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12192000"/>
  <p:notesSz cx="6858000" cy="9144000"/>
  <p:embeddedFontLst>
    <p:embeddedFont>
      <p:font typeface="Quattrocento Sans"/>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1" roundtripDataSignature="AMtx7mjCKkpV5A1OIEIvQqKUxvA5SHws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QuattrocentoSans-boldItalic.fntdata"/><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QuattrocentoSans-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QuattrocentoSans-italic.fntdata"/><Relationship Id="rId6" Type="http://schemas.openxmlformats.org/officeDocument/2006/relationships/slide" Target="slides/slide1.xml"/><Relationship Id="rId18" Type="http://schemas.openxmlformats.org/officeDocument/2006/relationships/font" Target="fonts/QuattrocentoSans-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Lindsay</a:t>
            </a:r>
            <a:endParaRPr/>
          </a:p>
        </p:txBody>
      </p:sp>
      <p:sp>
        <p:nvSpPr>
          <p:cNvPr id="259" name="Google Shape;25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Lindsay</a:t>
            </a:r>
            <a:endParaRPr/>
          </a:p>
        </p:txBody>
      </p:sp>
      <p:sp>
        <p:nvSpPr>
          <p:cNvPr id="267" name="Google Shape;267;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GB"/>
              <a:t>10 minutes – Lucy; online - Sanja</a:t>
            </a:r>
            <a:endParaRPr/>
          </a:p>
        </p:txBody>
      </p:sp>
      <p:sp>
        <p:nvSpPr>
          <p:cNvPr id="178" name="Google Shape;178;p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02/04/2025</a:t>
            </a:r>
            <a:endParaRPr/>
          </a:p>
        </p:txBody>
      </p:sp>
      <p:sp>
        <p:nvSpPr>
          <p:cNvPr id="179" name="Google Shape;17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GB"/>
              <a:t>https://www.thebritishacademy.ac.uk/documents/5468/British-Academy-report-Subject-choice-trends-post-16-education-England.pdf</a:t>
            </a:r>
            <a:endParaRPr/>
          </a:p>
        </p:txBody>
      </p:sp>
      <p:sp>
        <p:nvSpPr>
          <p:cNvPr id="187" name="Google Shape;18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Kerry</a:t>
            </a:r>
            <a:endParaRPr/>
          </a:p>
        </p:txBody>
      </p:sp>
      <p:sp>
        <p:nvSpPr>
          <p:cNvPr id="205" name="Google Shape;2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p:cSld name="Layout 2">
    <p:spTree>
      <p:nvGrpSpPr>
        <p:cNvPr id="16" name="Shape 16"/>
        <p:cNvGrpSpPr/>
        <p:nvPr/>
      </p:nvGrpSpPr>
      <p:grpSpPr>
        <a:xfrm>
          <a:off x="0" y="0"/>
          <a:ext cx="0" cy="0"/>
          <a:chOff x="0" y="0"/>
          <a:chExt cx="0" cy="0"/>
        </a:xfrm>
      </p:grpSpPr>
      <p:sp>
        <p:nvSpPr>
          <p:cNvPr id="17" name="Google Shape;17;p13"/>
          <p:cNvSpPr/>
          <p:nvPr>
            <p:ph idx="2" type="pic"/>
          </p:nvPr>
        </p:nvSpPr>
        <p:spPr>
          <a:xfrm>
            <a:off x="6470957" y="754894"/>
            <a:ext cx="4642901" cy="6103107"/>
          </a:xfrm>
          <a:prstGeom prst="rect">
            <a:avLst/>
          </a:prstGeom>
          <a:solidFill>
            <a:schemeClr val="lt1"/>
          </a:solidFill>
          <a:ln>
            <a:noFill/>
          </a:ln>
        </p:spPr>
      </p:sp>
      <p:sp>
        <p:nvSpPr>
          <p:cNvPr id="18" name="Google Shape;18;p13"/>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p13"/>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1" name="Google Shape;21;p13"/>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4" name="Shape 84"/>
        <p:cNvGrpSpPr/>
        <p:nvPr/>
      </p:nvGrpSpPr>
      <p:grpSpPr>
        <a:xfrm>
          <a:off x="0" y="0"/>
          <a:ext cx="0" cy="0"/>
          <a:chOff x="0" y="0"/>
          <a:chExt cx="0" cy="0"/>
        </a:xfrm>
      </p:grpSpPr>
      <p:sp>
        <p:nvSpPr>
          <p:cNvPr id="85" name="Google Shape;85;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7" name="Google Shape;8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7" name="Shape 97"/>
        <p:cNvGrpSpPr/>
        <p:nvPr/>
      </p:nvGrpSpPr>
      <p:grpSpPr>
        <a:xfrm>
          <a:off x="0" y="0"/>
          <a:ext cx="0" cy="0"/>
          <a:chOff x="0" y="0"/>
          <a:chExt cx="0" cy="0"/>
        </a:xfrm>
      </p:grpSpPr>
      <p:sp>
        <p:nvSpPr>
          <p:cNvPr id="98" name="Google Shape;98;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4"/>
          <p:cNvSpPr/>
          <p:nvPr>
            <p:ph idx="2" type="pic"/>
          </p:nvPr>
        </p:nvSpPr>
        <p:spPr>
          <a:xfrm>
            <a:off x="5183188" y="987425"/>
            <a:ext cx="6172200" cy="4873625"/>
          </a:xfrm>
          <a:prstGeom prst="rect">
            <a:avLst/>
          </a:prstGeom>
          <a:noFill/>
          <a:ln>
            <a:noFill/>
          </a:ln>
        </p:spPr>
      </p:sp>
      <p:sp>
        <p:nvSpPr>
          <p:cNvPr id="100" name="Google Shape;100;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 name="Google Shape;10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04" name="Google Shape;104;p24"/>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5" name="Google Shape;105;p24"/>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6" name="Shape 106"/>
        <p:cNvGrpSpPr/>
        <p:nvPr/>
      </p:nvGrpSpPr>
      <p:grpSpPr>
        <a:xfrm>
          <a:off x="0" y="0"/>
          <a:ext cx="0" cy="0"/>
          <a:chOff x="0" y="0"/>
          <a:chExt cx="0" cy="0"/>
        </a:xfrm>
      </p:grpSpPr>
      <p:sp>
        <p:nvSpPr>
          <p:cNvPr id="107" name="Google Shape;107;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12" name="Google Shape;112;p25"/>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25"/>
          <p:cNvSpPr txBox="1"/>
          <p:nvPr/>
        </p:nvSpPr>
        <p:spPr>
          <a:xfrm>
            <a:off x="152400" y="6470652"/>
            <a:ext cx="27432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1D1D1B"/>
                </a:solidFill>
                <a:latin typeface="Arial"/>
                <a:ea typeface="Arial"/>
                <a:cs typeface="Arial"/>
                <a:sym typeface="Arial"/>
              </a:rPr>
              <a:t>3/2/2023</a:t>
            </a:r>
            <a:endParaRPr b="0" i="0" sz="800" u="none" cap="none" strike="noStrike">
              <a:solidFill>
                <a:srgbClr val="1D1D1B"/>
              </a:solidFill>
              <a:latin typeface="Arial"/>
              <a:ea typeface="Arial"/>
              <a:cs typeface="Arial"/>
              <a:sym typeface="Arial"/>
            </a:endParaRPr>
          </a:p>
        </p:txBody>
      </p:sp>
      <p:sp>
        <p:nvSpPr>
          <p:cNvPr id="114" name="Google Shape;114;p25"/>
          <p:cNvSpPr txBox="1"/>
          <p:nvPr/>
        </p:nvSpPr>
        <p:spPr>
          <a:xfrm>
            <a:off x="9545782" y="6470651"/>
            <a:ext cx="2493818" cy="22860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800" u="none" cap="none" strike="noStrike">
                <a:solidFill>
                  <a:srgbClr val="1D1D1B"/>
                </a:solidFill>
                <a:latin typeface="Arial"/>
                <a:ea typeface="Arial"/>
                <a:cs typeface="Arial"/>
                <a:sym typeface="Arial"/>
              </a:rPr>
              <a:t>‹#›</a:t>
            </a:fld>
            <a:endParaRPr b="0" i="0" sz="800" u="none" cap="none" strike="noStrike">
              <a:solidFill>
                <a:srgbClr val="1D1D1B"/>
              </a:solidFill>
              <a:latin typeface="Arial"/>
              <a:ea typeface="Arial"/>
              <a:cs typeface="Arial"/>
              <a:sym typeface="Arial"/>
            </a:endParaRPr>
          </a:p>
        </p:txBody>
      </p:sp>
      <p:pic>
        <p:nvPicPr>
          <p:cNvPr id="115" name="Google Shape;115;p25"/>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6" name="Shape 116"/>
        <p:cNvGrpSpPr/>
        <p:nvPr/>
      </p:nvGrpSpPr>
      <p:grpSpPr>
        <a:xfrm>
          <a:off x="0" y="0"/>
          <a:ext cx="0" cy="0"/>
          <a:chOff x="0" y="0"/>
          <a:chExt cx="0" cy="0"/>
        </a:xfrm>
      </p:grpSpPr>
      <p:sp>
        <p:nvSpPr>
          <p:cNvPr id="117" name="Google Shape;117;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2" name="Shape 122"/>
        <p:cNvGrpSpPr/>
        <p:nvPr/>
      </p:nvGrpSpPr>
      <p:grpSpPr>
        <a:xfrm>
          <a:off x="0" y="0"/>
          <a:ext cx="0" cy="0"/>
          <a:chOff x="0" y="0"/>
          <a:chExt cx="0" cy="0"/>
        </a:xfrm>
      </p:grpSpPr>
      <p:sp>
        <p:nvSpPr>
          <p:cNvPr id="123" name="Google Shape;123;p27"/>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100"/>
              <a:buNone/>
              <a:defRPr sz="21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6" name="Google Shape;126;p27"/>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27"/>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p27"/>
          <p:cNvSpPr txBox="1"/>
          <p:nvPr/>
        </p:nvSpPr>
        <p:spPr>
          <a:xfrm>
            <a:off x="1473200" y="-881578"/>
            <a:ext cx="21082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1D1D1B"/>
                </a:solidFill>
                <a:latin typeface="Arial"/>
                <a:ea typeface="Arial"/>
                <a:cs typeface="Arial"/>
                <a:sym typeface="Arial"/>
              </a:rPr>
              <a:t>ROAD STEAMER</a:t>
            </a:r>
            <a:endParaRPr b="0" i="0" sz="1400" u="none" cap="none" strike="noStrike">
              <a:solidFill>
                <a:srgbClr val="000000"/>
              </a:solidFill>
              <a:latin typeface="Arial"/>
              <a:ea typeface="Arial"/>
              <a:cs typeface="Arial"/>
              <a:sym typeface="Arial"/>
            </a:endParaRPr>
          </a:p>
        </p:txBody>
      </p:sp>
      <p:pic>
        <p:nvPicPr>
          <p:cNvPr id="129" name="Google Shape;129;p27"/>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130" name="Shape 130"/>
        <p:cNvGrpSpPr/>
        <p:nvPr/>
      </p:nvGrpSpPr>
      <p:grpSpPr>
        <a:xfrm>
          <a:off x="0" y="0"/>
          <a:ext cx="0" cy="0"/>
          <a:chOff x="0" y="0"/>
          <a:chExt cx="0" cy="0"/>
        </a:xfrm>
      </p:grpSpPr>
      <p:sp>
        <p:nvSpPr>
          <p:cNvPr id="131" name="Google Shape;131;p28"/>
          <p:cNvSpPr/>
          <p:nvPr>
            <p:ph idx="2" type="pic"/>
          </p:nvPr>
        </p:nvSpPr>
        <p:spPr>
          <a:xfrm>
            <a:off x="5183188" y="987425"/>
            <a:ext cx="6172200" cy="4873625"/>
          </a:xfrm>
          <a:prstGeom prst="rect">
            <a:avLst/>
          </a:prstGeom>
          <a:noFill/>
          <a:ln>
            <a:noFill/>
          </a:ln>
        </p:spPr>
      </p:sp>
      <p:sp>
        <p:nvSpPr>
          <p:cNvPr id="132" name="Google Shape;132;p28"/>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p28"/>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28"/>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35" name="Google Shape;135;p28"/>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
        <p:nvSpPr>
          <p:cNvPr id="136" name="Google Shape;136;p28"/>
          <p:cNvSpPr txBox="1"/>
          <p:nvPr>
            <p:ph type="title"/>
          </p:nvPr>
        </p:nvSpPr>
        <p:spPr>
          <a:xfrm>
            <a:off x="839788" y="987424"/>
            <a:ext cx="3932237" cy="140652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8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8"/>
          <p:cNvSpPr txBox="1"/>
          <p:nvPr>
            <p:ph idx="1" type="body"/>
          </p:nvPr>
        </p:nvSpPr>
        <p:spPr>
          <a:xfrm>
            <a:off x="839788" y="2393950"/>
            <a:ext cx="3932237" cy="34750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0">
  <p:cSld name="Layout 10">
    <p:spTree>
      <p:nvGrpSpPr>
        <p:cNvPr id="138" name="Shape 138"/>
        <p:cNvGrpSpPr/>
        <p:nvPr/>
      </p:nvGrpSpPr>
      <p:grpSpPr>
        <a:xfrm>
          <a:off x="0" y="0"/>
          <a:ext cx="0" cy="0"/>
          <a:chOff x="0" y="0"/>
          <a:chExt cx="0" cy="0"/>
        </a:xfrm>
      </p:grpSpPr>
      <p:sp>
        <p:nvSpPr>
          <p:cNvPr id="139" name="Google Shape;139;p29"/>
          <p:cNvSpPr/>
          <p:nvPr>
            <p:ph idx="2" type="pic"/>
          </p:nvPr>
        </p:nvSpPr>
        <p:spPr>
          <a:xfrm>
            <a:off x="1375494" y="4167370"/>
            <a:ext cx="1954598" cy="1954598"/>
          </a:xfrm>
          <a:prstGeom prst="rect">
            <a:avLst/>
          </a:prstGeom>
          <a:solidFill>
            <a:schemeClr val="lt1"/>
          </a:solidFill>
          <a:ln>
            <a:noFill/>
          </a:ln>
        </p:spPr>
      </p:sp>
      <p:sp>
        <p:nvSpPr>
          <p:cNvPr id="140" name="Google Shape;140;p29"/>
          <p:cNvSpPr/>
          <p:nvPr>
            <p:ph idx="3" type="pic"/>
          </p:nvPr>
        </p:nvSpPr>
        <p:spPr>
          <a:xfrm>
            <a:off x="4444604" y="4167370"/>
            <a:ext cx="1194100" cy="1194100"/>
          </a:xfrm>
          <a:prstGeom prst="rect">
            <a:avLst/>
          </a:prstGeom>
          <a:solidFill>
            <a:schemeClr val="lt1"/>
          </a:solidFill>
          <a:ln>
            <a:noFill/>
          </a:ln>
        </p:spPr>
      </p:sp>
      <p:sp>
        <p:nvSpPr>
          <p:cNvPr id="141" name="Google Shape;141;p29"/>
          <p:cNvSpPr/>
          <p:nvPr>
            <p:ph idx="4" type="pic"/>
          </p:nvPr>
        </p:nvSpPr>
        <p:spPr>
          <a:xfrm>
            <a:off x="2086984" y="872334"/>
            <a:ext cx="3151990" cy="3151990"/>
          </a:xfrm>
          <a:prstGeom prst="rect">
            <a:avLst/>
          </a:prstGeom>
          <a:solidFill>
            <a:schemeClr val="lt1"/>
          </a:solidFill>
          <a:ln>
            <a:noFill/>
          </a:ln>
        </p:spPr>
      </p:sp>
      <p:sp>
        <p:nvSpPr>
          <p:cNvPr id="142" name="Google Shape;142;p29"/>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3" name="Google Shape;143;p29"/>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29"/>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45" name="Google Shape;145;p29"/>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7">
  <p:cSld name="Layout 17">
    <p:spTree>
      <p:nvGrpSpPr>
        <p:cNvPr id="146" name="Shape 146"/>
        <p:cNvGrpSpPr/>
        <p:nvPr/>
      </p:nvGrpSpPr>
      <p:grpSpPr>
        <a:xfrm>
          <a:off x="0" y="0"/>
          <a:ext cx="0" cy="0"/>
          <a:chOff x="0" y="0"/>
          <a:chExt cx="0" cy="0"/>
        </a:xfrm>
      </p:grpSpPr>
      <p:sp>
        <p:nvSpPr>
          <p:cNvPr id="147" name="Google Shape;147;p30"/>
          <p:cNvSpPr/>
          <p:nvPr>
            <p:ph idx="2" type="pic"/>
          </p:nvPr>
        </p:nvSpPr>
        <p:spPr>
          <a:xfrm>
            <a:off x="5533407" y="1427611"/>
            <a:ext cx="1125186" cy="1125186"/>
          </a:xfrm>
          <a:prstGeom prst="rect">
            <a:avLst/>
          </a:prstGeom>
          <a:solidFill>
            <a:schemeClr val="lt1"/>
          </a:solidFill>
          <a:ln>
            <a:noFill/>
          </a:ln>
        </p:spPr>
      </p:sp>
      <p:sp>
        <p:nvSpPr>
          <p:cNvPr id="148" name="Google Shape;148;p30"/>
          <p:cNvSpPr/>
          <p:nvPr>
            <p:ph idx="3" type="pic"/>
          </p:nvPr>
        </p:nvSpPr>
        <p:spPr>
          <a:xfrm>
            <a:off x="8555914" y="1864044"/>
            <a:ext cx="1760278" cy="1760278"/>
          </a:xfrm>
          <a:prstGeom prst="rect">
            <a:avLst/>
          </a:prstGeom>
          <a:solidFill>
            <a:schemeClr val="lt1"/>
          </a:solidFill>
          <a:ln>
            <a:noFill/>
          </a:ln>
        </p:spPr>
      </p:sp>
      <p:sp>
        <p:nvSpPr>
          <p:cNvPr id="149" name="Google Shape;149;p30"/>
          <p:cNvSpPr/>
          <p:nvPr>
            <p:ph idx="4" type="pic"/>
          </p:nvPr>
        </p:nvSpPr>
        <p:spPr>
          <a:xfrm>
            <a:off x="2119256" y="1032734"/>
            <a:ext cx="1635162" cy="1635162"/>
          </a:xfrm>
          <a:prstGeom prst="rect">
            <a:avLst/>
          </a:prstGeom>
          <a:solidFill>
            <a:schemeClr val="lt1"/>
          </a:solidFill>
          <a:ln>
            <a:noFill/>
          </a:ln>
        </p:spPr>
      </p:sp>
      <p:sp>
        <p:nvSpPr>
          <p:cNvPr id="150" name="Google Shape;150;p30"/>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 name="Google Shape;151;p30"/>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30"/>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53" name="Google Shape;153;p30"/>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4">
  <p:cSld name="Layout 24">
    <p:spTree>
      <p:nvGrpSpPr>
        <p:cNvPr id="154" name="Shape 154"/>
        <p:cNvGrpSpPr/>
        <p:nvPr/>
      </p:nvGrpSpPr>
      <p:grpSpPr>
        <a:xfrm>
          <a:off x="0" y="0"/>
          <a:ext cx="0" cy="0"/>
          <a:chOff x="0" y="0"/>
          <a:chExt cx="0" cy="0"/>
        </a:xfrm>
      </p:grpSpPr>
      <p:sp>
        <p:nvSpPr>
          <p:cNvPr id="155" name="Google Shape;155;p31"/>
          <p:cNvSpPr/>
          <p:nvPr>
            <p:ph idx="2" type="pic"/>
          </p:nvPr>
        </p:nvSpPr>
        <p:spPr>
          <a:xfrm>
            <a:off x="3582296" y="0"/>
            <a:ext cx="3915784" cy="6858001"/>
          </a:xfrm>
          <a:prstGeom prst="rect">
            <a:avLst/>
          </a:prstGeom>
          <a:solidFill>
            <a:schemeClr val="lt1"/>
          </a:solidFill>
          <a:ln>
            <a:noFill/>
          </a:ln>
        </p:spPr>
      </p:sp>
      <p:sp>
        <p:nvSpPr>
          <p:cNvPr id="156" name="Google Shape;156;p31"/>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31"/>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31"/>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59" name="Google Shape;159;p31"/>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hart Table Timeline" type="obj">
  <p:cSld name="OBJECT">
    <p:spTree>
      <p:nvGrpSpPr>
        <p:cNvPr id="22" name="Shape 22"/>
        <p:cNvGrpSpPr/>
        <p:nvPr/>
      </p:nvGrpSpPr>
      <p:grpSpPr>
        <a:xfrm>
          <a:off x="0" y="0"/>
          <a:ext cx="0" cy="0"/>
          <a:chOff x="0" y="0"/>
          <a:chExt cx="0" cy="0"/>
        </a:xfrm>
      </p:grpSpPr>
      <p:grpSp>
        <p:nvGrpSpPr>
          <p:cNvPr id="23" name="Google Shape;23;p14"/>
          <p:cNvGrpSpPr/>
          <p:nvPr/>
        </p:nvGrpSpPr>
        <p:grpSpPr>
          <a:xfrm>
            <a:off x="363888" y="5322560"/>
            <a:ext cx="1030305" cy="1030305"/>
            <a:chOff x="10240859" y="1436639"/>
            <a:chExt cx="1030305" cy="1030305"/>
          </a:xfrm>
        </p:grpSpPr>
        <p:sp>
          <p:nvSpPr>
            <p:cNvPr id="24" name="Google Shape;24;p14"/>
            <p:cNvSpPr/>
            <p:nvPr/>
          </p:nvSpPr>
          <p:spPr>
            <a:xfrm rot="-8100000">
              <a:off x="10268976" y="1743588"/>
              <a:ext cx="926985" cy="463493"/>
            </a:xfrm>
            <a:custGeom>
              <a:rect b="b" l="l" r="r" t="t"/>
              <a:pathLst>
                <a:path extrusionOk="0" h="1329373" w="2658746">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5" name="Google Shape;25;p14"/>
            <p:cNvSpPr/>
            <p:nvPr/>
          </p:nvSpPr>
          <p:spPr>
            <a:xfrm rot="-2700000">
              <a:off x="11115555" y="1939340"/>
              <a:ext cx="53549" cy="233295"/>
            </a:xfrm>
            <a:prstGeom prst="ellipse">
              <a:avLst/>
            </a:prstGeom>
            <a:solidFill>
              <a:srgbClr val="50637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 name="Google Shape;26;p14"/>
            <p:cNvSpPr/>
            <p:nvPr/>
          </p:nvSpPr>
          <p:spPr>
            <a:xfrm rot="-2700000">
              <a:off x="10625042" y="1448827"/>
              <a:ext cx="53549" cy="233295"/>
            </a:xfrm>
            <a:prstGeom prst="ellipse">
              <a:avLst/>
            </a:prstGeom>
            <a:solidFill>
              <a:srgbClr val="50637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 name="Google Shape;27;p14"/>
            <p:cNvSpPr/>
            <p:nvPr/>
          </p:nvSpPr>
          <p:spPr>
            <a:xfrm rot="-8100000">
              <a:off x="10292519" y="1686748"/>
              <a:ext cx="926985" cy="530086"/>
            </a:xfrm>
            <a:custGeom>
              <a:rect b="b" l="l" r="r" t="t"/>
              <a:pathLst>
                <a:path extrusionOk="0" h="1329373" w="2658746">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rgbClr val="98A8BD">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
        <p:nvSpPr>
          <p:cNvPr id="28" name="Google Shape;28;p14"/>
          <p:cNvSpPr txBox="1"/>
          <p:nvPr>
            <p:ph type="title"/>
          </p:nvPr>
        </p:nvSpPr>
        <p:spPr>
          <a:xfrm>
            <a:off x="550862" y="549275"/>
            <a:ext cx="11091600" cy="133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4"/>
          <p:cNvSpPr txBox="1"/>
          <p:nvPr>
            <p:ph idx="1" type="body"/>
          </p:nvPr>
        </p:nvSpPr>
        <p:spPr>
          <a:xfrm>
            <a:off x="550863" y="2113199"/>
            <a:ext cx="11090274" cy="3979625"/>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0" name="Google Shape;30;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8">
  <p:cSld name="Layout 28">
    <p:spTree>
      <p:nvGrpSpPr>
        <p:cNvPr id="160" name="Shape 160"/>
        <p:cNvGrpSpPr/>
        <p:nvPr/>
      </p:nvGrpSpPr>
      <p:grpSpPr>
        <a:xfrm>
          <a:off x="0" y="0"/>
          <a:ext cx="0" cy="0"/>
          <a:chOff x="0" y="0"/>
          <a:chExt cx="0" cy="0"/>
        </a:xfrm>
      </p:grpSpPr>
      <p:sp>
        <p:nvSpPr>
          <p:cNvPr id="161" name="Google Shape;161;p32"/>
          <p:cNvSpPr/>
          <p:nvPr>
            <p:ph idx="2" type="pic"/>
          </p:nvPr>
        </p:nvSpPr>
        <p:spPr>
          <a:xfrm>
            <a:off x="1984917" y="602166"/>
            <a:ext cx="2742501" cy="5653668"/>
          </a:xfrm>
          <a:prstGeom prst="rect">
            <a:avLst/>
          </a:prstGeom>
          <a:solidFill>
            <a:schemeClr val="lt1"/>
          </a:solidFill>
          <a:ln>
            <a:noFill/>
          </a:ln>
        </p:spPr>
      </p:sp>
      <p:sp>
        <p:nvSpPr>
          <p:cNvPr id="162" name="Google Shape;162;p32"/>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32"/>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32"/>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65" name="Google Shape;165;p32"/>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p:cSld name="1_Title and Vertical Text">
    <p:spTree>
      <p:nvGrpSpPr>
        <p:cNvPr id="33" name="Shape 33"/>
        <p:cNvGrpSpPr/>
        <p:nvPr/>
      </p:nvGrpSpPr>
      <p:grpSpPr>
        <a:xfrm>
          <a:off x="0" y="0"/>
          <a:ext cx="0" cy="0"/>
          <a:chOff x="0" y="0"/>
          <a:chExt cx="0" cy="0"/>
        </a:xfrm>
      </p:grpSpPr>
      <p:sp>
        <p:nvSpPr>
          <p:cNvPr id="34" name="Google Shape;34;p15"/>
          <p:cNvSpPr txBox="1"/>
          <p:nvPr>
            <p:ph type="title"/>
          </p:nvPr>
        </p:nvSpPr>
        <p:spPr>
          <a:xfrm>
            <a:off x="838200" y="697291"/>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5"/>
          <p:cNvSpPr txBox="1"/>
          <p:nvPr>
            <p:ph idx="1" type="body"/>
          </p:nvPr>
        </p:nvSpPr>
        <p:spPr>
          <a:xfrm rot="5400000">
            <a:off x="4102894" y="-1073944"/>
            <a:ext cx="3986213"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5"/>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 name="Google Shape;37;p15"/>
          <p:cNvSpPr txBox="1"/>
          <p:nvPr/>
        </p:nvSpPr>
        <p:spPr>
          <a:xfrm>
            <a:off x="152400" y="6470652"/>
            <a:ext cx="2743200" cy="22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1D1D1B"/>
                </a:solidFill>
                <a:latin typeface="Arial"/>
                <a:ea typeface="Arial"/>
                <a:cs typeface="Arial"/>
                <a:sym typeface="Arial"/>
              </a:rPr>
              <a:t>3/2/2023</a:t>
            </a:r>
            <a:endParaRPr b="0" i="0" sz="800" u="none" cap="none" strike="noStrike">
              <a:solidFill>
                <a:srgbClr val="1D1D1B"/>
              </a:solidFill>
              <a:latin typeface="Arial"/>
              <a:ea typeface="Arial"/>
              <a:cs typeface="Arial"/>
              <a:sym typeface="Arial"/>
            </a:endParaRPr>
          </a:p>
        </p:txBody>
      </p:sp>
      <p:sp>
        <p:nvSpPr>
          <p:cNvPr id="38" name="Google Shape;38;p15"/>
          <p:cNvSpPr txBox="1"/>
          <p:nvPr/>
        </p:nvSpPr>
        <p:spPr>
          <a:xfrm>
            <a:off x="9545782" y="6470651"/>
            <a:ext cx="2493818" cy="22860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GB" sz="800" u="none" cap="none" strike="noStrike">
                <a:solidFill>
                  <a:srgbClr val="1D1D1B"/>
                </a:solidFill>
                <a:latin typeface="Arial"/>
                <a:ea typeface="Arial"/>
                <a:cs typeface="Arial"/>
                <a:sym typeface="Arial"/>
              </a:rPr>
              <a:t>‹#›</a:t>
            </a:fld>
            <a:endParaRPr b="0" i="0" sz="800" u="none" cap="none" strike="noStrike">
              <a:solidFill>
                <a:srgbClr val="1D1D1B"/>
              </a:solidFill>
              <a:latin typeface="Arial"/>
              <a:ea typeface="Arial"/>
              <a:cs typeface="Arial"/>
              <a:sym typeface="Arial"/>
            </a:endParaRPr>
          </a:p>
        </p:txBody>
      </p:sp>
      <p:pic>
        <p:nvPicPr>
          <p:cNvPr id="39" name="Google Shape;39;p15"/>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6">
  <p:cSld name="Layout 6">
    <p:spTree>
      <p:nvGrpSpPr>
        <p:cNvPr id="40" name="Shape 40"/>
        <p:cNvGrpSpPr/>
        <p:nvPr/>
      </p:nvGrpSpPr>
      <p:grpSpPr>
        <a:xfrm>
          <a:off x="0" y="0"/>
          <a:ext cx="0" cy="0"/>
          <a:chOff x="0" y="0"/>
          <a:chExt cx="0" cy="0"/>
        </a:xfrm>
      </p:grpSpPr>
      <p:sp>
        <p:nvSpPr>
          <p:cNvPr id="41" name="Google Shape;41;p16"/>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16"/>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6"/>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44" name="Google Shape;44;p16"/>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
        <p:nvSpPr>
          <p:cNvPr id="45" name="Google Shape;45;p16"/>
          <p:cNvSpPr/>
          <p:nvPr>
            <p:ph idx="2" type="pic"/>
          </p:nvPr>
        </p:nvSpPr>
        <p:spPr>
          <a:xfrm>
            <a:off x="6015366" y="1194917"/>
            <a:ext cx="2373134" cy="4292036"/>
          </a:xfrm>
          <a:prstGeom prst="rect">
            <a:avLst/>
          </a:prstGeom>
          <a:solidFill>
            <a:schemeClr val="lt1"/>
          </a:solidFill>
          <a:ln>
            <a:noFill/>
          </a:ln>
        </p:spPr>
      </p:sp>
      <p:sp>
        <p:nvSpPr>
          <p:cNvPr id="46" name="Google Shape;46;p16"/>
          <p:cNvSpPr/>
          <p:nvPr>
            <p:ph idx="3" type="pic"/>
          </p:nvPr>
        </p:nvSpPr>
        <p:spPr>
          <a:xfrm>
            <a:off x="8513606" y="3493890"/>
            <a:ext cx="2373134" cy="2873718"/>
          </a:xfrm>
          <a:prstGeom prst="rect">
            <a:avLst/>
          </a:prstGeom>
          <a:solidFill>
            <a:schemeClr val="lt1"/>
          </a:solidFill>
          <a:ln>
            <a:noFill/>
          </a:ln>
        </p:spPr>
      </p:sp>
      <p:sp>
        <p:nvSpPr>
          <p:cNvPr id="47" name="Google Shape;47;p16"/>
          <p:cNvSpPr/>
          <p:nvPr>
            <p:ph idx="4" type="pic"/>
          </p:nvPr>
        </p:nvSpPr>
        <p:spPr>
          <a:xfrm>
            <a:off x="8513606" y="490392"/>
            <a:ext cx="2373134" cy="2873718"/>
          </a:xfrm>
          <a:prstGeom prst="rect">
            <a:avLst/>
          </a:prstGeom>
          <a:solidFill>
            <a:schemeClr val="lt1"/>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 name="Shape 48"/>
        <p:cNvGrpSpPr/>
        <p:nvPr/>
      </p:nvGrpSpPr>
      <p:grpSpPr>
        <a:xfrm>
          <a:off x="0" y="0"/>
          <a:ext cx="0" cy="0"/>
          <a:chOff x="0" y="0"/>
          <a:chExt cx="0" cy="0"/>
        </a:xfrm>
      </p:grpSpPr>
      <p:sp>
        <p:nvSpPr>
          <p:cNvPr id="49" name="Google Shape;49;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 name="Google Shape;5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54" name="Google Shape;54;p17"/>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17"/>
          <p:cNvSpPr txBox="1"/>
          <p:nvPr/>
        </p:nvSpPr>
        <p:spPr>
          <a:xfrm>
            <a:off x="1473200" y="-881578"/>
            <a:ext cx="21082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1D1D1B"/>
                </a:solidFill>
                <a:latin typeface="Arial"/>
                <a:ea typeface="Arial"/>
                <a:cs typeface="Arial"/>
                <a:sym typeface="Arial"/>
              </a:rPr>
              <a:t>ROAD STEAMER</a:t>
            </a:r>
            <a:endParaRPr b="0" i="0" sz="1400" u="none" cap="none" strike="noStrike">
              <a:solidFill>
                <a:srgbClr val="000000"/>
              </a:solidFill>
              <a:latin typeface="Arial"/>
              <a:ea typeface="Arial"/>
              <a:cs typeface="Arial"/>
              <a:sym typeface="Arial"/>
            </a:endParaRPr>
          </a:p>
        </p:txBody>
      </p:sp>
      <p:pic>
        <p:nvPicPr>
          <p:cNvPr id="56" name="Google Shape;56;p17"/>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5">
  <p:cSld name="Layout 5">
    <p:spTree>
      <p:nvGrpSpPr>
        <p:cNvPr id="57" name="Shape 57"/>
        <p:cNvGrpSpPr/>
        <p:nvPr/>
      </p:nvGrpSpPr>
      <p:grpSpPr>
        <a:xfrm>
          <a:off x="0" y="0"/>
          <a:ext cx="0" cy="0"/>
          <a:chOff x="0" y="0"/>
          <a:chExt cx="0" cy="0"/>
        </a:xfrm>
      </p:grpSpPr>
      <p:sp>
        <p:nvSpPr>
          <p:cNvPr id="58" name="Google Shape;58;p18"/>
          <p:cNvSpPr/>
          <p:nvPr>
            <p:ph idx="2" type="pic"/>
          </p:nvPr>
        </p:nvSpPr>
        <p:spPr>
          <a:xfrm>
            <a:off x="1" y="1274190"/>
            <a:ext cx="4442908" cy="5583811"/>
          </a:xfrm>
          <a:prstGeom prst="rect">
            <a:avLst/>
          </a:prstGeom>
          <a:solidFill>
            <a:schemeClr val="lt1"/>
          </a:solidFill>
          <a:ln>
            <a:noFill/>
          </a:ln>
        </p:spPr>
      </p:sp>
      <p:sp>
        <p:nvSpPr>
          <p:cNvPr id="59" name="Google Shape;59;p18"/>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 name="Google Shape;60;p18"/>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8"/>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62" name="Google Shape;62;p18"/>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7">
  <p:cSld name="Layout 7">
    <p:spTree>
      <p:nvGrpSpPr>
        <p:cNvPr id="63" name="Shape 63"/>
        <p:cNvGrpSpPr/>
        <p:nvPr/>
      </p:nvGrpSpPr>
      <p:grpSpPr>
        <a:xfrm>
          <a:off x="0" y="0"/>
          <a:ext cx="0" cy="0"/>
          <a:chOff x="0" y="0"/>
          <a:chExt cx="0" cy="0"/>
        </a:xfrm>
      </p:grpSpPr>
      <p:sp>
        <p:nvSpPr>
          <p:cNvPr id="64" name="Google Shape;64;p19"/>
          <p:cNvSpPr/>
          <p:nvPr>
            <p:ph idx="2" type="pic"/>
          </p:nvPr>
        </p:nvSpPr>
        <p:spPr>
          <a:xfrm>
            <a:off x="1226372" y="909430"/>
            <a:ext cx="4109422" cy="5945453"/>
          </a:xfrm>
          <a:prstGeom prst="rect">
            <a:avLst/>
          </a:prstGeom>
          <a:solidFill>
            <a:schemeClr val="lt1"/>
          </a:solidFill>
          <a:ln>
            <a:noFill/>
          </a:ln>
        </p:spPr>
      </p:sp>
      <p:sp>
        <p:nvSpPr>
          <p:cNvPr id="65" name="Google Shape;65;p19"/>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19"/>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9"/>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68" name="Google Shape;68;p19"/>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1">
  <p:cSld name="Layout 11">
    <p:spTree>
      <p:nvGrpSpPr>
        <p:cNvPr id="69" name="Shape 69"/>
        <p:cNvGrpSpPr/>
        <p:nvPr/>
      </p:nvGrpSpPr>
      <p:grpSpPr>
        <a:xfrm>
          <a:off x="0" y="0"/>
          <a:ext cx="0" cy="0"/>
          <a:chOff x="0" y="0"/>
          <a:chExt cx="0" cy="0"/>
        </a:xfrm>
      </p:grpSpPr>
      <p:sp>
        <p:nvSpPr>
          <p:cNvPr id="70" name="Google Shape;70;p20"/>
          <p:cNvSpPr/>
          <p:nvPr>
            <p:ph idx="2" type="pic"/>
          </p:nvPr>
        </p:nvSpPr>
        <p:spPr>
          <a:xfrm>
            <a:off x="7607568" y="1332750"/>
            <a:ext cx="3100397" cy="4191456"/>
          </a:xfrm>
          <a:prstGeom prst="rect">
            <a:avLst/>
          </a:prstGeom>
          <a:solidFill>
            <a:schemeClr val="lt1"/>
          </a:solidFill>
          <a:ln>
            <a:noFill/>
          </a:ln>
        </p:spPr>
      </p:sp>
      <p:sp>
        <p:nvSpPr>
          <p:cNvPr id="71" name="Google Shape;71;p20"/>
          <p:cNvSpPr/>
          <p:nvPr>
            <p:ph idx="3" type="pic"/>
          </p:nvPr>
        </p:nvSpPr>
        <p:spPr>
          <a:xfrm>
            <a:off x="4167920" y="1993662"/>
            <a:ext cx="3100397" cy="4191456"/>
          </a:xfrm>
          <a:prstGeom prst="rect">
            <a:avLst/>
          </a:prstGeom>
          <a:solidFill>
            <a:schemeClr val="lt1"/>
          </a:solidFill>
          <a:ln>
            <a:noFill/>
          </a:ln>
        </p:spPr>
      </p:sp>
      <p:sp>
        <p:nvSpPr>
          <p:cNvPr id="72" name="Google Shape;72;p20"/>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20"/>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0"/>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75" name="Google Shape;75;p20"/>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0">
  <p:cSld name="Layout 20">
    <p:spTree>
      <p:nvGrpSpPr>
        <p:cNvPr id="76" name="Shape 76"/>
        <p:cNvGrpSpPr/>
        <p:nvPr/>
      </p:nvGrpSpPr>
      <p:grpSpPr>
        <a:xfrm>
          <a:off x="0" y="0"/>
          <a:ext cx="0" cy="0"/>
          <a:chOff x="0" y="0"/>
          <a:chExt cx="0" cy="0"/>
        </a:xfrm>
      </p:grpSpPr>
      <p:sp>
        <p:nvSpPr>
          <p:cNvPr id="77" name="Google Shape;77;p21"/>
          <p:cNvSpPr/>
          <p:nvPr>
            <p:ph idx="2" type="pic"/>
          </p:nvPr>
        </p:nvSpPr>
        <p:spPr>
          <a:xfrm>
            <a:off x="4290300" y="1117600"/>
            <a:ext cx="2926930" cy="2398487"/>
          </a:xfrm>
          <a:prstGeom prst="rect">
            <a:avLst/>
          </a:prstGeom>
          <a:solidFill>
            <a:schemeClr val="lt1"/>
          </a:solidFill>
          <a:ln>
            <a:noFill/>
          </a:ln>
        </p:spPr>
      </p:sp>
      <p:sp>
        <p:nvSpPr>
          <p:cNvPr id="78" name="Google Shape;78;p21"/>
          <p:cNvSpPr/>
          <p:nvPr>
            <p:ph idx="3" type="pic"/>
          </p:nvPr>
        </p:nvSpPr>
        <p:spPr>
          <a:xfrm>
            <a:off x="478972" y="3744686"/>
            <a:ext cx="6738258" cy="2688771"/>
          </a:xfrm>
          <a:prstGeom prst="rect">
            <a:avLst/>
          </a:prstGeom>
          <a:solidFill>
            <a:schemeClr val="lt1"/>
          </a:solidFill>
          <a:ln>
            <a:noFill/>
          </a:ln>
        </p:spPr>
      </p:sp>
      <p:sp>
        <p:nvSpPr>
          <p:cNvPr id="79" name="Google Shape;79;p21"/>
          <p:cNvSpPr/>
          <p:nvPr>
            <p:ph idx="4" type="pic"/>
          </p:nvPr>
        </p:nvSpPr>
        <p:spPr>
          <a:xfrm>
            <a:off x="478973" y="1117600"/>
            <a:ext cx="3611285" cy="2398487"/>
          </a:xfrm>
          <a:prstGeom prst="rect">
            <a:avLst/>
          </a:prstGeom>
          <a:solidFill>
            <a:schemeClr val="lt1"/>
          </a:solidFill>
          <a:ln>
            <a:noFill/>
          </a:ln>
        </p:spPr>
      </p:sp>
      <p:sp>
        <p:nvSpPr>
          <p:cNvPr id="80" name="Google Shape;80;p21"/>
          <p:cNvSpPr/>
          <p:nvPr/>
        </p:nvSpPr>
        <p:spPr>
          <a:xfrm>
            <a:off x="10668000" y="5360986"/>
            <a:ext cx="2355850" cy="2355850"/>
          </a:xfrm>
          <a:prstGeom prst="ellipse">
            <a:avLst/>
          </a:prstGeom>
          <a:solidFill>
            <a:srgbClr val="D04D9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21"/>
          <p:cNvSpPr txBox="1"/>
          <p:nvPr>
            <p:ph idx="10" type="dt"/>
          </p:nvPr>
        </p:nvSpPr>
        <p:spPr>
          <a:xfrm>
            <a:off x="152400" y="6470652"/>
            <a:ext cx="2743200" cy="228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1D1D1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1"/>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1D1D1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83" name="Google Shape;83;p21"/>
          <p:cNvPicPr preferRelativeResize="0"/>
          <p:nvPr/>
        </p:nvPicPr>
        <p:blipFill rotWithShape="1">
          <a:blip r:embed="rId2">
            <a:alphaModFix/>
          </a:blip>
          <a:srcRect b="0" l="0" r="0" t="0"/>
          <a:stretch/>
        </p:blipFill>
        <p:spPr>
          <a:xfrm>
            <a:off x="152400" y="164272"/>
            <a:ext cx="1000341" cy="365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5" name="Google Shape;15;p12"/>
          <p:cNvPicPr preferRelativeResize="0"/>
          <p:nvPr/>
        </p:nvPicPr>
        <p:blipFill rotWithShape="1">
          <a:blip r:embed="rId1">
            <a:alphaModFix/>
          </a:blip>
          <a:srcRect b="0" l="0" r="0" t="0"/>
          <a:stretch/>
        </p:blipFill>
        <p:spPr>
          <a:xfrm>
            <a:off x="125866" y="6128085"/>
            <a:ext cx="712334" cy="72172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
          <p:cNvSpPr/>
          <p:nvPr/>
        </p:nvSpPr>
        <p:spPr>
          <a:xfrm>
            <a:off x="3837778" y="-662153"/>
            <a:ext cx="8945804" cy="8826845"/>
          </a:xfrm>
          <a:prstGeom prst="rect">
            <a:avLst/>
          </a:prstGeom>
          <a:blipFill rotWithShape="1">
            <a:blip r:embed="rId3">
              <a:alphaModFix amt="30000"/>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71" name="Google Shape;171;p1"/>
          <p:cNvPicPr preferRelativeResize="0"/>
          <p:nvPr/>
        </p:nvPicPr>
        <p:blipFill rotWithShape="1">
          <a:blip r:embed="rId4">
            <a:alphaModFix/>
          </a:blip>
          <a:srcRect b="0" l="0" r="0" t="0"/>
          <a:stretch/>
        </p:blipFill>
        <p:spPr>
          <a:xfrm>
            <a:off x="439918" y="1599711"/>
            <a:ext cx="4947357" cy="1805786"/>
          </a:xfrm>
          <a:prstGeom prst="rect">
            <a:avLst/>
          </a:prstGeom>
          <a:noFill/>
          <a:ln>
            <a:noFill/>
          </a:ln>
        </p:spPr>
      </p:pic>
      <p:pic>
        <p:nvPicPr>
          <p:cNvPr id="172" name="Google Shape;172;p1"/>
          <p:cNvPicPr preferRelativeResize="0"/>
          <p:nvPr>
            <p:ph idx="2" type="pic"/>
          </p:nvPr>
        </p:nvPicPr>
        <p:blipFill rotWithShape="1">
          <a:blip r:embed="rId5">
            <a:alphaModFix/>
          </a:blip>
          <a:srcRect b="0" l="5613" r="5611" t="0"/>
          <a:stretch/>
        </p:blipFill>
        <p:spPr>
          <a:xfrm>
            <a:off x="5129119" y="0"/>
            <a:ext cx="5218432" cy="6858000"/>
          </a:xfrm>
          <a:prstGeom prst="rect">
            <a:avLst/>
          </a:prstGeom>
          <a:noFill/>
          <a:ln>
            <a:noFill/>
          </a:ln>
        </p:spPr>
      </p:pic>
      <p:sp>
        <p:nvSpPr>
          <p:cNvPr id="173" name="Google Shape;173;p1"/>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GB">
                <a:latin typeface="Arial"/>
                <a:ea typeface="Arial"/>
                <a:cs typeface="Arial"/>
                <a:sym typeface="Arial"/>
              </a:rPr>
              <a:t>‹#›</a:t>
            </a:fld>
            <a:endParaRPr>
              <a:latin typeface="Arial"/>
              <a:ea typeface="Arial"/>
              <a:cs typeface="Arial"/>
              <a:sym typeface="Arial"/>
            </a:endParaRPr>
          </a:p>
        </p:txBody>
      </p:sp>
      <p:sp>
        <p:nvSpPr>
          <p:cNvPr id="174" name="Google Shape;174;p1"/>
          <p:cNvSpPr txBox="1"/>
          <p:nvPr/>
        </p:nvSpPr>
        <p:spPr>
          <a:xfrm>
            <a:off x="338052" y="4067650"/>
            <a:ext cx="5434097" cy="1877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800" u="none" cap="none" strike="noStrike">
                <a:solidFill>
                  <a:srgbClr val="0E3754"/>
                </a:solidFill>
                <a:latin typeface="Arial"/>
                <a:ea typeface="Arial"/>
                <a:cs typeface="Arial"/>
                <a:sym typeface="Arial"/>
              </a:rPr>
              <a:t>Gender Equality in STEAM Higher Education</a:t>
            </a:r>
            <a:endParaRPr/>
          </a:p>
          <a:p>
            <a:pPr indent="0" lvl="0" marL="0" marR="0" rtl="0" algn="l">
              <a:lnSpc>
                <a:spcPct val="100000"/>
              </a:lnSpc>
              <a:spcBef>
                <a:spcPts val="0"/>
              </a:spcBef>
              <a:spcAft>
                <a:spcPts val="0"/>
              </a:spcAft>
              <a:buNone/>
            </a:pPr>
            <a:r>
              <a:rPr b="0" i="0" lang="en-GB" sz="2000" u="none" cap="none" strike="noStrike">
                <a:solidFill>
                  <a:srgbClr val="0E3754"/>
                </a:solidFill>
                <a:latin typeface="Arial"/>
                <a:ea typeface="Arial"/>
                <a:cs typeface="Arial"/>
                <a:sym typeface="Arial"/>
              </a:rPr>
              <a:t>STREAM-IT Webinar 03.04.25</a:t>
            </a:r>
            <a:endParaRPr b="1" i="0" sz="2000" u="none" cap="none" strike="noStrike">
              <a:solidFill>
                <a:srgbClr val="0E3754"/>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E3754"/>
              </a:solidFill>
              <a:latin typeface="Arial"/>
              <a:ea typeface="Arial"/>
              <a:cs typeface="Arial"/>
              <a:sym typeface="Arial"/>
            </a:endParaRPr>
          </a:p>
          <a:p>
            <a:pPr indent="0" lvl="0" marL="0" marR="0" rtl="0" algn="l">
              <a:lnSpc>
                <a:spcPct val="100000"/>
              </a:lnSpc>
              <a:spcBef>
                <a:spcPts val="0"/>
              </a:spcBef>
              <a:spcAft>
                <a:spcPts val="0"/>
              </a:spcAft>
              <a:buNone/>
            </a:pPr>
            <a:r>
              <a:rPr b="0" i="0" lang="en-GB" sz="2000" u="none" cap="none" strike="noStrike">
                <a:solidFill>
                  <a:srgbClr val="0E3754"/>
                </a:solidFill>
                <a:latin typeface="Arial"/>
                <a:ea typeface="Arial"/>
                <a:cs typeface="Arial"/>
                <a:sym typeface="Arial"/>
              </a:rPr>
              <a:t>Dr Lucy Yeomans, ROAD STEAMer Project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GB">
                <a:solidFill>
                  <a:schemeClr val="lt1"/>
                </a:solidFill>
                <a:latin typeface="Arial"/>
                <a:ea typeface="Arial"/>
                <a:cs typeface="Arial"/>
                <a:sym typeface="Arial"/>
              </a:rPr>
              <a:t>‹#›</a:t>
            </a:fld>
            <a:endParaRPr>
              <a:solidFill>
                <a:schemeClr val="lt1"/>
              </a:solidFill>
              <a:latin typeface="Arial"/>
              <a:ea typeface="Arial"/>
              <a:cs typeface="Arial"/>
              <a:sym typeface="Arial"/>
            </a:endParaRPr>
          </a:p>
        </p:txBody>
      </p:sp>
      <p:sp>
        <p:nvSpPr>
          <p:cNvPr id="262" name="Google Shape;262;p10"/>
          <p:cNvSpPr/>
          <p:nvPr/>
        </p:nvSpPr>
        <p:spPr>
          <a:xfrm>
            <a:off x="-835216" y="-1119728"/>
            <a:ext cx="8945700" cy="8826900"/>
          </a:xfrm>
          <a:prstGeom prst="rect">
            <a:avLst/>
          </a:prstGeom>
          <a:blipFill rotWithShape="1">
            <a:blip r:embed="rId3">
              <a:alphaModFix amt="30000"/>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3" name="Google Shape;263;p10"/>
          <p:cNvPicPr preferRelativeResize="0"/>
          <p:nvPr/>
        </p:nvPicPr>
        <p:blipFill rotWithShape="1">
          <a:blip r:embed="rId4">
            <a:alphaModFix/>
          </a:blip>
          <a:srcRect b="0" l="0" r="0" t="0"/>
          <a:stretch/>
        </p:blipFill>
        <p:spPr>
          <a:xfrm>
            <a:off x="0" y="1069467"/>
            <a:ext cx="12192000" cy="40302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pic>
        <p:nvPicPr>
          <p:cNvPr id="270" name="Google Shape;270;p11"/>
          <p:cNvPicPr preferRelativeResize="0"/>
          <p:nvPr/>
        </p:nvPicPr>
        <p:blipFill rotWithShape="1">
          <a:blip r:embed="rId3">
            <a:alphaModFix/>
          </a:blip>
          <a:srcRect b="0" l="0" r="0" t="0"/>
          <a:stretch/>
        </p:blipFill>
        <p:spPr>
          <a:xfrm>
            <a:off x="152400" y="1185600"/>
            <a:ext cx="11887201" cy="3587056"/>
          </a:xfrm>
          <a:prstGeom prst="rect">
            <a:avLst/>
          </a:prstGeom>
          <a:noFill/>
          <a:ln>
            <a:noFill/>
          </a:ln>
        </p:spPr>
      </p:pic>
      <p:sp>
        <p:nvSpPr>
          <p:cNvPr id="271" name="Google Shape;271;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GB">
                <a:solidFill>
                  <a:schemeClr val="lt1"/>
                </a:solidFill>
                <a:latin typeface="Arial"/>
                <a:ea typeface="Arial"/>
                <a:cs typeface="Arial"/>
                <a:sym typeface="Arial"/>
              </a:rPr>
              <a:t>‹#›</a:t>
            </a:fld>
            <a:endParaRPr>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
          <p:cNvSpPr txBox="1"/>
          <p:nvPr>
            <p:ph type="title"/>
          </p:nvPr>
        </p:nvSpPr>
        <p:spPr>
          <a:xfrm>
            <a:off x="5536734" y="609600"/>
            <a:ext cx="3737268" cy="1320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4400"/>
              <a:buNone/>
            </a:pPr>
            <a:r>
              <a:rPr lang="en-GB"/>
              <a:t>From your own experience…</a:t>
            </a:r>
            <a:endParaRPr/>
          </a:p>
        </p:txBody>
      </p:sp>
      <p:sp>
        <p:nvSpPr>
          <p:cNvPr id="182" name="Google Shape;182;p2"/>
          <p:cNvSpPr txBox="1"/>
          <p:nvPr>
            <p:ph idx="1" type="body"/>
          </p:nvPr>
        </p:nvSpPr>
        <p:spPr>
          <a:xfrm>
            <a:off x="5209563" y="2160589"/>
            <a:ext cx="6191862" cy="3880773"/>
          </a:xfrm>
          <a:prstGeom prst="rect">
            <a:avLst/>
          </a:prstGeom>
          <a:noFill/>
          <a:ln>
            <a:noFill/>
          </a:ln>
        </p:spPr>
        <p:txBody>
          <a:bodyPr anchorCtr="0" anchor="t" bIns="0" lIns="0" spcFirstLastPara="1" rIns="0" wrap="square" tIns="0">
            <a:normAutofit/>
          </a:bodyPr>
          <a:lstStyle/>
          <a:p>
            <a:pPr indent="-406400" lvl="0" marL="457200" rtl="0" algn="l">
              <a:lnSpc>
                <a:spcPct val="90000"/>
              </a:lnSpc>
              <a:spcBef>
                <a:spcPts val="1000"/>
              </a:spcBef>
              <a:spcAft>
                <a:spcPts val="0"/>
              </a:spcAft>
              <a:buSzPts val="2800"/>
              <a:buChar char="•"/>
            </a:pPr>
            <a:r>
              <a:rPr lang="en-GB">
                <a:solidFill>
                  <a:srgbClr val="171616"/>
                </a:solidFill>
              </a:rPr>
              <a:t>When have you:</a:t>
            </a:r>
            <a:endParaRPr/>
          </a:p>
          <a:p>
            <a:pPr indent="-381000" lvl="1" marL="914400" rtl="0" algn="l">
              <a:lnSpc>
                <a:spcPct val="90000"/>
              </a:lnSpc>
              <a:spcBef>
                <a:spcPts val="500"/>
              </a:spcBef>
              <a:spcAft>
                <a:spcPts val="0"/>
              </a:spcAft>
              <a:buSzPts val="2400"/>
              <a:buChar char="•"/>
            </a:pPr>
            <a:r>
              <a:rPr lang="en-GB" sz="2000">
                <a:solidFill>
                  <a:srgbClr val="171616"/>
                </a:solidFill>
              </a:rPr>
              <a:t>Felt like an outsider or that you did not belong</a:t>
            </a:r>
            <a:endParaRPr/>
          </a:p>
          <a:p>
            <a:pPr indent="-381000" lvl="1" marL="914400" rtl="0" algn="l">
              <a:lnSpc>
                <a:spcPct val="90000"/>
              </a:lnSpc>
              <a:spcBef>
                <a:spcPts val="500"/>
              </a:spcBef>
              <a:spcAft>
                <a:spcPts val="0"/>
              </a:spcAft>
              <a:buSzPts val="2400"/>
              <a:buChar char="•"/>
            </a:pPr>
            <a:r>
              <a:rPr lang="en-GB" sz="2000">
                <a:solidFill>
                  <a:srgbClr val="171616"/>
                </a:solidFill>
              </a:rPr>
              <a:t>Self-excluded yourself from prestigious pathways based on perceived difficulty</a:t>
            </a:r>
            <a:endParaRPr/>
          </a:p>
          <a:p>
            <a:pPr indent="-381000" lvl="1" marL="914400" rtl="0" algn="l">
              <a:lnSpc>
                <a:spcPct val="90000"/>
              </a:lnSpc>
              <a:spcBef>
                <a:spcPts val="500"/>
              </a:spcBef>
              <a:spcAft>
                <a:spcPts val="0"/>
              </a:spcAft>
              <a:buSzPts val="2400"/>
              <a:buChar char="•"/>
            </a:pPr>
            <a:r>
              <a:rPr lang="en-GB" sz="2000">
                <a:solidFill>
                  <a:srgbClr val="171616"/>
                </a:solidFill>
              </a:rPr>
              <a:t>Seen others around you being treated differently to you</a:t>
            </a:r>
            <a:endParaRPr/>
          </a:p>
          <a:p>
            <a:pPr indent="-381000" lvl="1" marL="914400" rtl="0" algn="l">
              <a:lnSpc>
                <a:spcPct val="90000"/>
              </a:lnSpc>
              <a:spcBef>
                <a:spcPts val="500"/>
              </a:spcBef>
              <a:spcAft>
                <a:spcPts val="0"/>
              </a:spcAft>
              <a:buSzPts val="2400"/>
              <a:buChar char="•"/>
            </a:pPr>
            <a:r>
              <a:rPr lang="en-GB" sz="2000">
                <a:solidFill>
                  <a:srgbClr val="171616"/>
                </a:solidFill>
              </a:rPr>
              <a:t>Managed your behaviour or overcompensated so people won’t stereotype you</a:t>
            </a:r>
            <a:endParaRPr/>
          </a:p>
          <a:p>
            <a:pPr indent="-381000" lvl="1" marL="914400" rtl="0" algn="l">
              <a:lnSpc>
                <a:spcPct val="90000"/>
              </a:lnSpc>
              <a:spcBef>
                <a:spcPts val="500"/>
              </a:spcBef>
              <a:spcAft>
                <a:spcPts val="0"/>
              </a:spcAft>
              <a:buSzPts val="2400"/>
              <a:buChar char="•"/>
            </a:pPr>
            <a:r>
              <a:rPr lang="en-GB" sz="2000">
                <a:solidFill>
                  <a:srgbClr val="171616"/>
                </a:solidFill>
              </a:rPr>
              <a:t>Found it difficult to say ‘no’</a:t>
            </a:r>
            <a:endParaRPr/>
          </a:p>
          <a:p>
            <a:pPr indent="-381000" lvl="1" marL="914400" rtl="0" algn="l">
              <a:lnSpc>
                <a:spcPct val="90000"/>
              </a:lnSpc>
              <a:spcBef>
                <a:spcPts val="500"/>
              </a:spcBef>
              <a:spcAft>
                <a:spcPts val="0"/>
              </a:spcAft>
              <a:buSzPts val="2400"/>
              <a:buChar char="•"/>
            </a:pPr>
            <a:r>
              <a:rPr lang="en-GB" sz="2000">
                <a:solidFill>
                  <a:srgbClr val="171616"/>
                </a:solidFill>
              </a:rPr>
              <a:t>Not understood why a particular choice was ‘better’ until it was too late</a:t>
            </a:r>
            <a:endParaRPr/>
          </a:p>
        </p:txBody>
      </p:sp>
      <p:pic>
        <p:nvPicPr>
          <p:cNvPr descr="Aspirations to be an astronaut" id="183" name="Google Shape;183;p2"/>
          <p:cNvPicPr preferRelativeResize="0"/>
          <p:nvPr/>
        </p:nvPicPr>
        <p:blipFill rotWithShape="1">
          <a:blip r:embed="rId3">
            <a:alphaModFix/>
          </a:blip>
          <a:srcRect b="-2" l="18995" r="28494" t="0"/>
          <a:stretch/>
        </p:blipFill>
        <p:spPr>
          <a:xfrm>
            <a:off x="20" y="-1"/>
            <a:ext cx="5394940" cy="6858001"/>
          </a:xfrm>
          <a:custGeom>
            <a:rect b="b" l="l" r="r" t="t"/>
            <a:pathLst>
              <a:path extrusionOk="0" h="6858000" w="5394960">
                <a:moveTo>
                  <a:pt x="842596" y="0"/>
                </a:moveTo>
                <a:lnTo>
                  <a:pt x="5394960" y="0"/>
                </a:lnTo>
                <a:lnTo>
                  <a:pt x="5394960" y="21851"/>
                </a:lnTo>
                <a:lnTo>
                  <a:pt x="4365943" y="6858000"/>
                </a:lnTo>
                <a:lnTo>
                  <a:pt x="0" y="6858000"/>
                </a:lnTo>
                <a:lnTo>
                  <a:pt x="0" y="5666154"/>
                </a:ln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
          <p:cNvSpPr txBox="1"/>
          <p:nvPr>
            <p:ph type="title"/>
          </p:nvPr>
        </p:nvSpPr>
        <p:spPr>
          <a:xfrm>
            <a:off x="838200" y="69729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GB"/>
              <a:t>Gender, etc. equality in Higher Education – the problem(s)</a:t>
            </a:r>
            <a:endParaRPr/>
          </a:p>
        </p:txBody>
      </p:sp>
      <p:sp>
        <p:nvSpPr>
          <p:cNvPr id="190" name="Google Shape;190;p3"/>
          <p:cNvSpPr txBox="1"/>
          <p:nvPr/>
        </p:nvSpPr>
        <p:spPr>
          <a:xfrm>
            <a:off x="838199" y="2276474"/>
            <a:ext cx="10515599" cy="3957257"/>
          </a:xfrm>
          <a:prstGeom prst="rect">
            <a:avLst/>
          </a:prstGeom>
          <a:noFill/>
          <a:ln>
            <a:noFill/>
          </a:ln>
        </p:spPr>
        <p:txBody>
          <a:bodyPr anchorCtr="0" anchor="t" bIns="45700" lIns="91425" spcFirstLastPara="1" rIns="91425" wrap="square" tIns="45700">
            <a:normAutofit lnSpcReduction="10000"/>
          </a:bodyPr>
          <a:lstStyle/>
          <a:p>
            <a:pPr indent="-457200" lvl="0" marL="457200" marR="0" rtl="0" algn="l">
              <a:lnSpc>
                <a:spcPct val="90000"/>
              </a:lnSpc>
              <a:spcBef>
                <a:spcPts val="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Chronic underrepresentation in STEM Fields</a:t>
            </a:r>
            <a:endParaRPr/>
          </a:p>
          <a:p>
            <a:pPr indent="-457200" lvl="2" marL="1257300" marR="0" rtl="0" algn="l">
              <a:lnSpc>
                <a:spcPct val="90000"/>
              </a:lnSpc>
              <a:spcBef>
                <a:spcPts val="600"/>
              </a:spcBef>
              <a:spcAft>
                <a:spcPts val="0"/>
              </a:spcAft>
              <a:buClr>
                <a:srgbClr val="000000"/>
              </a:buClr>
              <a:buSzPts val="1800"/>
              <a:buFont typeface="Arial"/>
              <a:buChar char="-"/>
            </a:pPr>
            <a:r>
              <a:rPr b="1" i="0" lang="en-GB" sz="1800" u="none" cap="none" strike="noStrike">
                <a:solidFill>
                  <a:srgbClr val="000000"/>
                </a:solidFill>
                <a:latin typeface="Calibri"/>
                <a:ea typeface="Calibri"/>
                <a:cs typeface="Calibri"/>
                <a:sym typeface="Calibri"/>
              </a:rPr>
              <a:t>White middle-class males made up 43% </a:t>
            </a:r>
            <a:r>
              <a:rPr b="0" i="0" lang="en-GB" sz="1800" u="none" cap="none" strike="noStrike">
                <a:solidFill>
                  <a:srgbClr val="000000"/>
                </a:solidFill>
                <a:latin typeface="Calibri"/>
                <a:ea typeface="Calibri"/>
                <a:cs typeface="Calibri"/>
                <a:sym typeface="Calibri"/>
              </a:rPr>
              <a:t>of undergraduates (UG) studying STEM subjects in UK Higher Education Institutions – compared to 29% across all subjects (HESA, 2018). </a:t>
            </a:r>
            <a:endParaRPr/>
          </a:p>
          <a:p>
            <a:pPr indent="-457200" lvl="0" marL="457200" marR="0" rtl="0" algn="l">
              <a:lnSpc>
                <a:spcPct val="90000"/>
              </a:lnSpc>
              <a:spcBef>
                <a:spcPts val="60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Continued association of </a:t>
            </a:r>
            <a:r>
              <a:rPr b="1" i="0" lang="en-GB" sz="1800" u="none" cap="none" strike="noStrike">
                <a:solidFill>
                  <a:srgbClr val="000000"/>
                </a:solidFill>
                <a:latin typeface="Calibri"/>
                <a:ea typeface="Calibri"/>
                <a:cs typeface="Calibri"/>
                <a:sym typeface="Calibri"/>
              </a:rPr>
              <a:t>‘natural’ (White, gendered) identities </a:t>
            </a:r>
            <a:r>
              <a:rPr b="0" i="0" lang="en-GB" sz="1800" u="none" cap="none" strike="noStrike">
                <a:solidFill>
                  <a:srgbClr val="000000"/>
                </a:solidFill>
                <a:latin typeface="Calibri"/>
                <a:ea typeface="Calibri"/>
                <a:cs typeface="Calibri"/>
                <a:sym typeface="Calibri"/>
              </a:rPr>
              <a:t>to certain disciplines</a:t>
            </a:r>
            <a:endParaRPr/>
          </a:p>
          <a:p>
            <a:pPr indent="-457200" lvl="0" marL="1257300" marR="0" rtl="0" algn="l">
              <a:lnSpc>
                <a:spcPct val="90000"/>
              </a:lnSpc>
              <a:spcBef>
                <a:spcPts val="60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e.g. women in education, men in physics, etc. (Canning et al., 2019; Heybach &amp; Pickup, 2017)</a:t>
            </a:r>
            <a:endParaRPr/>
          </a:p>
          <a:p>
            <a:pPr indent="-457200" lvl="0" marL="457200" marR="0" rtl="0" algn="l">
              <a:lnSpc>
                <a:spcPct val="90000"/>
              </a:lnSpc>
              <a:spcBef>
                <a:spcPts val="60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Undergraduate qualifications are increasingly high-stakes, </a:t>
            </a:r>
            <a:endParaRPr/>
          </a:p>
          <a:p>
            <a:pPr indent="-457200" lvl="0" marL="1257300" marR="0" rtl="0" algn="l">
              <a:lnSpc>
                <a:spcPct val="90000"/>
              </a:lnSpc>
              <a:spcBef>
                <a:spcPts val="60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Resulting in underrepresented students becoming more risk-averse with subject choice (Scott et al., 2024)</a:t>
            </a:r>
            <a:endParaRPr/>
          </a:p>
          <a:p>
            <a:pPr indent="-457200" lvl="0" marL="457200" marR="0" rtl="0" algn="l">
              <a:lnSpc>
                <a:spcPct val="90000"/>
              </a:lnSpc>
              <a:spcBef>
                <a:spcPts val="60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Early subject choices are a mechanism for </a:t>
            </a:r>
            <a:r>
              <a:rPr b="1" i="0" lang="en-GB" sz="1800" u="none" cap="none" strike="noStrike">
                <a:solidFill>
                  <a:srgbClr val="000000"/>
                </a:solidFill>
                <a:latin typeface="Calibri"/>
                <a:ea typeface="Calibri"/>
                <a:cs typeface="Calibri"/>
                <a:sym typeface="Calibri"/>
              </a:rPr>
              <a:t>self-selection out of disciplines </a:t>
            </a:r>
            <a:r>
              <a:rPr b="0" i="0" lang="en-GB" sz="1800" u="none" cap="none" strike="noStrike">
                <a:solidFill>
                  <a:srgbClr val="000000"/>
                </a:solidFill>
                <a:latin typeface="Calibri"/>
                <a:ea typeface="Calibri"/>
                <a:cs typeface="Calibri"/>
                <a:sym typeface="Calibri"/>
              </a:rPr>
              <a:t>at university level</a:t>
            </a:r>
            <a:endParaRPr/>
          </a:p>
          <a:p>
            <a:pPr indent="-457200" lvl="1" marL="1257300" marR="0" rtl="0" algn="l">
              <a:lnSpc>
                <a:spcPct val="90000"/>
              </a:lnSpc>
              <a:spcBef>
                <a:spcPts val="60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Making marginalised groups complicit in their own oppression – a form of symbolic violence (Bourdieu &amp; Wacquant, 1992)</a:t>
            </a:r>
            <a:endParaRPr/>
          </a:p>
          <a:p>
            <a:pPr indent="-457200" lvl="0" marL="457200" marR="0" rtl="0" algn="l">
              <a:lnSpc>
                <a:spcPct val="90000"/>
              </a:lnSpc>
              <a:spcBef>
                <a:spcPts val="60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Arbitrary disciplinary silos are not preparing us sufficiently to address real-world problems and those preparing solutions to these problems are </a:t>
            </a:r>
            <a:r>
              <a:rPr b="1" i="0" lang="en-GB" sz="1800" u="none" cap="none" strike="noStrike">
                <a:solidFill>
                  <a:srgbClr val="000000"/>
                </a:solidFill>
                <a:latin typeface="Calibri"/>
                <a:ea typeface="Calibri"/>
                <a:cs typeface="Calibri"/>
                <a:sym typeface="Calibri"/>
              </a:rPr>
              <a:t>not representative of broader population</a:t>
            </a:r>
            <a:endParaRPr/>
          </a:p>
          <a:p>
            <a:pPr indent="-457200" lvl="0" marL="1257300" marR="0" rtl="0" algn="l">
              <a:lnSpc>
                <a:spcPct val="90000"/>
              </a:lnSpc>
              <a:spcBef>
                <a:spcPts val="60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Social Justice and Epistemic Justice</a:t>
            </a:r>
            <a:endParaRPr/>
          </a:p>
          <a:p>
            <a:pPr indent="-279400" lvl="1" marL="457200" marR="0" rtl="0" algn="l">
              <a:lnSpc>
                <a:spcPct val="90000"/>
              </a:lnSpc>
              <a:spcBef>
                <a:spcPts val="60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
          <p:cNvSpPr txBox="1"/>
          <p:nvPr>
            <p:ph type="title"/>
          </p:nvPr>
        </p:nvSpPr>
        <p:spPr>
          <a:xfrm>
            <a:off x="838200" y="69729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GB"/>
              <a:t>STEAM potential in Higher Education</a:t>
            </a:r>
            <a:endParaRPr/>
          </a:p>
        </p:txBody>
      </p:sp>
      <p:sp>
        <p:nvSpPr>
          <p:cNvPr id="196" name="Google Shape;196;p4"/>
          <p:cNvSpPr txBox="1"/>
          <p:nvPr/>
        </p:nvSpPr>
        <p:spPr>
          <a:xfrm>
            <a:off x="838199" y="2276474"/>
            <a:ext cx="10515599" cy="3957257"/>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90000"/>
              </a:lnSpc>
              <a:spcBef>
                <a:spcPts val="0"/>
              </a:spcBef>
              <a:spcAft>
                <a:spcPts val="0"/>
              </a:spcAft>
              <a:buClr>
                <a:srgbClr val="000000"/>
              </a:buClr>
              <a:buSzPts val="2800"/>
              <a:buFont typeface="Arial"/>
              <a:buChar char="-"/>
            </a:pPr>
            <a:r>
              <a:rPr b="0" i="0" lang="en-GB" sz="2800" u="none" cap="none" strike="noStrike">
                <a:solidFill>
                  <a:schemeClr val="dk1"/>
                </a:solidFill>
                <a:latin typeface="Arial"/>
                <a:ea typeface="Arial"/>
                <a:cs typeface="Arial"/>
                <a:sym typeface="Arial"/>
              </a:rPr>
              <a:t>Opportunity to enable people to ‘opt back in’ to subjects</a:t>
            </a:r>
            <a:endParaRPr/>
          </a:p>
          <a:p>
            <a:pPr indent="-457200" lvl="0" marL="457200" marR="0" rtl="0" algn="l">
              <a:lnSpc>
                <a:spcPct val="90000"/>
              </a:lnSpc>
              <a:spcBef>
                <a:spcPts val="600"/>
              </a:spcBef>
              <a:spcAft>
                <a:spcPts val="0"/>
              </a:spcAft>
              <a:buClr>
                <a:srgbClr val="000000"/>
              </a:buClr>
              <a:buSzPts val="2800"/>
              <a:buFont typeface="Arial"/>
              <a:buChar char="-"/>
            </a:pPr>
            <a:r>
              <a:rPr b="0" i="0" lang="en-GB" sz="2800" u="none" cap="none" strike="noStrike">
                <a:solidFill>
                  <a:schemeClr val="dk1"/>
                </a:solidFill>
                <a:latin typeface="Arial"/>
                <a:ea typeface="Arial"/>
                <a:cs typeface="Arial"/>
                <a:sym typeface="Arial"/>
              </a:rPr>
              <a:t>Transdisciplinary approaches can soften or directly challenge subject stereotypes</a:t>
            </a:r>
            <a:endParaRPr/>
          </a:p>
          <a:p>
            <a:pPr indent="-457200" lvl="0" marL="457200" marR="0" rtl="0" algn="l">
              <a:lnSpc>
                <a:spcPct val="90000"/>
              </a:lnSpc>
              <a:spcBef>
                <a:spcPts val="600"/>
              </a:spcBef>
              <a:spcAft>
                <a:spcPts val="0"/>
              </a:spcAft>
              <a:buClr>
                <a:srgbClr val="000000"/>
              </a:buClr>
              <a:buSzPts val="2800"/>
              <a:buFont typeface="Arial"/>
              <a:buChar char="-"/>
            </a:pPr>
            <a:r>
              <a:rPr b="0" i="0" lang="en-GB" sz="2800" u="none" cap="none" strike="noStrike">
                <a:solidFill>
                  <a:schemeClr val="dk1"/>
                </a:solidFill>
                <a:latin typeface="Arial"/>
                <a:ea typeface="Arial"/>
                <a:cs typeface="Arial"/>
                <a:sym typeface="Arial"/>
              </a:rPr>
              <a:t>‘Real-world’ application of STEAM practices can appeal to marginalised groups - but</a:t>
            </a:r>
            <a:endParaRPr/>
          </a:p>
          <a:p>
            <a:pPr indent="-457200" lvl="0" marL="457200" marR="0" rtl="0" algn="l">
              <a:lnSpc>
                <a:spcPct val="90000"/>
              </a:lnSpc>
              <a:spcBef>
                <a:spcPts val="600"/>
              </a:spcBef>
              <a:spcAft>
                <a:spcPts val="0"/>
              </a:spcAft>
              <a:buClr>
                <a:srgbClr val="000000"/>
              </a:buClr>
              <a:buSzPts val="2800"/>
              <a:buFont typeface="Arial"/>
              <a:buChar char="-"/>
            </a:pPr>
            <a:r>
              <a:rPr b="0" i="0" lang="en-GB" sz="2800" u="none" cap="none" strike="noStrike">
                <a:solidFill>
                  <a:schemeClr val="dk1"/>
                </a:solidFill>
                <a:latin typeface="Arial"/>
                <a:ea typeface="Arial"/>
                <a:cs typeface="Arial"/>
                <a:sym typeface="Arial"/>
              </a:rPr>
              <a:t>Can still blend academic and applied knowledge to avoid deficit judgements</a:t>
            </a:r>
            <a:endParaRPr b="0" i="0" sz="2800" u="none" cap="none" strike="noStrike">
              <a:solidFill>
                <a:schemeClr val="dk1"/>
              </a:solidFill>
              <a:latin typeface="Arial"/>
              <a:ea typeface="Arial"/>
              <a:cs typeface="Arial"/>
              <a:sym typeface="Arial"/>
            </a:endParaRPr>
          </a:p>
          <a:p>
            <a:pPr indent="-279400" lvl="0" marL="457200" marR="0" rtl="0" algn="l">
              <a:lnSpc>
                <a:spcPct val="90000"/>
              </a:lnSpc>
              <a:spcBef>
                <a:spcPts val="60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5"/>
          <p:cNvSpPr txBox="1"/>
          <p:nvPr>
            <p:ph type="title"/>
          </p:nvPr>
        </p:nvSpPr>
        <p:spPr>
          <a:xfrm>
            <a:off x="838200" y="69729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GB"/>
              <a:t>However,…</a:t>
            </a:r>
            <a:endParaRPr/>
          </a:p>
        </p:txBody>
      </p:sp>
      <p:sp>
        <p:nvSpPr>
          <p:cNvPr id="202" name="Google Shape;202;p5"/>
          <p:cNvSpPr txBox="1"/>
          <p:nvPr/>
        </p:nvSpPr>
        <p:spPr>
          <a:xfrm>
            <a:off x="838199" y="2276474"/>
            <a:ext cx="10515599" cy="3957257"/>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90000"/>
              </a:lnSpc>
              <a:spcBef>
                <a:spcPts val="0"/>
              </a:spcBef>
              <a:spcAft>
                <a:spcPts val="0"/>
              </a:spcAft>
              <a:buClr>
                <a:srgbClr val="000000"/>
              </a:buClr>
              <a:buSzPts val="3200"/>
              <a:buFont typeface="Arial"/>
              <a:buChar char="-"/>
            </a:pPr>
            <a:r>
              <a:rPr b="0" i="0" lang="en-GB" sz="3200" u="none" cap="none" strike="noStrike">
                <a:solidFill>
                  <a:schemeClr val="dk1"/>
                </a:solidFill>
                <a:latin typeface="Arial"/>
                <a:ea typeface="Arial"/>
                <a:cs typeface="Arial"/>
                <a:sym typeface="Arial"/>
              </a:rPr>
              <a:t>Assumption that STEAM by its nature will ‘fix’ gender/diversity problem</a:t>
            </a:r>
            <a:endParaRPr/>
          </a:p>
          <a:p>
            <a:pPr indent="0" lvl="0" marL="0" marR="0" rtl="0" algn="l">
              <a:lnSpc>
                <a:spcPct val="90000"/>
              </a:lnSpc>
              <a:spcBef>
                <a:spcPts val="600"/>
              </a:spcBef>
              <a:spcAft>
                <a:spcPts val="0"/>
              </a:spcAft>
              <a:buNone/>
            </a:pPr>
            <a:r>
              <a:t/>
            </a:r>
            <a:endParaRPr b="0" i="0" sz="3200" u="none" cap="none" strike="noStrike">
              <a:solidFill>
                <a:schemeClr val="dk1"/>
              </a:solidFill>
              <a:latin typeface="Arial"/>
              <a:ea typeface="Arial"/>
              <a:cs typeface="Arial"/>
              <a:sym typeface="Arial"/>
            </a:endParaRPr>
          </a:p>
          <a:p>
            <a:pPr indent="-457200" lvl="0" marL="457200" marR="0" rtl="0" algn="l">
              <a:lnSpc>
                <a:spcPct val="90000"/>
              </a:lnSpc>
              <a:spcBef>
                <a:spcPts val="600"/>
              </a:spcBef>
              <a:spcAft>
                <a:spcPts val="0"/>
              </a:spcAft>
              <a:buClr>
                <a:srgbClr val="000000"/>
              </a:buClr>
              <a:buSzPts val="3200"/>
              <a:buFont typeface="Arial"/>
              <a:buChar char="-"/>
            </a:pPr>
            <a:r>
              <a:rPr b="0" i="0" lang="en-GB" sz="3200" u="none" cap="none" strike="noStrike">
                <a:solidFill>
                  <a:schemeClr val="dk1"/>
                </a:solidFill>
                <a:latin typeface="Arial"/>
                <a:ea typeface="Arial"/>
                <a:cs typeface="Arial"/>
                <a:sym typeface="Arial"/>
              </a:rPr>
              <a:t>Lack of theoretical approaches in STEAM literature</a:t>
            </a:r>
            <a:endParaRPr/>
          </a:p>
          <a:p>
            <a:pPr indent="-457200" lvl="1" marL="1076325" marR="0" rtl="0" algn="l">
              <a:lnSpc>
                <a:spcPct val="90000"/>
              </a:lnSpc>
              <a:spcBef>
                <a:spcPts val="600"/>
              </a:spcBef>
              <a:spcAft>
                <a:spcPts val="0"/>
              </a:spcAft>
              <a:buClr>
                <a:srgbClr val="000000"/>
              </a:buClr>
              <a:buSzPts val="3200"/>
              <a:buFont typeface="Arial"/>
              <a:buChar char="-"/>
            </a:pPr>
            <a:r>
              <a:rPr b="0" i="0" lang="en-GB" sz="3200" u="none" cap="none" strike="noStrike">
                <a:solidFill>
                  <a:schemeClr val="dk1"/>
                </a:solidFill>
                <a:latin typeface="Arial"/>
                <a:ea typeface="Arial"/>
                <a:cs typeface="Arial"/>
                <a:sym typeface="Arial"/>
              </a:rPr>
              <a:t>Danger of reproducing inequalities</a:t>
            </a:r>
            <a:endParaRPr/>
          </a:p>
          <a:p>
            <a:pPr indent="0" lvl="1" marL="619125" marR="0" rtl="0" algn="l">
              <a:lnSpc>
                <a:spcPct val="90000"/>
              </a:lnSpc>
              <a:spcBef>
                <a:spcPts val="600"/>
              </a:spcBef>
              <a:spcAft>
                <a:spcPts val="0"/>
              </a:spcAft>
              <a:buNone/>
            </a:pPr>
            <a:r>
              <a:t/>
            </a:r>
            <a:endParaRPr b="0" i="0" sz="3200" u="none" cap="none" strike="noStrike">
              <a:solidFill>
                <a:schemeClr val="dk1"/>
              </a:solidFill>
              <a:latin typeface="Arial"/>
              <a:ea typeface="Arial"/>
              <a:cs typeface="Arial"/>
              <a:sym typeface="Arial"/>
            </a:endParaRPr>
          </a:p>
          <a:p>
            <a:pPr indent="-457200" lvl="1" marL="457200" marR="0" rtl="0" algn="l">
              <a:lnSpc>
                <a:spcPct val="90000"/>
              </a:lnSpc>
              <a:spcBef>
                <a:spcPts val="600"/>
              </a:spcBef>
              <a:spcAft>
                <a:spcPts val="0"/>
              </a:spcAft>
              <a:buClr>
                <a:srgbClr val="000000"/>
              </a:buClr>
              <a:buSzPts val="3200"/>
              <a:buFont typeface="Arial"/>
              <a:buChar char="-"/>
            </a:pPr>
            <a:r>
              <a:rPr b="0" i="0" lang="en-GB" sz="3200" u="none" cap="none" strike="noStrike">
                <a:solidFill>
                  <a:schemeClr val="dk1"/>
                </a:solidFill>
                <a:latin typeface="Arial"/>
                <a:ea typeface="Arial"/>
                <a:cs typeface="Arial"/>
                <a:sym typeface="Arial"/>
              </a:rPr>
              <a:t>Quality of STEAM practice varies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6"/>
          <p:cNvSpPr txBox="1"/>
          <p:nvPr/>
        </p:nvSpPr>
        <p:spPr>
          <a:xfrm>
            <a:off x="539750" y="3080039"/>
            <a:ext cx="7973855" cy="33855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Key Objective:​</a:t>
            </a:r>
            <a:endParaRPr b="1" i="0" sz="1400" u="none" cap="none" strike="noStrike">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To create a road-map to support STEAM Education policy in Europe, focusing on the transition between secondary and tertiary education​</a:t>
            </a:r>
            <a:endParaRPr b="0" i="0" sz="1400" u="none" cap="none" strike="noStrike">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a:t>
            </a:r>
            <a:endParaRPr b="1" i="0" sz="1400" u="none" cap="none" strike="noStrike">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Methodology:​</a:t>
            </a:r>
            <a:endParaRPr b="1" i="0" sz="1400" u="none" cap="none" strike="noStrike">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Participatory methodology using collaborative dialogues and co-creation events across Europe​</a:t>
            </a:r>
            <a:endParaRPr b="0" i="0" sz="1400" u="none" cap="none" strike="noStrike">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Achieved through:​</a:t>
            </a:r>
            <a:endParaRPr b="1" i="0" sz="1400" u="none" cap="none" strike="noStrike">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Establishing criteria for analysis of effective STEAM Education​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Understanding the evidence base indicating the need for STEAM Education​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Understanding the current STEAM policy context​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Creating a conceptual framework to underpin STEAM policy and practice​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Mapping real-life case studies of effective STEAM practice​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Synthesising information into a policy road-map.​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Quattrocento Sans"/>
              <a:ea typeface="Quattrocento Sans"/>
              <a:cs typeface="Quattrocento Sans"/>
              <a:sym typeface="Quattrocento Sans"/>
            </a:endParaRPr>
          </a:p>
        </p:txBody>
      </p:sp>
      <p:sp>
        <p:nvSpPr>
          <p:cNvPr id="208" name="Google Shape;208;p6"/>
          <p:cNvSpPr/>
          <p:nvPr/>
        </p:nvSpPr>
        <p:spPr>
          <a:xfrm rot="2027396">
            <a:off x="10709873" y="1410305"/>
            <a:ext cx="419548" cy="86337"/>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6"/>
          <p:cNvSpPr txBox="1"/>
          <p:nvPr>
            <p:ph idx="12" type="sldNum"/>
          </p:nvPr>
        </p:nvSpPr>
        <p:spPr>
          <a:xfrm>
            <a:off x="9545782" y="6470651"/>
            <a:ext cx="2493818" cy="228602"/>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GB">
                <a:solidFill>
                  <a:schemeClr val="lt1"/>
                </a:solidFill>
                <a:latin typeface="Arial"/>
                <a:ea typeface="Arial"/>
                <a:cs typeface="Arial"/>
                <a:sym typeface="Arial"/>
              </a:rPr>
              <a:t>‹#›</a:t>
            </a:fld>
            <a:endParaRPr>
              <a:solidFill>
                <a:schemeClr val="lt1"/>
              </a:solidFill>
              <a:latin typeface="Arial"/>
              <a:ea typeface="Arial"/>
              <a:cs typeface="Arial"/>
              <a:sym typeface="Arial"/>
            </a:endParaRPr>
          </a:p>
        </p:txBody>
      </p:sp>
      <p:pic>
        <p:nvPicPr>
          <p:cNvPr id="210" name="Google Shape;210;p6"/>
          <p:cNvPicPr preferRelativeResize="0"/>
          <p:nvPr>
            <p:ph idx="4" type="pic"/>
          </p:nvPr>
        </p:nvPicPr>
        <p:blipFill rotWithShape="1">
          <a:blip r:embed="rId3">
            <a:alphaModFix/>
          </a:blip>
          <a:srcRect b="0" l="22438" r="22438" t="0"/>
          <a:stretch/>
        </p:blipFill>
        <p:spPr>
          <a:xfrm>
            <a:off x="8786776" y="749184"/>
            <a:ext cx="2373134" cy="2873718"/>
          </a:xfrm>
          <a:prstGeom prst="rect">
            <a:avLst/>
          </a:prstGeom>
          <a:solidFill>
            <a:schemeClr val="lt1"/>
          </a:solidFill>
          <a:ln>
            <a:noFill/>
          </a:ln>
        </p:spPr>
      </p:pic>
      <p:grpSp>
        <p:nvGrpSpPr>
          <p:cNvPr id="211" name="Google Shape;211;p6"/>
          <p:cNvGrpSpPr/>
          <p:nvPr/>
        </p:nvGrpSpPr>
        <p:grpSpPr>
          <a:xfrm>
            <a:off x="3669013" y="438502"/>
            <a:ext cx="310117" cy="309930"/>
            <a:chOff x="10601309" y="5604834"/>
            <a:chExt cx="2660970" cy="2659371"/>
          </a:xfrm>
        </p:grpSpPr>
        <p:sp>
          <p:nvSpPr>
            <p:cNvPr id="212" name="Google Shape;212;p6"/>
            <p:cNvSpPr/>
            <p:nvPr/>
          </p:nvSpPr>
          <p:spPr>
            <a:xfrm rot="-8100000">
              <a:off x="11591815" y="5706164"/>
              <a:ext cx="659135" cy="2479133"/>
            </a:xfrm>
            <a:prstGeom prst="rect">
              <a:avLst/>
            </a:prstGeom>
            <a:solidFill>
              <a:srgbClr val="304E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baseline="-25000" i="0" sz="1800" u="none" cap="none" strike="noStrike">
                <a:solidFill>
                  <a:srgbClr val="2E9947"/>
                </a:solidFill>
                <a:latin typeface="Calibri"/>
                <a:ea typeface="Calibri"/>
                <a:cs typeface="Calibri"/>
                <a:sym typeface="Calibri"/>
              </a:endParaRPr>
            </a:p>
          </p:txBody>
        </p:sp>
        <p:sp>
          <p:nvSpPr>
            <p:cNvPr id="213" name="Google Shape;213;p6"/>
            <p:cNvSpPr/>
            <p:nvPr/>
          </p:nvSpPr>
          <p:spPr>
            <a:xfrm rot="-8100000">
              <a:off x="10737353" y="7471286"/>
              <a:ext cx="656875" cy="656876"/>
            </a:xfrm>
            <a:prstGeom prst="ellipse">
              <a:avLst/>
            </a:prstGeom>
            <a:solidFill>
              <a:srgbClr val="304E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baseline="-25000" i="0" sz="1800" u="none" cap="none" strike="noStrike">
                <a:solidFill>
                  <a:srgbClr val="2E9947"/>
                </a:solidFill>
                <a:latin typeface="Calibri"/>
                <a:ea typeface="Calibri"/>
                <a:cs typeface="Calibri"/>
                <a:sym typeface="Calibri"/>
              </a:endParaRPr>
            </a:p>
          </p:txBody>
        </p:sp>
        <p:sp>
          <p:nvSpPr>
            <p:cNvPr id="214" name="Google Shape;214;p6"/>
            <p:cNvSpPr/>
            <p:nvPr/>
          </p:nvSpPr>
          <p:spPr>
            <a:xfrm rot="-8100000">
              <a:off x="12466633" y="5741345"/>
              <a:ext cx="659135" cy="659135"/>
            </a:xfrm>
            <a:prstGeom prst="ellipse">
              <a:avLst/>
            </a:prstGeom>
            <a:solidFill>
              <a:srgbClr val="304E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baseline="-25000" i="0" sz="1800" u="none" cap="none" strike="noStrike">
                <a:solidFill>
                  <a:srgbClr val="2E9947"/>
                </a:solidFill>
                <a:latin typeface="Calibri"/>
                <a:ea typeface="Calibri"/>
                <a:cs typeface="Calibri"/>
                <a:sym typeface="Calibri"/>
              </a:endParaRPr>
            </a:p>
          </p:txBody>
        </p:sp>
      </p:grpSp>
      <p:grpSp>
        <p:nvGrpSpPr>
          <p:cNvPr id="215" name="Google Shape;215;p6"/>
          <p:cNvGrpSpPr/>
          <p:nvPr/>
        </p:nvGrpSpPr>
        <p:grpSpPr>
          <a:xfrm>
            <a:off x="3748008" y="753126"/>
            <a:ext cx="465891" cy="465610"/>
            <a:chOff x="10601309" y="5604834"/>
            <a:chExt cx="2660970" cy="2659371"/>
          </a:xfrm>
        </p:grpSpPr>
        <p:sp>
          <p:nvSpPr>
            <p:cNvPr id="216" name="Google Shape;216;p6"/>
            <p:cNvSpPr/>
            <p:nvPr/>
          </p:nvSpPr>
          <p:spPr>
            <a:xfrm rot="-8100000">
              <a:off x="11591815" y="5706164"/>
              <a:ext cx="659135" cy="2479133"/>
            </a:xfrm>
            <a:prstGeom prst="rect">
              <a:avLst/>
            </a:prstGeom>
            <a:solidFill>
              <a:srgbClr val="2E9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baseline="-25000" i="0" sz="1800" u="none" cap="none" strike="noStrike">
                <a:solidFill>
                  <a:srgbClr val="2E9947"/>
                </a:solidFill>
                <a:latin typeface="Calibri"/>
                <a:ea typeface="Calibri"/>
                <a:cs typeface="Calibri"/>
                <a:sym typeface="Calibri"/>
              </a:endParaRPr>
            </a:p>
          </p:txBody>
        </p:sp>
        <p:sp>
          <p:nvSpPr>
            <p:cNvPr id="217" name="Google Shape;217;p6"/>
            <p:cNvSpPr/>
            <p:nvPr/>
          </p:nvSpPr>
          <p:spPr>
            <a:xfrm rot="-8100000">
              <a:off x="10737353" y="7471286"/>
              <a:ext cx="656875" cy="656876"/>
            </a:xfrm>
            <a:prstGeom prst="ellipse">
              <a:avLst/>
            </a:prstGeom>
            <a:solidFill>
              <a:srgbClr val="2E9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baseline="-25000" i="0" sz="1800" u="none" cap="none" strike="noStrike">
                <a:solidFill>
                  <a:srgbClr val="2E9947"/>
                </a:solidFill>
                <a:latin typeface="Calibri"/>
                <a:ea typeface="Calibri"/>
                <a:cs typeface="Calibri"/>
                <a:sym typeface="Calibri"/>
              </a:endParaRPr>
            </a:p>
          </p:txBody>
        </p:sp>
        <p:sp>
          <p:nvSpPr>
            <p:cNvPr id="218" name="Google Shape;218;p6"/>
            <p:cNvSpPr/>
            <p:nvPr/>
          </p:nvSpPr>
          <p:spPr>
            <a:xfrm rot="-8100000">
              <a:off x="12466633" y="5741345"/>
              <a:ext cx="659135" cy="659135"/>
            </a:xfrm>
            <a:prstGeom prst="ellipse">
              <a:avLst/>
            </a:prstGeom>
            <a:solidFill>
              <a:srgbClr val="2E9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baseline="-25000" i="0" sz="1800" u="none" cap="none" strike="noStrike">
                <a:solidFill>
                  <a:srgbClr val="2E9947"/>
                </a:solidFill>
                <a:latin typeface="Calibri"/>
                <a:ea typeface="Calibri"/>
                <a:cs typeface="Calibri"/>
                <a:sym typeface="Calibri"/>
              </a:endParaRPr>
            </a:p>
          </p:txBody>
        </p:sp>
      </p:grpSp>
      <p:grpSp>
        <p:nvGrpSpPr>
          <p:cNvPr id="219" name="Google Shape;219;p6"/>
          <p:cNvGrpSpPr/>
          <p:nvPr/>
        </p:nvGrpSpPr>
        <p:grpSpPr>
          <a:xfrm>
            <a:off x="7501912" y="5765087"/>
            <a:ext cx="207094" cy="206969"/>
            <a:chOff x="10601309" y="5604834"/>
            <a:chExt cx="2660970" cy="2659371"/>
          </a:xfrm>
        </p:grpSpPr>
        <p:sp>
          <p:nvSpPr>
            <p:cNvPr id="220" name="Google Shape;220;p6"/>
            <p:cNvSpPr/>
            <p:nvPr/>
          </p:nvSpPr>
          <p:spPr>
            <a:xfrm rot="-8100000">
              <a:off x="11591815" y="5706164"/>
              <a:ext cx="659135" cy="2479133"/>
            </a:xfrm>
            <a:prstGeom prst="rect">
              <a:avLst/>
            </a:prstGeom>
            <a:solidFill>
              <a:srgbClr val="E1716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baseline="-25000" i="0" sz="1800" u="none" cap="none" strike="noStrike">
                <a:solidFill>
                  <a:srgbClr val="2E9947"/>
                </a:solidFill>
                <a:latin typeface="Calibri"/>
                <a:ea typeface="Calibri"/>
                <a:cs typeface="Calibri"/>
                <a:sym typeface="Calibri"/>
              </a:endParaRPr>
            </a:p>
          </p:txBody>
        </p:sp>
        <p:sp>
          <p:nvSpPr>
            <p:cNvPr id="221" name="Google Shape;221;p6"/>
            <p:cNvSpPr/>
            <p:nvPr/>
          </p:nvSpPr>
          <p:spPr>
            <a:xfrm rot="-8100000">
              <a:off x="10737353" y="7471286"/>
              <a:ext cx="656875" cy="656876"/>
            </a:xfrm>
            <a:prstGeom prst="ellipse">
              <a:avLst/>
            </a:prstGeom>
            <a:solidFill>
              <a:srgbClr val="E1716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baseline="-25000" i="0" sz="1800" u="none" cap="none" strike="noStrike">
                <a:solidFill>
                  <a:srgbClr val="2E9947"/>
                </a:solidFill>
                <a:latin typeface="Calibri"/>
                <a:ea typeface="Calibri"/>
                <a:cs typeface="Calibri"/>
                <a:sym typeface="Calibri"/>
              </a:endParaRPr>
            </a:p>
          </p:txBody>
        </p:sp>
        <p:sp>
          <p:nvSpPr>
            <p:cNvPr id="222" name="Google Shape;222;p6"/>
            <p:cNvSpPr/>
            <p:nvPr/>
          </p:nvSpPr>
          <p:spPr>
            <a:xfrm rot="-8100000">
              <a:off x="12466633" y="5741345"/>
              <a:ext cx="659135" cy="659135"/>
            </a:xfrm>
            <a:prstGeom prst="ellipse">
              <a:avLst/>
            </a:prstGeom>
            <a:solidFill>
              <a:srgbClr val="E1716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baseline="-25000" i="0" sz="1800" u="none" cap="none" strike="noStrike">
                <a:solidFill>
                  <a:srgbClr val="2E9947"/>
                </a:solidFill>
                <a:latin typeface="Calibri"/>
                <a:ea typeface="Calibri"/>
                <a:cs typeface="Calibri"/>
                <a:sym typeface="Calibri"/>
              </a:endParaRPr>
            </a:p>
          </p:txBody>
        </p:sp>
      </p:grpSp>
      <p:pic>
        <p:nvPicPr>
          <p:cNvPr id="223" name="Google Shape;223;p6"/>
          <p:cNvPicPr preferRelativeResize="0"/>
          <p:nvPr/>
        </p:nvPicPr>
        <p:blipFill rotWithShape="1">
          <a:blip r:embed="rId4">
            <a:alphaModFix/>
          </a:blip>
          <a:srcRect b="0" l="0" r="0" t="0"/>
          <a:stretch/>
        </p:blipFill>
        <p:spPr>
          <a:xfrm>
            <a:off x="381746" y="1428650"/>
            <a:ext cx="4947357" cy="1805786"/>
          </a:xfrm>
          <a:prstGeom prst="rect">
            <a:avLst/>
          </a:prstGeom>
          <a:noFill/>
          <a:ln>
            <a:noFill/>
          </a:ln>
        </p:spPr>
      </p:pic>
      <p:pic>
        <p:nvPicPr>
          <p:cNvPr id="224" name="Google Shape;224;p6"/>
          <p:cNvPicPr preferRelativeResize="0"/>
          <p:nvPr/>
        </p:nvPicPr>
        <p:blipFill rotWithShape="1">
          <a:blip r:embed="rId5">
            <a:alphaModFix/>
          </a:blip>
          <a:srcRect b="0" l="0" r="0" t="0"/>
          <a:stretch/>
        </p:blipFill>
        <p:spPr>
          <a:xfrm>
            <a:off x="7929113" y="3949671"/>
            <a:ext cx="4111925" cy="23229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7"/>
          <p:cNvPicPr preferRelativeResize="0"/>
          <p:nvPr/>
        </p:nvPicPr>
        <p:blipFill rotWithShape="1">
          <a:blip r:embed="rId3">
            <a:alphaModFix/>
          </a:blip>
          <a:srcRect b="3853" l="10450" r="13435" t="3853"/>
          <a:stretch/>
        </p:blipFill>
        <p:spPr>
          <a:xfrm>
            <a:off x="0" y="3671231"/>
            <a:ext cx="2452883" cy="2230735"/>
          </a:xfrm>
          <a:prstGeom prst="rect">
            <a:avLst/>
          </a:prstGeom>
          <a:noFill/>
          <a:ln>
            <a:noFill/>
          </a:ln>
        </p:spPr>
      </p:pic>
      <p:pic>
        <p:nvPicPr>
          <p:cNvPr id="230" name="Google Shape;230;p7"/>
          <p:cNvPicPr preferRelativeResize="0"/>
          <p:nvPr/>
        </p:nvPicPr>
        <p:blipFill rotWithShape="1">
          <a:blip r:embed="rId4">
            <a:alphaModFix/>
          </a:blip>
          <a:srcRect b="2606" l="6209" r="5383" t="2840"/>
          <a:stretch/>
        </p:blipFill>
        <p:spPr>
          <a:xfrm>
            <a:off x="2447555" y="769255"/>
            <a:ext cx="4250539" cy="3411411"/>
          </a:xfrm>
          <a:prstGeom prst="rect">
            <a:avLst/>
          </a:prstGeom>
          <a:noFill/>
          <a:ln>
            <a:noFill/>
          </a:ln>
        </p:spPr>
      </p:pic>
      <p:pic>
        <p:nvPicPr>
          <p:cNvPr id="231" name="Google Shape;231;p7"/>
          <p:cNvPicPr preferRelativeResize="0"/>
          <p:nvPr/>
        </p:nvPicPr>
        <p:blipFill rotWithShape="1">
          <a:blip r:embed="rId5">
            <a:alphaModFix/>
          </a:blip>
          <a:srcRect b="0" l="0" r="0" t="0"/>
          <a:stretch/>
        </p:blipFill>
        <p:spPr>
          <a:xfrm>
            <a:off x="99506" y="1366648"/>
            <a:ext cx="4714425" cy="3537861"/>
          </a:xfrm>
          <a:prstGeom prst="rect">
            <a:avLst/>
          </a:prstGeom>
          <a:noFill/>
          <a:ln>
            <a:noFill/>
          </a:ln>
        </p:spPr>
      </p:pic>
      <p:pic>
        <p:nvPicPr>
          <p:cNvPr id="232" name="Google Shape;232;p7"/>
          <p:cNvPicPr preferRelativeResize="0"/>
          <p:nvPr/>
        </p:nvPicPr>
        <p:blipFill rotWithShape="1">
          <a:blip r:embed="rId6">
            <a:alphaModFix/>
          </a:blip>
          <a:srcRect b="0" l="0" r="0" t="0"/>
          <a:stretch/>
        </p:blipFill>
        <p:spPr>
          <a:xfrm>
            <a:off x="4887990" y="730377"/>
            <a:ext cx="4374308" cy="3537861"/>
          </a:xfrm>
          <a:prstGeom prst="rect">
            <a:avLst/>
          </a:prstGeom>
          <a:noFill/>
          <a:ln>
            <a:noFill/>
          </a:ln>
        </p:spPr>
      </p:pic>
      <p:pic>
        <p:nvPicPr>
          <p:cNvPr id="233" name="Google Shape;233;p7"/>
          <p:cNvPicPr preferRelativeResize="0"/>
          <p:nvPr/>
        </p:nvPicPr>
        <p:blipFill rotWithShape="1">
          <a:blip r:embed="rId7">
            <a:alphaModFix/>
          </a:blip>
          <a:srcRect b="0" l="0" r="0" t="0"/>
          <a:stretch/>
        </p:blipFill>
        <p:spPr>
          <a:xfrm>
            <a:off x="7739706" y="952108"/>
            <a:ext cx="4545920" cy="3537861"/>
          </a:xfrm>
          <a:prstGeom prst="rect">
            <a:avLst/>
          </a:prstGeom>
          <a:noFill/>
          <a:ln>
            <a:noFill/>
          </a:ln>
        </p:spPr>
      </p:pic>
      <p:pic>
        <p:nvPicPr>
          <p:cNvPr id="234" name="Google Shape;234;p7"/>
          <p:cNvPicPr preferRelativeResize="0"/>
          <p:nvPr/>
        </p:nvPicPr>
        <p:blipFill rotWithShape="1">
          <a:blip r:embed="rId8">
            <a:alphaModFix/>
          </a:blip>
          <a:srcRect b="0" l="0" r="0" t="0"/>
          <a:stretch/>
        </p:blipFill>
        <p:spPr>
          <a:xfrm>
            <a:off x="8466657" y="2731681"/>
            <a:ext cx="4545920" cy="3411410"/>
          </a:xfrm>
          <a:prstGeom prst="rect">
            <a:avLst/>
          </a:prstGeom>
          <a:noFill/>
          <a:ln>
            <a:noFill/>
          </a:ln>
        </p:spPr>
      </p:pic>
      <p:sp>
        <p:nvSpPr>
          <p:cNvPr id="235" name="Google Shape;235;p7"/>
          <p:cNvSpPr txBox="1"/>
          <p:nvPr/>
        </p:nvSpPr>
        <p:spPr>
          <a:xfrm>
            <a:off x="1566437" y="2128812"/>
            <a:ext cx="1879302"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500" u="none" cap="none" strike="noStrike">
                <a:solidFill>
                  <a:srgbClr val="0E3754"/>
                </a:solidFill>
                <a:latin typeface="Arial"/>
                <a:ea typeface="Arial"/>
                <a:cs typeface="Arial"/>
                <a:sym typeface="Arial"/>
              </a:rPr>
              <a:t>COLLABORATION</a:t>
            </a:r>
            <a:endParaRPr/>
          </a:p>
        </p:txBody>
      </p:sp>
      <p:sp>
        <p:nvSpPr>
          <p:cNvPr id="236" name="Google Shape;236;p7"/>
          <p:cNvSpPr txBox="1"/>
          <p:nvPr/>
        </p:nvSpPr>
        <p:spPr>
          <a:xfrm>
            <a:off x="-47985" y="4094018"/>
            <a:ext cx="1591804"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500" u="none" cap="none" strike="noStrike">
                <a:solidFill>
                  <a:schemeClr val="lt1"/>
                </a:solidFill>
                <a:latin typeface="Arial"/>
                <a:ea typeface="Arial"/>
                <a:cs typeface="Arial"/>
                <a:sym typeface="Arial"/>
              </a:rPr>
              <a:t>CREATIVITY</a:t>
            </a:r>
            <a:endParaRPr/>
          </a:p>
        </p:txBody>
      </p:sp>
      <p:sp>
        <p:nvSpPr>
          <p:cNvPr id="237" name="Google Shape;237;p7"/>
          <p:cNvSpPr txBox="1"/>
          <p:nvPr/>
        </p:nvSpPr>
        <p:spPr>
          <a:xfrm>
            <a:off x="3303954" y="1342853"/>
            <a:ext cx="2596169"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500" u="none" cap="none" strike="noStrike">
                <a:solidFill>
                  <a:schemeClr val="lt1"/>
                </a:solidFill>
                <a:latin typeface="Arial"/>
                <a:ea typeface="Arial"/>
                <a:cs typeface="Arial"/>
                <a:sym typeface="Arial"/>
              </a:rPr>
              <a:t>DISCIPLINARY</a:t>
            </a:r>
            <a:endParaRPr/>
          </a:p>
          <a:p>
            <a:pPr indent="0" lvl="0" marL="0" marR="0" rtl="0" algn="ctr">
              <a:lnSpc>
                <a:spcPct val="100000"/>
              </a:lnSpc>
              <a:spcBef>
                <a:spcPts val="0"/>
              </a:spcBef>
              <a:spcAft>
                <a:spcPts val="0"/>
              </a:spcAft>
              <a:buNone/>
            </a:pPr>
            <a:r>
              <a:rPr b="0" i="0" lang="en-GB" sz="1500" u="none" cap="none" strike="noStrike">
                <a:solidFill>
                  <a:schemeClr val="lt1"/>
                </a:solidFill>
                <a:latin typeface="Arial"/>
                <a:ea typeface="Arial"/>
                <a:cs typeface="Arial"/>
                <a:sym typeface="Arial"/>
              </a:rPr>
              <a:t>INTER-RELATIONSHIPS</a:t>
            </a:r>
            <a:endParaRPr/>
          </a:p>
        </p:txBody>
      </p:sp>
      <p:sp>
        <p:nvSpPr>
          <p:cNvPr id="238" name="Google Shape;238;p7"/>
          <p:cNvSpPr txBox="1"/>
          <p:nvPr/>
        </p:nvSpPr>
        <p:spPr>
          <a:xfrm>
            <a:off x="5923520" y="1324714"/>
            <a:ext cx="259616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400" u="none" cap="none" strike="noStrike">
                <a:solidFill>
                  <a:schemeClr val="lt1"/>
                </a:solidFill>
                <a:latin typeface="Arial"/>
                <a:ea typeface="Arial"/>
                <a:cs typeface="Arial"/>
                <a:sym typeface="Arial"/>
              </a:rPr>
              <a:t>REAL-WORLD</a:t>
            </a:r>
            <a:endParaRPr/>
          </a:p>
          <a:p>
            <a:pPr indent="0" lvl="0" marL="0" marR="0" rtl="0" algn="ctr">
              <a:lnSpc>
                <a:spcPct val="100000"/>
              </a:lnSpc>
              <a:spcBef>
                <a:spcPts val="0"/>
              </a:spcBef>
              <a:spcAft>
                <a:spcPts val="0"/>
              </a:spcAft>
              <a:buNone/>
            </a:pPr>
            <a:r>
              <a:rPr b="0" i="0" lang="en-GB" sz="1400" u="none" cap="none" strike="noStrike">
                <a:solidFill>
                  <a:schemeClr val="lt1"/>
                </a:solidFill>
                <a:latin typeface="Arial"/>
                <a:ea typeface="Arial"/>
                <a:cs typeface="Arial"/>
                <a:sym typeface="Arial"/>
              </a:rPr>
              <a:t>CONNECTION</a:t>
            </a:r>
            <a:endParaRPr/>
          </a:p>
        </p:txBody>
      </p:sp>
      <p:sp>
        <p:nvSpPr>
          <p:cNvPr id="239" name="Google Shape;239;p7"/>
          <p:cNvSpPr txBox="1"/>
          <p:nvPr/>
        </p:nvSpPr>
        <p:spPr>
          <a:xfrm>
            <a:off x="8335518" y="1796485"/>
            <a:ext cx="2596169"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500" u="none" cap="none" strike="noStrike">
                <a:solidFill>
                  <a:schemeClr val="lt1"/>
                </a:solidFill>
                <a:latin typeface="Arial"/>
                <a:ea typeface="Arial"/>
                <a:cs typeface="Arial"/>
                <a:sym typeface="Arial"/>
              </a:rPr>
              <a:t>THINKING-MAKING-DOING</a:t>
            </a:r>
            <a:endParaRPr/>
          </a:p>
        </p:txBody>
      </p:sp>
      <p:sp>
        <p:nvSpPr>
          <p:cNvPr id="240" name="Google Shape;240;p7"/>
          <p:cNvSpPr txBox="1"/>
          <p:nvPr/>
        </p:nvSpPr>
        <p:spPr>
          <a:xfrm>
            <a:off x="9262298" y="4094018"/>
            <a:ext cx="2596169" cy="78483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GB" sz="1500" u="none" cap="none" strike="noStrike">
                <a:solidFill>
                  <a:srgbClr val="0E3754"/>
                </a:solidFill>
                <a:latin typeface="Arial"/>
                <a:ea typeface="Arial"/>
                <a:cs typeface="Arial"/>
                <a:sym typeface="Arial"/>
              </a:rPr>
              <a:t>INCLUSION</a:t>
            </a:r>
            <a:endParaRPr/>
          </a:p>
          <a:p>
            <a:pPr indent="0" lvl="0" marL="0" marR="0" rtl="0" algn="r">
              <a:lnSpc>
                <a:spcPct val="100000"/>
              </a:lnSpc>
              <a:spcBef>
                <a:spcPts val="0"/>
              </a:spcBef>
              <a:spcAft>
                <a:spcPts val="0"/>
              </a:spcAft>
              <a:buNone/>
            </a:pPr>
            <a:r>
              <a:rPr b="0" i="0" lang="en-GB" sz="1500" u="none" cap="none" strike="noStrike">
                <a:solidFill>
                  <a:srgbClr val="0E3754"/>
                </a:solidFill>
                <a:latin typeface="Arial"/>
                <a:ea typeface="Arial"/>
                <a:cs typeface="Arial"/>
                <a:sym typeface="Arial"/>
              </a:rPr>
              <a:t>PERSONALISATION</a:t>
            </a:r>
            <a:endParaRPr/>
          </a:p>
          <a:p>
            <a:pPr indent="0" lvl="0" marL="0" marR="0" rtl="0" algn="r">
              <a:lnSpc>
                <a:spcPct val="100000"/>
              </a:lnSpc>
              <a:spcBef>
                <a:spcPts val="0"/>
              </a:spcBef>
              <a:spcAft>
                <a:spcPts val="0"/>
              </a:spcAft>
              <a:buNone/>
            </a:pPr>
            <a:r>
              <a:rPr b="0" i="0" lang="en-GB" sz="1500" u="none" cap="none" strike="noStrike">
                <a:solidFill>
                  <a:srgbClr val="0E3754"/>
                </a:solidFill>
                <a:latin typeface="Arial"/>
                <a:ea typeface="Arial"/>
                <a:cs typeface="Arial"/>
                <a:sym typeface="Arial"/>
              </a:rPr>
              <a:t>EMPOWERMENT</a:t>
            </a:r>
            <a:endParaRPr/>
          </a:p>
        </p:txBody>
      </p:sp>
      <p:pic>
        <p:nvPicPr>
          <p:cNvPr id="241" name="Google Shape;241;p7"/>
          <p:cNvPicPr preferRelativeResize="0"/>
          <p:nvPr/>
        </p:nvPicPr>
        <p:blipFill rotWithShape="1">
          <a:blip r:embed="rId9">
            <a:alphaModFix/>
          </a:blip>
          <a:srcRect b="0" l="0" r="0" t="0"/>
          <a:stretch/>
        </p:blipFill>
        <p:spPr>
          <a:xfrm>
            <a:off x="3246743" y="5334346"/>
            <a:ext cx="5562600" cy="561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8"/>
          <p:cNvSpPr txBox="1"/>
          <p:nvPr>
            <p:ph type="title"/>
          </p:nvPr>
        </p:nvSpPr>
        <p:spPr>
          <a:xfrm>
            <a:off x="838200" y="69729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GB"/>
              <a:t>Apply the criteria to a HE activity</a:t>
            </a:r>
            <a:endParaRPr/>
          </a:p>
        </p:txBody>
      </p:sp>
      <p:pic>
        <p:nvPicPr>
          <p:cNvPr descr="A diagram of a diagram&#10;&#10;AI-generated content may be incorrect." id="247" name="Google Shape;247;p8"/>
          <p:cNvPicPr preferRelativeResize="0"/>
          <p:nvPr/>
        </p:nvPicPr>
        <p:blipFill rotWithShape="1">
          <a:blip r:embed="rId3">
            <a:alphaModFix/>
          </a:blip>
          <a:srcRect b="0" l="0" r="0" t="0"/>
          <a:stretch/>
        </p:blipFill>
        <p:spPr>
          <a:xfrm>
            <a:off x="923925" y="2022854"/>
            <a:ext cx="5672137" cy="3554152"/>
          </a:xfrm>
          <a:prstGeom prst="rect">
            <a:avLst/>
          </a:prstGeom>
          <a:noFill/>
          <a:ln>
            <a:noFill/>
          </a:ln>
        </p:spPr>
      </p:pic>
      <p:sp>
        <p:nvSpPr>
          <p:cNvPr id="248" name="Google Shape;248;p8"/>
          <p:cNvSpPr txBox="1"/>
          <p:nvPr/>
        </p:nvSpPr>
        <p:spPr>
          <a:xfrm>
            <a:off x="7091465" y="1448361"/>
            <a:ext cx="3903638" cy="50783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Calibri"/>
                <a:ea typeface="Calibri"/>
                <a:cs typeface="Calibri"/>
                <a:sym typeface="Calibri"/>
              </a:rPr>
              <a:t>The community arts group In-Public is a collaboration with the University of Birmingham particle physics group to develop a series of practical workshops for primary and secondary schools. The workshops utilise the interrelationship between drawing, photography, sculpture and performance and offer an “art school” experience for students, pupils and adults as well as introducing particle physics. The ‘creativity’ and ‘Thinking-Making-Doing’ aspects of this practice are very strong, for this reason. However, there is </a:t>
            </a:r>
            <a:r>
              <a:rPr b="1" i="0" lang="en-GB" sz="1800" u="none" cap="none" strike="noStrike">
                <a:solidFill>
                  <a:srgbClr val="000000"/>
                </a:solidFill>
                <a:latin typeface="Calibri"/>
                <a:ea typeface="Calibri"/>
                <a:cs typeface="Calibri"/>
                <a:sym typeface="Calibri"/>
              </a:rPr>
              <a:t>no policy in place to reach those less likely to participate </a:t>
            </a:r>
            <a:r>
              <a:rPr b="0" i="0" lang="en-GB" sz="1800" u="none" cap="none" strike="noStrike">
                <a:solidFill>
                  <a:srgbClr val="000000"/>
                </a:solidFill>
                <a:latin typeface="Calibri"/>
                <a:ea typeface="Calibri"/>
                <a:cs typeface="Calibri"/>
                <a:sym typeface="Calibri"/>
              </a:rPr>
              <a:t>and workshop accessibility is limited, therefore ‘equity’ received a lower score.</a:t>
            </a:r>
            <a:endParaRPr b="0" i="0" sz="1800" u="none" cap="none" strike="noStrike">
              <a:solidFill>
                <a:srgbClr val="000000"/>
              </a:solidFill>
              <a:latin typeface="Arial"/>
              <a:ea typeface="Arial"/>
              <a:cs typeface="Arial"/>
              <a:sym typeface="Arial"/>
            </a:endParaRPr>
          </a:p>
        </p:txBody>
      </p:sp>
      <p:sp>
        <p:nvSpPr>
          <p:cNvPr id="249" name="Google Shape;249;p8"/>
          <p:cNvSpPr txBox="1"/>
          <p:nvPr/>
        </p:nvSpPr>
        <p:spPr>
          <a:xfrm>
            <a:off x="923925" y="6160709"/>
            <a:ext cx="729452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600" u="sng" cap="none" strike="noStrike">
                <a:solidFill>
                  <a:srgbClr val="467886"/>
                </a:solidFill>
                <a:latin typeface="Calibri"/>
                <a:ea typeface="Calibri"/>
                <a:cs typeface="Calibri"/>
                <a:sym typeface="Calibri"/>
              </a:rPr>
              <a:t>https://www.road-steamer.eu/interactive-map-of-steam-practices/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GB">
                <a:solidFill>
                  <a:schemeClr val="lt1"/>
                </a:solidFill>
                <a:latin typeface="Arial"/>
                <a:ea typeface="Arial"/>
                <a:cs typeface="Arial"/>
                <a:sym typeface="Arial"/>
              </a:rPr>
              <a:t>‹#›</a:t>
            </a:fld>
            <a:endParaRPr>
              <a:solidFill>
                <a:schemeClr val="lt1"/>
              </a:solidFill>
              <a:latin typeface="Arial"/>
              <a:ea typeface="Arial"/>
              <a:cs typeface="Arial"/>
              <a:sym typeface="Arial"/>
            </a:endParaRPr>
          </a:p>
        </p:txBody>
      </p:sp>
      <p:sp>
        <p:nvSpPr>
          <p:cNvPr id="255" name="Google Shape;255;p9"/>
          <p:cNvSpPr/>
          <p:nvPr/>
        </p:nvSpPr>
        <p:spPr>
          <a:xfrm>
            <a:off x="-835216" y="-1119728"/>
            <a:ext cx="8945804" cy="8826845"/>
          </a:xfrm>
          <a:prstGeom prst="rect">
            <a:avLst/>
          </a:prstGeom>
          <a:blipFill rotWithShape="1">
            <a:blip r:embed="rId3">
              <a:alphaModFix amt="30000"/>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9"/>
          <p:cNvSpPr txBox="1"/>
          <p:nvPr/>
        </p:nvSpPr>
        <p:spPr>
          <a:xfrm>
            <a:off x="2412075" y="2680034"/>
            <a:ext cx="7367851"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chemeClr val="dk1"/>
                </a:solidFill>
                <a:latin typeface="Arial"/>
                <a:ea typeface="Arial"/>
                <a:cs typeface="Arial"/>
                <a:sym typeface="Arial"/>
              </a:rPr>
              <a:t>Thank You</a:t>
            </a:r>
            <a:endParaRPr b="0" i="0" sz="96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White, Harriet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0x010100C72781877D064F4BB159F1C1A3A3B2C1</vt:lpwstr>
  </property>
  <property fmtid="{D5CDD505-2E9C-101B-9397-08002B2CF9AE}" pid="3" name="MediaServiceImageTags">
    <vt:lpwstr/>
  </property>
</Properties>
</file>