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9" r:id="rId3"/>
    <p:sldId id="267" r:id="rId4"/>
    <p:sldId id="266" r:id="rId5"/>
    <p:sldId id="268" r:id="rId6"/>
    <p:sldId id="270" r:id="rId7"/>
    <p:sldId id="264" r:id="rId8"/>
    <p:sldId id="265" r:id="rId9"/>
  </p:sldIdLst>
  <p:sldSz cx="12192000" cy="6858000"/>
  <p:notesSz cx="6858000" cy="9144000"/>
  <p:embeddedFontLst>
    <p:embeddedFont>
      <p:font typeface="Inter" panose="020B0604020202020204" charset="0"/>
      <p:regular r:id="rId11"/>
      <p:bold r:id="rId12"/>
      <p:italic r:id="rId13"/>
      <p:boldItalic r:id="rId14"/>
    </p:embeddedFont>
    <p:embeddedFont>
      <p:font typeface="Inter Medium" panose="020B060402020202020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346">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i2+ryTg287OVRSmEn7acX6A5OTD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548" y="44"/>
      </p:cViewPr>
      <p:guideLst>
        <p:guide orient="horz" pos="2160"/>
        <p:guide pos="3840"/>
        <p:guide orient="horz" pos="34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hu-HU"/>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85622FAC-6C7A-DFE8-001F-F68B27D503D8}"/>
            </a:ext>
          </a:extLst>
        </p:cNvPr>
        <p:cNvGrpSpPr/>
        <p:nvPr/>
      </p:nvGrpSpPr>
      <p:grpSpPr>
        <a:xfrm>
          <a:off x="0" y="0"/>
          <a:ext cx="0" cy="0"/>
          <a:chOff x="0" y="0"/>
          <a:chExt cx="0" cy="0"/>
        </a:xfrm>
      </p:grpSpPr>
      <p:sp>
        <p:nvSpPr>
          <p:cNvPr id="124" name="Google Shape;124;p4:notes">
            <a:extLst>
              <a:ext uri="{FF2B5EF4-FFF2-40B4-BE49-F238E27FC236}">
                <a16:creationId xmlns:a16="http://schemas.microsoft.com/office/drawing/2014/main" id="{A1C12CF3-2A2A-7D99-F97D-AD33B7A0C62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4:notes">
            <a:extLst>
              <a:ext uri="{FF2B5EF4-FFF2-40B4-BE49-F238E27FC236}">
                <a16:creationId xmlns:a16="http://schemas.microsoft.com/office/drawing/2014/main" id="{00DEC62D-5410-8F33-D148-A88CABD2E3A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93659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88015F5D-B612-DB8D-A88E-E5FF9B5A190A}"/>
            </a:ext>
          </a:extLst>
        </p:cNvPr>
        <p:cNvGrpSpPr/>
        <p:nvPr/>
      </p:nvGrpSpPr>
      <p:grpSpPr>
        <a:xfrm>
          <a:off x="0" y="0"/>
          <a:ext cx="0" cy="0"/>
          <a:chOff x="0" y="0"/>
          <a:chExt cx="0" cy="0"/>
        </a:xfrm>
      </p:grpSpPr>
      <p:sp>
        <p:nvSpPr>
          <p:cNvPr id="124" name="Google Shape;124;p4:notes">
            <a:extLst>
              <a:ext uri="{FF2B5EF4-FFF2-40B4-BE49-F238E27FC236}">
                <a16:creationId xmlns:a16="http://schemas.microsoft.com/office/drawing/2014/main" id="{C6B35BA7-A686-1532-3F92-C1B2AF22978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4:notes">
            <a:extLst>
              <a:ext uri="{FF2B5EF4-FFF2-40B4-BE49-F238E27FC236}">
                <a16:creationId xmlns:a16="http://schemas.microsoft.com/office/drawing/2014/main" id="{2D5B8327-9B69-BB0A-CFAF-0A1C023E5D9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40458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C6E1C782-F9DB-090E-F1CC-132B056DD09F}"/>
            </a:ext>
          </a:extLst>
        </p:cNvPr>
        <p:cNvGrpSpPr/>
        <p:nvPr/>
      </p:nvGrpSpPr>
      <p:grpSpPr>
        <a:xfrm>
          <a:off x="0" y="0"/>
          <a:ext cx="0" cy="0"/>
          <a:chOff x="0" y="0"/>
          <a:chExt cx="0" cy="0"/>
        </a:xfrm>
      </p:grpSpPr>
      <p:sp>
        <p:nvSpPr>
          <p:cNvPr id="124" name="Google Shape;124;p4:notes">
            <a:extLst>
              <a:ext uri="{FF2B5EF4-FFF2-40B4-BE49-F238E27FC236}">
                <a16:creationId xmlns:a16="http://schemas.microsoft.com/office/drawing/2014/main" id="{C7AAF603-E218-2961-7468-0F788D9FC158}"/>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4:notes">
            <a:extLst>
              <a:ext uri="{FF2B5EF4-FFF2-40B4-BE49-F238E27FC236}">
                <a16:creationId xmlns:a16="http://schemas.microsoft.com/office/drawing/2014/main" id="{290E6950-341A-AB13-43ED-5A57071920A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44790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97D72118-F74E-91C2-BA3A-E23A02662D14}"/>
            </a:ext>
          </a:extLst>
        </p:cNvPr>
        <p:cNvGrpSpPr/>
        <p:nvPr/>
      </p:nvGrpSpPr>
      <p:grpSpPr>
        <a:xfrm>
          <a:off x="0" y="0"/>
          <a:ext cx="0" cy="0"/>
          <a:chOff x="0" y="0"/>
          <a:chExt cx="0" cy="0"/>
        </a:xfrm>
      </p:grpSpPr>
      <p:sp>
        <p:nvSpPr>
          <p:cNvPr id="124" name="Google Shape;124;p4:notes">
            <a:extLst>
              <a:ext uri="{FF2B5EF4-FFF2-40B4-BE49-F238E27FC236}">
                <a16:creationId xmlns:a16="http://schemas.microsoft.com/office/drawing/2014/main" id="{AFA09CB2-E2DC-F31B-E7F1-F5EBB7B8F60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4:notes">
            <a:extLst>
              <a:ext uri="{FF2B5EF4-FFF2-40B4-BE49-F238E27FC236}">
                <a16:creationId xmlns:a16="http://schemas.microsoft.com/office/drawing/2014/main" id="{0CC11A8C-B45E-D181-C68F-B461646528B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76905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hu-HU"/>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113c07cde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113c07cde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g3113c07cdef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hu-HU"/>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ímdia" type="title">
  <p:cSld name="TITLE">
    <p:spTree>
      <p:nvGrpSpPr>
        <p:cNvPr id="1" name="Shape 15"/>
        <p:cNvGrpSpPr/>
        <p:nvPr/>
      </p:nvGrpSpPr>
      <p:grpSpPr>
        <a:xfrm>
          <a:off x="0" y="0"/>
          <a:ext cx="0" cy="0"/>
          <a:chOff x="0" y="0"/>
          <a:chExt cx="0" cy="0"/>
        </a:xfrm>
      </p:grpSpPr>
      <p:sp>
        <p:nvSpPr>
          <p:cNvPr id="16" name="Google Shape;16;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ím és függőleges szöveg" type="vertTx">
  <p:cSld name="VERTICAL_TEXT">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üggőleges cím és szöveg" type="vertTitleAndTx">
  <p:cSld name="VERTICAL_TITLE_AND_VERTICAL_TEX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Üres" type="blank">
  <p:cSld name="BLANK">
    <p:spTree>
      <p:nvGrpSpPr>
        <p:cNvPr id="1" name="Shape 21"/>
        <p:cNvGrpSpPr/>
        <p:nvPr/>
      </p:nvGrpSpPr>
      <p:grpSpPr>
        <a:xfrm>
          <a:off x="0" y="0"/>
          <a:ext cx="0" cy="0"/>
          <a:chOff x="0" y="0"/>
          <a:chExt cx="0" cy="0"/>
        </a:xfrm>
      </p:grpSpPr>
      <p:sp>
        <p:nvSpPr>
          <p:cNvPr id="22" name="Google Shape;2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ím és tartalom" type="obj">
  <p:cSld name="OBJECT">
    <p:spTree>
      <p:nvGrpSpPr>
        <p:cNvPr id="1" name="Shape 25"/>
        <p:cNvGrpSpPr/>
        <p:nvPr/>
      </p:nvGrpSpPr>
      <p:grpSpPr>
        <a:xfrm>
          <a:off x="0" y="0"/>
          <a:ext cx="0" cy="0"/>
          <a:chOff x="0" y="0"/>
          <a:chExt cx="0" cy="0"/>
        </a:xfrm>
      </p:grpSpPr>
      <p:sp>
        <p:nvSpPr>
          <p:cNvPr id="26" name="Google Shape;2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zakaszfejléc" type="secHead">
  <p:cSld name="SECTION_HEADER">
    <p:spTree>
      <p:nvGrpSpPr>
        <p:cNvPr id="1" name="Shape 31"/>
        <p:cNvGrpSpPr/>
        <p:nvPr/>
      </p:nvGrpSpPr>
      <p:grpSpPr>
        <a:xfrm>
          <a:off x="0" y="0"/>
          <a:ext cx="0" cy="0"/>
          <a:chOff x="0" y="0"/>
          <a:chExt cx="0" cy="0"/>
        </a:xfrm>
      </p:grpSpPr>
      <p:sp>
        <p:nvSpPr>
          <p:cNvPr id="32" name="Google Shape;32;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tartalomrész" type="twoObj">
  <p:cSld name="TWO_OBJECTS">
    <p:spTree>
      <p:nvGrpSpPr>
        <p:cNvPr id="1" name="Shape 37"/>
        <p:cNvGrpSpPr/>
        <p:nvPr/>
      </p:nvGrpSpPr>
      <p:grpSpPr>
        <a:xfrm>
          <a:off x="0" y="0"/>
          <a:ext cx="0" cy="0"/>
          <a:chOff x="0" y="0"/>
          <a:chExt cx="0" cy="0"/>
        </a:xfrm>
      </p:grpSpPr>
      <p:sp>
        <p:nvSpPr>
          <p:cNvPr id="38" name="Google Shape;3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Összehasonlítás" type="twoTxTwoObj">
  <p:cSld name="TWO_OBJECTS_WITH_TEXT">
    <p:spTree>
      <p:nvGrpSpPr>
        <p:cNvPr id="1" name="Shape 44"/>
        <p:cNvGrpSpPr/>
        <p:nvPr/>
      </p:nvGrpSpPr>
      <p:grpSpPr>
        <a:xfrm>
          <a:off x="0" y="0"/>
          <a:ext cx="0" cy="0"/>
          <a:chOff x="0" y="0"/>
          <a:chExt cx="0" cy="0"/>
        </a:xfrm>
      </p:grpSpPr>
      <p:sp>
        <p:nvSpPr>
          <p:cNvPr id="45" name="Google Shape;45;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sak cím" type="titleOnly">
  <p:cSld name="TITLE_ONLY">
    <p:spTree>
      <p:nvGrpSpPr>
        <p:cNvPr id="1" name="Shape 53"/>
        <p:cNvGrpSpPr/>
        <p:nvPr/>
      </p:nvGrpSpPr>
      <p:grpSpPr>
        <a:xfrm>
          <a:off x="0" y="0"/>
          <a:ext cx="0" cy="0"/>
          <a:chOff x="0" y="0"/>
          <a:chExt cx="0" cy="0"/>
        </a:xfrm>
      </p:grpSpPr>
      <p:sp>
        <p:nvSpPr>
          <p:cNvPr id="54" name="Google Shape;5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rtalomrész képaláírással" type="objTx">
  <p:cSld name="OBJECT_WITH_CAPTION_TEXT">
    <p:spTree>
      <p:nvGrpSpPr>
        <p:cNvPr id="1" name="Shape 58"/>
        <p:cNvGrpSpPr/>
        <p:nvPr/>
      </p:nvGrpSpPr>
      <p:grpSpPr>
        <a:xfrm>
          <a:off x="0" y="0"/>
          <a:ext cx="0" cy="0"/>
          <a:chOff x="0" y="0"/>
          <a:chExt cx="0" cy="0"/>
        </a:xfrm>
      </p:grpSpPr>
      <p:sp>
        <p:nvSpPr>
          <p:cNvPr id="59" name="Google Shape;59;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Kép képaláírással" type="picTx">
  <p:cSld name="PICTURE_WITH_CAPTION_TEXT">
    <p:spTree>
      <p:nvGrpSpPr>
        <p:cNvPr id="1" name="Shape 65"/>
        <p:cNvGrpSpPr/>
        <p:nvPr/>
      </p:nvGrpSpPr>
      <p:grpSpPr>
        <a:xfrm>
          <a:off x="0" y="0"/>
          <a:ext cx="0" cy="0"/>
          <a:chOff x="0" y="0"/>
          <a:chExt cx="0" cy="0"/>
        </a:xfrm>
      </p:grpSpPr>
      <p:sp>
        <p:nvSpPr>
          <p:cNvPr id="66" name="Google Shape;66;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8"/>
          <p:cNvSpPr>
            <a:spLocks noGrp="1"/>
          </p:cNvSpPr>
          <p:nvPr>
            <p:ph type="pic" idx="2"/>
          </p:nvPr>
        </p:nvSpPr>
        <p:spPr>
          <a:xfrm>
            <a:off x="5183188" y="987425"/>
            <a:ext cx="6172200" cy="4873625"/>
          </a:xfrm>
          <a:prstGeom prst="rect">
            <a:avLst/>
          </a:prstGeom>
          <a:noFill/>
          <a:ln>
            <a:noFill/>
          </a:ln>
        </p:spPr>
      </p:sp>
      <p:sp>
        <p:nvSpPr>
          <p:cNvPr id="68" name="Google Shape;68;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u-H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mailto:info@streamit-project.eu" TargetMode="External"/><Relationship Id="rId5" Type="http://schemas.openxmlformats.org/officeDocument/2006/relationships/hyperlink" Target="http://www.streamit-project.eu/"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l="14993" r="6890"/>
          <a:stretch/>
        </p:blipFill>
        <p:spPr>
          <a:xfrm rot="5400000">
            <a:off x="2667000" y="-2749065"/>
            <a:ext cx="6858000" cy="12356130"/>
          </a:xfrm>
          <a:prstGeom prst="rect">
            <a:avLst/>
          </a:prstGeom>
          <a:noFill/>
          <a:ln>
            <a:noFill/>
          </a:ln>
        </p:spPr>
      </p:pic>
      <p:pic>
        <p:nvPicPr>
          <p:cNvPr id="90" name="Google Shape;90;p1"/>
          <p:cNvPicPr preferRelativeResize="0"/>
          <p:nvPr/>
        </p:nvPicPr>
        <p:blipFill rotWithShape="1">
          <a:blip r:embed="rId4">
            <a:alphaModFix/>
          </a:blip>
          <a:srcRect/>
          <a:stretch/>
        </p:blipFill>
        <p:spPr>
          <a:xfrm>
            <a:off x="10089009" y="4609872"/>
            <a:ext cx="1641558" cy="1943605"/>
          </a:xfrm>
          <a:prstGeom prst="rect">
            <a:avLst/>
          </a:prstGeom>
          <a:noFill/>
          <a:ln>
            <a:noFill/>
          </a:ln>
        </p:spPr>
      </p:pic>
      <p:sp>
        <p:nvSpPr>
          <p:cNvPr id="91" name="Google Shape;91;p1"/>
          <p:cNvSpPr txBox="1"/>
          <p:nvPr/>
        </p:nvSpPr>
        <p:spPr>
          <a:xfrm>
            <a:off x="541726" y="303575"/>
            <a:ext cx="51144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2000"/>
              <a:buFont typeface="Arial"/>
              <a:buNone/>
            </a:pPr>
            <a:r>
              <a:rPr lang="hu-HU" sz="2000" b="1" i="0" u="none" strike="noStrike" cap="none" dirty="0">
                <a:solidFill>
                  <a:srgbClr val="000A59"/>
                </a:solidFill>
                <a:latin typeface="Inter"/>
                <a:ea typeface="Inter"/>
                <a:cs typeface="Inter"/>
                <a:sym typeface="Inter"/>
              </a:rPr>
              <a:t>Streaming </a:t>
            </a:r>
            <a:r>
              <a:rPr lang="hu-HU" sz="2000" b="1" i="0" u="none" strike="noStrike" cap="none" dirty="0" err="1">
                <a:solidFill>
                  <a:srgbClr val="000A59"/>
                </a:solidFill>
                <a:latin typeface="Inter"/>
                <a:ea typeface="Inter"/>
                <a:cs typeface="Inter"/>
                <a:sym typeface="Inter"/>
              </a:rPr>
              <a:t>girls</a:t>
            </a:r>
            <a:r>
              <a:rPr lang="hu-HU" sz="2000" b="1" i="0" u="none" strike="noStrike" cap="none" dirty="0">
                <a:solidFill>
                  <a:srgbClr val="000A59"/>
                </a:solidFill>
                <a:latin typeface="Inter"/>
                <a:ea typeface="Inter"/>
                <a:cs typeface="Inter"/>
                <a:sym typeface="Inter"/>
              </a:rPr>
              <a:t> and </a:t>
            </a:r>
            <a:r>
              <a:rPr lang="hu-HU" sz="2000" b="1" i="0" u="none" strike="noStrike" cap="none" dirty="0" err="1">
                <a:solidFill>
                  <a:srgbClr val="000A59"/>
                </a:solidFill>
                <a:latin typeface="Inter"/>
                <a:ea typeface="Inter"/>
                <a:cs typeface="Inter"/>
                <a:sym typeface="Inter"/>
              </a:rPr>
              <a:t>women</a:t>
            </a:r>
            <a:r>
              <a:rPr lang="hu-HU" sz="2000" b="1" i="0" u="none" strike="noStrike" cap="none" dirty="0">
                <a:solidFill>
                  <a:srgbClr val="000A59"/>
                </a:solidFill>
                <a:latin typeface="Inter"/>
                <a:ea typeface="Inter"/>
                <a:cs typeface="Inter"/>
                <a:sym typeface="Inter"/>
              </a:rPr>
              <a:t> </a:t>
            </a:r>
            <a:r>
              <a:rPr lang="hu-HU" sz="2000" b="1" i="0" u="none" strike="noStrike" cap="none" dirty="0" err="1">
                <a:solidFill>
                  <a:srgbClr val="000A59"/>
                </a:solidFill>
                <a:latin typeface="Inter"/>
                <a:ea typeface="Inter"/>
                <a:cs typeface="Inter"/>
                <a:sym typeface="Inter"/>
              </a:rPr>
              <a:t>into</a:t>
            </a:r>
            <a:r>
              <a:rPr lang="hu-HU" sz="2000" b="1" i="0" u="none" strike="noStrike" cap="none" dirty="0">
                <a:solidFill>
                  <a:srgbClr val="000A59"/>
                </a:solidFill>
                <a:latin typeface="Inter"/>
                <a:ea typeface="Inter"/>
                <a:cs typeface="Inter"/>
                <a:sym typeface="Inter"/>
              </a:rPr>
              <a:t> STEAM </a:t>
            </a:r>
            <a:br>
              <a:rPr lang="hu-HU" sz="2000" b="1" i="0" u="none" strike="noStrike" cap="none" dirty="0">
                <a:solidFill>
                  <a:srgbClr val="000A59"/>
                </a:solidFill>
                <a:latin typeface="Inter"/>
                <a:ea typeface="Inter"/>
                <a:cs typeface="Inter"/>
                <a:sym typeface="Inter"/>
              </a:rPr>
            </a:br>
            <a:r>
              <a:rPr lang="hu-HU" sz="2000" b="1" i="0" u="none" strike="noStrike" cap="none" dirty="0" err="1">
                <a:solidFill>
                  <a:srgbClr val="000A59"/>
                </a:solidFill>
                <a:latin typeface="Inter"/>
                <a:ea typeface="Inter"/>
                <a:cs typeface="Inter"/>
                <a:sym typeface="Inter"/>
              </a:rPr>
              <a:t>education</a:t>
            </a:r>
            <a:r>
              <a:rPr lang="hu-HU" sz="2000" b="1" i="0" u="none" strike="noStrike" cap="none" dirty="0">
                <a:solidFill>
                  <a:srgbClr val="000A59"/>
                </a:solidFill>
                <a:latin typeface="Inter"/>
                <a:ea typeface="Inter"/>
                <a:cs typeface="Inter"/>
                <a:sym typeface="Inter"/>
              </a:rPr>
              <a:t>, </a:t>
            </a:r>
            <a:r>
              <a:rPr lang="hu-HU" sz="2000" b="1" i="0" u="none" strike="noStrike" cap="none" dirty="0" err="1">
                <a:solidFill>
                  <a:srgbClr val="000A59"/>
                </a:solidFill>
                <a:latin typeface="Inter"/>
                <a:ea typeface="Inter"/>
                <a:cs typeface="Inter"/>
                <a:sym typeface="Inter"/>
              </a:rPr>
              <a:t>innovation</a:t>
            </a:r>
            <a:r>
              <a:rPr lang="hu-HU" sz="2000" b="1" i="0" u="none" strike="noStrike" cap="none" dirty="0">
                <a:solidFill>
                  <a:srgbClr val="000A59"/>
                </a:solidFill>
                <a:latin typeface="Inter"/>
                <a:ea typeface="Inter"/>
                <a:cs typeface="Inter"/>
                <a:sym typeface="Inter"/>
              </a:rPr>
              <a:t> and </a:t>
            </a:r>
            <a:r>
              <a:rPr lang="hu-HU" sz="2000" b="1" i="0" u="none" strike="noStrike" cap="none" dirty="0" err="1">
                <a:solidFill>
                  <a:srgbClr val="000A59"/>
                </a:solidFill>
                <a:latin typeface="Inter"/>
                <a:ea typeface="Inter"/>
                <a:cs typeface="Inter"/>
                <a:sym typeface="Inter"/>
              </a:rPr>
              <a:t>research</a:t>
            </a:r>
            <a:r>
              <a:rPr lang="hu-HU" sz="2000" b="1" i="0" u="none" strike="noStrike" cap="none" dirty="0">
                <a:solidFill>
                  <a:srgbClr val="000A59"/>
                </a:solidFill>
                <a:latin typeface="Inter"/>
                <a:ea typeface="Inter"/>
                <a:cs typeface="Inter"/>
                <a:sym typeface="Inter"/>
              </a:rPr>
              <a:t> </a:t>
            </a:r>
            <a:endParaRPr sz="1400" b="0" i="0" u="none" strike="noStrike" cap="none" dirty="0">
              <a:solidFill>
                <a:srgbClr val="000000"/>
              </a:solidFill>
              <a:latin typeface="Arial"/>
              <a:ea typeface="Arial"/>
              <a:cs typeface="Arial"/>
              <a:sym typeface="Arial"/>
            </a:endParaRPr>
          </a:p>
        </p:txBody>
      </p:sp>
      <p:sp>
        <p:nvSpPr>
          <p:cNvPr id="92" name="Google Shape;92;p1"/>
          <p:cNvSpPr txBox="1"/>
          <p:nvPr/>
        </p:nvSpPr>
        <p:spPr>
          <a:xfrm>
            <a:off x="0" y="2595109"/>
            <a:ext cx="121920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
          <p:cNvSpPr txBox="1"/>
          <p:nvPr/>
        </p:nvSpPr>
        <p:spPr>
          <a:xfrm>
            <a:off x="3018967" y="2410475"/>
            <a:ext cx="6154066" cy="86173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hu-HU" sz="2500" b="1" i="0" u="none" strike="noStrike" cap="none" dirty="0">
                <a:solidFill>
                  <a:srgbClr val="000A59"/>
                </a:solidFill>
                <a:latin typeface="Inter"/>
                <a:ea typeface="Inter"/>
                <a:cs typeface="Inter"/>
                <a:sym typeface="Inter"/>
              </a:rPr>
              <a:t>FEMALE STUDENTS IN STEAM FIELDS ACROSS EUROPE</a:t>
            </a:r>
            <a:endParaRPr sz="2500" b="1" i="0" u="none" strike="noStrike" cap="none" dirty="0">
              <a:solidFill>
                <a:srgbClr val="000000"/>
              </a:solidFill>
              <a:latin typeface="Arial"/>
              <a:ea typeface="Arial"/>
              <a:cs typeface="Arial"/>
              <a:sym typeface="Arial"/>
            </a:endParaRPr>
          </a:p>
        </p:txBody>
      </p:sp>
      <p:sp>
        <p:nvSpPr>
          <p:cNvPr id="94" name="Google Shape;94;p1"/>
          <p:cNvSpPr txBox="1"/>
          <p:nvPr/>
        </p:nvSpPr>
        <p:spPr>
          <a:xfrm>
            <a:off x="2496312" y="4411798"/>
            <a:ext cx="6912864" cy="338194"/>
          </a:xfrm>
          <a:prstGeom prst="rect">
            <a:avLst/>
          </a:prstGeom>
          <a:noFill/>
          <a:ln>
            <a:noFill/>
          </a:ln>
        </p:spPr>
        <p:txBody>
          <a:bodyPr spcFirstLastPara="1" wrap="square" lIns="91425" tIns="45700" rIns="91425" bIns="45700" anchor="t" anchorCtr="0">
            <a:spAutoFit/>
          </a:bodyPr>
          <a:lstStyle/>
          <a:p>
            <a:pPr marL="0" marR="0" lvl="0" indent="0" algn="ctr" rtl="0">
              <a:lnSpc>
                <a:spcPct val="94117"/>
              </a:lnSpc>
              <a:spcBef>
                <a:spcPts val="0"/>
              </a:spcBef>
              <a:spcAft>
                <a:spcPts val="0"/>
              </a:spcAft>
              <a:buClr>
                <a:srgbClr val="000000"/>
              </a:buClr>
              <a:buSzPts val="1700"/>
              <a:buFont typeface="Arial"/>
              <a:buNone/>
            </a:pPr>
            <a:r>
              <a:rPr lang="hu-HU" sz="1700" b="1" i="0" u="none" strike="noStrike" cap="none" dirty="0">
                <a:solidFill>
                  <a:srgbClr val="000A59"/>
                </a:solidFill>
                <a:latin typeface="Inter"/>
                <a:ea typeface="Inter"/>
                <a:cs typeface="Inter"/>
                <a:sym typeface="Inter"/>
              </a:rPr>
              <a:t>Réka </a:t>
            </a:r>
            <a:r>
              <a:rPr lang="ro-RO" sz="1700" b="1" i="0" u="none" strike="noStrike" cap="none" dirty="0">
                <a:solidFill>
                  <a:srgbClr val="000A59"/>
                </a:solidFill>
                <a:latin typeface="Inter"/>
                <a:ea typeface="Inter"/>
                <a:cs typeface="Inter"/>
                <a:sym typeface="Inter"/>
              </a:rPr>
              <a:t>Geambașu, </a:t>
            </a:r>
            <a:r>
              <a:rPr lang="en-GB" sz="1700" b="1" i="0" u="none" strike="noStrike" cap="none" dirty="0">
                <a:solidFill>
                  <a:srgbClr val="000A59"/>
                </a:solidFill>
                <a:latin typeface="Inter"/>
                <a:ea typeface="Inter"/>
                <a:cs typeface="Inter"/>
                <a:sym typeface="Inter"/>
              </a:rPr>
              <a:t>“</a:t>
            </a:r>
            <a:r>
              <a:rPr lang="ro-RO" sz="1700" b="1" i="0" u="none" strike="noStrike" cap="none" dirty="0">
                <a:solidFill>
                  <a:srgbClr val="000A59"/>
                </a:solidFill>
                <a:latin typeface="Inter"/>
                <a:ea typeface="Inter"/>
                <a:cs typeface="Inter"/>
                <a:sym typeface="Inter"/>
              </a:rPr>
              <a:t>Babeș-Bolyai</a:t>
            </a:r>
            <a:r>
              <a:rPr lang="en-GB" sz="1700" b="1" i="0" u="none" strike="noStrike" cap="none" dirty="0">
                <a:solidFill>
                  <a:srgbClr val="000A59"/>
                </a:solidFill>
                <a:latin typeface="Inter"/>
                <a:ea typeface="Inter"/>
                <a:cs typeface="Inter"/>
                <a:sym typeface="Inter"/>
              </a:rPr>
              <a:t>” </a:t>
            </a:r>
            <a:r>
              <a:rPr lang="ro-RO" sz="1700" b="1" i="0" u="none" strike="noStrike" cap="none" dirty="0">
                <a:solidFill>
                  <a:srgbClr val="000A59"/>
                </a:solidFill>
                <a:latin typeface="Inter"/>
                <a:ea typeface="Inter"/>
                <a:cs typeface="Inter"/>
                <a:sym typeface="Inter"/>
              </a:rPr>
              <a:t>University, Cluj, Romania</a:t>
            </a:r>
            <a:endParaRPr sz="1400" b="0" i="0" u="none" strike="noStrike" cap="none" dirty="0">
              <a:solidFill>
                <a:srgbClr val="000000"/>
              </a:solidFill>
              <a:latin typeface="Arial"/>
              <a:ea typeface="Arial"/>
              <a:cs typeface="Arial"/>
              <a:sym typeface="Arial"/>
            </a:endParaRPr>
          </a:p>
        </p:txBody>
      </p:sp>
      <p:sp>
        <p:nvSpPr>
          <p:cNvPr id="95" name="Google Shape;95;p1"/>
          <p:cNvSpPr txBox="1"/>
          <p:nvPr/>
        </p:nvSpPr>
        <p:spPr>
          <a:xfrm>
            <a:off x="10464800" y="303568"/>
            <a:ext cx="1447200" cy="337873"/>
          </a:xfrm>
          <a:prstGeom prst="rect">
            <a:avLst/>
          </a:prstGeom>
          <a:noFill/>
          <a:ln>
            <a:noFill/>
          </a:ln>
        </p:spPr>
        <p:txBody>
          <a:bodyPr spcFirstLastPara="1" wrap="square" lIns="91425" tIns="45700" rIns="91425" bIns="45700" anchor="t" anchorCtr="0">
            <a:spAutoFit/>
          </a:bodyPr>
          <a:lstStyle/>
          <a:p>
            <a:pPr marL="0" marR="0" lvl="0" indent="0" algn="r" rtl="0">
              <a:lnSpc>
                <a:spcPct val="133333"/>
              </a:lnSpc>
              <a:spcBef>
                <a:spcPts val="0"/>
              </a:spcBef>
              <a:spcAft>
                <a:spcPts val="0"/>
              </a:spcAft>
              <a:buClr>
                <a:srgbClr val="000000"/>
              </a:buClr>
              <a:buSzPts val="1200"/>
              <a:buFont typeface="Arial"/>
              <a:buNone/>
            </a:pPr>
            <a:r>
              <a:rPr lang="hu-HU" sz="1200" b="0" i="0" u="none" strike="noStrike" cap="none" dirty="0" err="1">
                <a:solidFill>
                  <a:srgbClr val="000A59"/>
                </a:solidFill>
                <a:latin typeface="Inter"/>
                <a:ea typeface="Inter"/>
                <a:cs typeface="Inter"/>
                <a:sym typeface="Inter"/>
              </a:rPr>
              <a:t>April</a:t>
            </a:r>
            <a:r>
              <a:rPr lang="hu-HU" sz="1200" b="0" i="0" u="none" strike="noStrike" cap="none" dirty="0">
                <a:solidFill>
                  <a:srgbClr val="000A59"/>
                </a:solidFill>
                <a:latin typeface="Inter"/>
                <a:ea typeface="Inter"/>
                <a:cs typeface="Inter"/>
                <a:sym typeface="Inter"/>
              </a:rPr>
              <a:t> 3, 2025</a:t>
            </a:r>
            <a:endParaRPr sz="1400" b="0" i="0" u="none" strike="noStrike" cap="none" dirty="0">
              <a:solidFill>
                <a:srgbClr val="000000"/>
              </a:solidFill>
              <a:latin typeface="Arial"/>
              <a:ea typeface="Arial"/>
              <a:cs typeface="Arial"/>
              <a:sym typeface="Arial"/>
            </a:endParaRPr>
          </a:p>
        </p:txBody>
      </p:sp>
      <p:pic>
        <p:nvPicPr>
          <p:cNvPr id="96" name="Google Shape;96;p1"/>
          <p:cNvPicPr preferRelativeResize="0"/>
          <p:nvPr/>
        </p:nvPicPr>
        <p:blipFill rotWithShape="1">
          <a:blip r:embed="rId5">
            <a:alphaModFix/>
          </a:blip>
          <a:srcRect/>
          <a:stretch/>
        </p:blipFill>
        <p:spPr>
          <a:xfrm>
            <a:off x="670410" y="5924291"/>
            <a:ext cx="1898248" cy="421833"/>
          </a:xfrm>
          <a:prstGeom prst="rect">
            <a:avLst/>
          </a:prstGeom>
          <a:noFill/>
          <a:ln>
            <a:noFill/>
          </a:ln>
        </p:spPr>
      </p:pic>
      <p:sp>
        <p:nvSpPr>
          <p:cNvPr id="97" name="Google Shape;97;p1"/>
          <p:cNvSpPr txBox="1"/>
          <p:nvPr/>
        </p:nvSpPr>
        <p:spPr>
          <a:xfrm>
            <a:off x="2568658" y="5924291"/>
            <a:ext cx="4781266" cy="4154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hu-HU" sz="700" b="0" i="0" u="none" strike="noStrike" cap="none">
                <a:solidFill>
                  <a:srgbClr val="000A59"/>
                </a:solidFill>
                <a:latin typeface="Inter"/>
                <a:ea typeface="Inter"/>
                <a:cs typeface="Inter"/>
                <a:sym typeface="Inter"/>
              </a:rPr>
              <a:t>Funded by the European Union. Views and opinions expressed are however those of the author(s) only and do not necessarily reflect those of the European Union or the European Research Executive Agency. Neither the European Union nor the European Research Executive Agency can be held responsible for them.</a:t>
            </a:r>
            <a:endParaRPr sz="700" b="0" i="0" u="none" strike="noStrike" cap="none">
              <a:solidFill>
                <a:srgbClr val="000A59"/>
              </a:solidFill>
              <a:latin typeface="Inter"/>
              <a:ea typeface="Inter"/>
              <a:cs typeface="Inter"/>
              <a:sym typeface="Inte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p:nvPr/>
        </p:nvSpPr>
        <p:spPr>
          <a:xfrm>
            <a:off x="0" y="-1"/>
            <a:ext cx="12192000" cy="560041"/>
          </a:xfrm>
          <a:prstGeom prst="rect">
            <a:avLst/>
          </a:prstGeom>
          <a:solidFill>
            <a:srgbClr val="7375FF">
              <a:alpha val="6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8" name="Google Shape;128;p4"/>
          <p:cNvSpPr txBox="1"/>
          <p:nvPr/>
        </p:nvSpPr>
        <p:spPr>
          <a:xfrm>
            <a:off x="315132" y="117477"/>
            <a:ext cx="6590954" cy="3539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hu-HU" sz="1700" b="1" i="0" u="none" strike="noStrike" cap="none">
                <a:solidFill>
                  <a:srgbClr val="F2F2F2"/>
                </a:solidFill>
                <a:latin typeface="Inter"/>
                <a:ea typeface="Inter"/>
                <a:cs typeface="Inter"/>
                <a:sym typeface="Inter"/>
              </a:rPr>
              <a:t>STREAM IT – Gender equality in STEAM education</a:t>
            </a:r>
            <a:endParaRPr sz="1400" b="0" i="0" u="none" strike="noStrike" cap="none">
              <a:solidFill>
                <a:srgbClr val="000000"/>
              </a:solidFill>
              <a:latin typeface="Arial"/>
              <a:ea typeface="Arial"/>
              <a:cs typeface="Arial"/>
              <a:sym typeface="Arial"/>
            </a:endParaRPr>
          </a:p>
        </p:txBody>
      </p:sp>
      <p:pic>
        <p:nvPicPr>
          <p:cNvPr id="129" name="Google Shape;129;p4"/>
          <p:cNvPicPr preferRelativeResize="0"/>
          <p:nvPr/>
        </p:nvPicPr>
        <p:blipFill rotWithShape="1">
          <a:blip r:embed="rId3">
            <a:alphaModFix/>
          </a:blip>
          <a:srcRect/>
          <a:stretch/>
        </p:blipFill>
        <p:spPr>
          <a:xfrm>
            <a:off x="10189028" y="-107243"/>
            <a:ext cx="1969027" cy="781048"/>
          </a:xfrm>
          <a:prstGeom prst="rect">
            <a:avLst/>
          </a:prstGeom>
          <a:noFill/>
          <a:ln>
            <a:noFill/>
          </a:ln>
        </p:spPr>
      </p:pic>
      <p:pic>
        <p:nvPicPr>
          <p:cNvPr id="130" name="Google Shape;130;p4"/>
          <p:cNvPicPr preferRelativeResize="0"/>
          <p:nvPr/>
        </p:nvPicPr>
        <p:blipFill rotWithShape="1">
          <a:blip r:embed="rId4">
            <a:alphaModFix/>
          </a:blip>
          <a:srcRect l="43757"/>
          <a:stretch/>
        </p:blipFill>
        <p:spPr>
          <a:xfrm>
            <a:off x="7075930" y="841157"/>
            <a:ext cx="4849092" cy="5751054"/>
          </a:xfrm>
          <a:prstGeom prst="rect">
            <a:avLst/>
          </a:prstGeom>
          <a:noFill/>
          <a:ln>
            <a:noFill/>
          </a:ln>
        </p:spPr>
      </p:pic>
      <p:sp>
        <p:nvSpPr>
          <p:cNvPr id="131" name="Google Shape;131;p4"/>
          <p:cNvSpPr txBox="1"/>
          <p:nvPr/>
        </p:nvSpPr>
        <p:spPr>
          <a:xfrm>
            <a:off x="726782" y="1924085"/>
            <a:ext cx="5911762" cy="2554505"/>
          </a:xfrm>
          <a:prstGeom prst="rect">
            <a:avLst/>
          </a:prstGeom>
          <a:noFill/>
          <a:ln>
            <a:noFill/>
          </a:ln>
        </p:spPr>
        <p:txBody>
          <a:bodyPr spcFirstLastPara="1" wrap="square" lIns="91425" tIns="45700" rIns="91425" bIns="45700" anchor="t" anchorCtr="0">
            <a:spAutoFit/>
          </a:bodyPr>
          <a:lstStyle/>
          <a:p>
            <a:pPr marL="342900" marR="0" lvl="0" indent="-342900" algn="l" rtl="0">
              <a:lnSpc>
                <a:spcPct val="200000"/>
              </a:lnSpc>
              <a:spcBef>
                <a:spcPts val="0"/>
              </a:spcBef>
              <a:spcAft>
                <a:spcPts val="0"/>
              </a:spcAft>
              <a:buClr>
                <a:srgbClr val="000000"/>
              </a:buClr>
              <a:buSzPts val="1800"/>
              <a:buFont typeface="Arial"/>
              <a:buAutoNum type="arabicPeriod"/>
            </a:pPr>
            <a:r>
              <a:rPr lang="en-GB" sz="2000" noProof="0" dirty="0">
                <a:latin typeface="Inter Medium" panose="020B0604020202020204" charset="0"/>
                <a:ea typeface="Inter Medium" panose="020B0604020202020204" charset="0"/>
              </a:rPr>
              <a:t>Presentation of the research</a:t>
            </a:r>
          </a:p>
          <a:p>
            <a:pPr marL="342900" marR="0" lvl="0" indent="-342900" algn="l" rtl="0">
              <a:lnSpc>
                <a:spcPct val="200000"/>
              </a:lnSpc>
              <a:spcBef>
                <a:spcPts val="0"/>
              </a:spcBef>
              <a:spcAft>
                <a:spcPts val="0"/>
              </a:spcAft>
              <a:buClr>
                <a:srgbClr val="000000"/>
              </a:buClr>
              <a:buSzPts val="1800"/>
              <a:buFont typeface="Arial"/>
              <a:buAutoNum type="arabicPeriod"/>
            </a:pPr>
            <a:r>
              <a:rPr lang="en-GB" sz="2000" b="0" i="0" u="none" strike="noStrike" cap="none" noProof="0" dirty="0">
                <a:solidFill>
                  <a:srgbClr val="000000"/>
                </a:solidFill>
                <a:latin typeface="Inter Medium" panose="020B0604020202020204" charset="0"/>
                <a:ea typeface="Inter Medium" panose="020B0604020202020204" charset="0"/>
                <a:sym typeface="Arial"/>
              </a:rPr>
              <a:t>Studying female students in STEAM domains – Objectives</a:t>
            </a:r>
            <a:r>
              <a:rPr lang="hu-HU" sz="2000" b="0" i="0" u="none" strike="noStrike" cap="none" noProof="0" dirty="0">
                <a:solidFill>
                  <a:srgbClr val="000000"/>
                </a:solidFill>
                <a:latin typeface="Inter Medium" panose="020B0604020202020204" charset="0"/>
                <a:ea typeface="Inter Medium" panose="020B0604020202020204" charset="0"/>
                <a:sym typeface="Arial"/>
              </a:rPr>
              <a:t> and </a:t>
            </a:r>
            <a:r>
              <a:rPr lang="en-GB" sz="2000" b="0" i="0" u="none" strike="noStrike" cap="none" noProof="0" dirty="0">
                <a:solidFill>
                  <a:srgbClr val="000000"/>
                </a:solidFill>
                <a:latin typeface="Inter Medium" panose="020B0604020202020204" charset="0"/>
                <a:ea typeface="Inter Medium" panose="020B0604020202020204" charset="0"/>
                <a:sym typeface="Arial"/>
              </a:rPr>
              <a:t>Methodology</a:t>
            </a:r>
            <a:endParaRPr lang="en-GB" sz="2000" noProof="0" dirty="0">
              <a:latin typeface="Inter Medium" panose="020B0604020202020204" charset="0"/>
              <a:ea typeface="Inter Medium" panose="020B0604020202020204" charset="0"/>
            </a:endParaRPr>
          </a:p>
          <a:p>
            <a:pPr marL="342900" marR="0" lvl="0" indent="-342900" algn="l" rtl="0">
              <a:lnSpc>
                <a:spcPct val="200000"/>
              </a:lnSpc>
              <a:spcBef>
                <a:spcPts val="0"/>
              </a:spcBef>
              <a:spcAft>
                <a:spcPts val="0"/>
              </a:spcAft>
              <a:buClr>
                <a:srgbClr val="000000"/>
              </a:buClr>
              <a:buSzPts val="1800"/>
              <a:buFont typeface="Arial"/>
              <a:buAutoNum type="arabicPeriod"/>
            </a:pPr>
            <a:r>
              <a:rPr lang="en-GB" sz="2000" b="0" i="0" u="none" strike="noStrike" cap="none" noProof="0" dirty="0">
                <a:solidFill>
                  <a:srgbClr val="000000"/>
                </a:solidFill>
                <a:latin typeface="Inter Medium" panose="020B0604020202020204" charset="0"/>
                <a:ea typeface="Inter Medium" panose="020B0604020202020204" charset="0"/>
                <a:sym typeface="Arial"/>
              </a:rPr>
              <a:t>Main findings</a:t>
            </a:r>
          </a:p>
        </p:txBody>
      </p:sp>
      <p:sp>
        <p:nvSpPr>
          <p:cNvPr id="132" name="Google Shape;132;p4"/>
          <p:cNvSpPr txBox="1"/>
          <p:nvPr/>
        </p:nvSpPr>
        <p:spPr>
          <a:xfrm>
            <a:off x="726782" y="1405683"/>
            <a:ext cx="6103200" cy="41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GB" sz="2100" b="1" i="0" u="none" strike="noStrike" cap="none" noProof="0" dirty="0">
                <a:solidFill>
                  <a:srgbClr val="FF7575"/>
                </a:solidFill>
                <a:latin typeface="Inter"/>
                <a:ea typeface="Inter"/>
                <a:cs typeface="Inter"/>
                <a:sym typeface="Inter"/>
              </a:rPr>
              <a:t>Overview</a:t>
            </a:r>
            <a:endParaRPr lang="en-GB" sz="2100" b="0" i="0" u="none" strike="noStrike" cap="none" noProof="0" dirty="0">
              <a:solidFill>
                <a:srgbClr val="FF7575"/>
              </a:solidFill>
              <a:latin typeface="Calibri"/>
              <a:ea typeface="Calibri"/>
              <a:cs typeface="Calibri"/>
              <a:sym typeface="Calibri"/>
            </a:endParaRPr>
          </a:p>
        </p:txBody>
      </p:sp>
      <p:pic>
        <p:nvPicPr>
          <p:cNvPr id="133" name="Google Shape;133;p4"/>
          <p:cNvPicPr preferRelativeResize="0"/>
          <p:nvPr/>
        </p:nvPicPr>
        <p:blipFill rotWithShape="1">
          <a:blip r:embed="rId5">
            <a:alphaModFix/>
          </a:blip>
          <a:srcRect/>
          <a:stretch/>
        </p:blipFill>
        <p:spPr>
          <a:xfrm>
            <a:off x="315132" y="5452314"/>
            <a:ext cx="3301999" cy="22351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AE169F6E-B54A-F32B-370A-948434274195}"/>
            </a:ext>
          </a:extLst>
        </p:cNvPr>
        <p:cNvGrpSpPr/>
        <p:nvPr/>
      </p:nvGrpSpPr>
      <p:grpSpPr>
        <a:xfrm>
          <a:off x="0" y="0"/>
          <a:ext cx="0" cy="0"/>
          <a:chOff x="0" y="0"/>
          <a:chExt cx="0" cy="0"/>
        </a:xfrm>
      </p:grpSpPr>
      <p:sp>
        <p:nvSpPr>
          <p:cNvPr id="127" name="Google Shape;127;p4">
            <a:extLst>
              <a:ext uri="{FF2B5EF4-FFF2-40B4-BE49-F238E27FC236}">
                <a16:creationId xmlns:a16="http://schemas.microsoft.com/office/drawing/2014/main" id="{741A8FB4-38CA-FDB0-31DA-3F456DD56115}"/>
              </a:ext>
            </a:extLst>
          </p:cNvPr>
          <p:cNvSpPr/>
          <p:nvPr/>
        </p:nvSpPr>
        <p:spPr>
          <a:xfrm>
            <a:off x="0" y="-1"/>
            <a:ext cx="12192000" cy="560041"/>
          </a:xfrm>
          <a:prstGeom prst="rect">
            <a:avLst/>
          </a:prstGeom>
          <a:solidFill>
            <a:srgbClr val="7375FF">
              <a:alpha val="6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8" name="Google Shape;128;p4">
            <a:extLst>
              <a:ext uri="{FF2B5EF4-FFF2-40B4-BE49-F238E27FC236}">
                <a16:creationId xmlns:a16="http://schemas.microsoft.com/office/drawing/2014/main" id="{2FB84181-66F9-460D-DF60-C81F6DB696F2}"/>
              </a:ext>
            </a:extLst>
          </p:cNvPr>
          <p:cNvSpPr txBox="1"/>
          <p:nvPr/>
        </p:nvSpPr>
        <p:spPr>
          <a:xfrm>
            <a:off x="315132" y="117477"/>
            <a:ext cx="6590954" cy="3539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hu-HU" sz="1700" b="1" i="0" u="none" strike="noStrike" cap="none">
                <a:solidFill>
                  <a:srgbClr val="F2F2F2"/>
                </a:solidFill>
                <a:latin typeface="Inter"/>
                <a:ea typeface="Inter"/>
                <a:cs typeface="Inter"/>
                <a:sym typeface="Inter"/>
              </a:rPr>
              <a:t>STREAM IT – Gender equality in STEAM education</a:t>
            </a:r>
            <a:endParaRPr sz="1400" b="0" i="0" u="none" strike="noStrike" cap="none">
              <a:solidFill>
                <a:srgbClr val="000000"/>
              </a:solidFill>
              <a:latin typeface="Arial"/>
              <a:ea typeface="Arial"/>
              <a:cs typeface="Arial"/>
              <a:sym typeface="Arial"/>
            </a:endParaRPr>
          </a:p>
        </p:txBody>
      </p:sp>
      <p:pic>
        <p:nvPicPr>
          <p:cNvPr id="129" name="Google Shape;129;p4">
            <a:extLst>
              <a:ext uri="{FF2B5EF4-FFF2-40B4-BE49-F238E27FC236}">
                <a16:creationId xmlns:a16="http://schemas.microsoft.com/office/drawing/2014/main" id="{1B3351C0-35F3-EA21-ADA6-8EF856E1C9FB}"/>
              </a:ext>
            </a:extLst>
          </p:cNvPr>
          <p:cNvPicPr preferRelativeResize="0"/>
          <p:nvPr/>
        </p:nvPicPr>
        <p:blipFill rotWithShape="1">
          <a:blip r:embed="rId3">
            <a:alphaModFix/>
          </a:blip>
          <a:srcRect/>
          <a:stretch/>
        </p:blipFill>
        <p:spPr>
          <a:xfrm>
            <a:off x="10189028" y="-107243"/>
            <a:ext cx="1969027" cy="781048"/>
          </a:xfrm>
          <a:prstGeom prst="rect">
            <a:avLst/>
          </a:prstGeom>
          <a:noFill/>
          <a:ln>
            <a:noFill/>
          </a:ln>
        </p:spPr>
      </p:pic>
      <p:pic>
        <p:nvPicPr>
          <p:cNvPr id="130" name="Google Shape;130;p4">
            <a:extLst>
              <a:ext uri="{FF2B5EF4-FFF2-40B4-BE49-F238E27FC236}">
                <a16:creationId xmlns:a16="http://schemas.microsoft.com/office/drawing/2014/main" id="{C871B3B3-F77C-EA02-B0D2-25A9628277F4}"/>
              </a:ext>
            </a:extLst>
          </p:cNvPr>
          <p:cNvPicPr preferRelativeResize="0"/>
          <p:nvPr/>
        </p:nvPicPr>
        <p:blipFill rotWithShape="1">
          <a:blip r:embed="rId4">
            <a:alphaModFix/>
          </a:blip>
          <a:srcRect l="43757"/>
          <a:stretch/>
        </p:blipFill>
        <p:spPr>
          <a:xfrm>
            <a:off x="7075930" y="841157"/>
            <a:ext cx="4849092" cy="5751054"/>
          </a:xfrm>
          <a:prstGeom prst="rect">
            <a:avLst/>
          </a:prstGeom>
          <a:noFill/>
          <a:ln>
            <a:noFill/>
          </a:ln>
        </p:spPr>
      </p:pic>
      <p:sp>
        <p:nvSpPr>
          <p:cNvPr id="131" name="Google Shape;131;p4">
            <a:extLst>
              <a:ext uri="{FF2B5EF4-FFF2-40B4-BE49-F238E27FC236}">
                <a16:creationId xmlns:a16="http://schemas.microsoft.com/office/drawing/2014/main" id="{575F6B9C-F877-5EE5-0A22-02803F3D54B8}"/>
              </a:ext>
            </a:extLst>
          </p:cNvPr>
          <p:cNvSpPr txBox="1"/>
          <p:nvPr/>
        </p:nvSpPr>
        <p:spPr>
          <a:xfrm>
            <a:off x="726782" y="2167876"/>
            <a:ext cx="5911762" cy="3416279"/>
          </a:xfrm>
          <a:prstGeom prst="rect">
            <a:avLst/>
          </a:prstGeom>
          <a:noFill/>
          <a:ln>
            <a:noFill/>
          </a:ln>
        </p:spPr>
        <p:txBody>
          <a:bodyPr spcFirstLastPara="1" wrap="square" lIns="91425" tIns="45700" rIns="91425" bIns="45700" anchor="t" anchorCtr="0">
            <a:spAutoFit/>
          </a:bodyPr>
          <a:lstStyle/>
          <a:p>
            <a:pPr marL="342900" marR="0" lvl="0" indent="-228600" algn="l" rtl="0">
              <a:lnSpc>
                <a:spcPct val="100000"/>
              </a:lnSpc>
              <a:spcBef>
                <a:spcPts val="0"/>
              </a:spcBef>
              <a:spcAft>
                <a:spcPts val="0"/>
              </a:spcAft>
              <a:buClr>
                <a:schemeClr val="dk1"/>
              </a:buClr>
              <a:buSzPts val="1800"/>
              <a:buFont typeface="Arial"/>
              <a:buNone/>
            </a:pPr>
            <a:r>
              <a:rPr lang="en-US" sz="2400" b="0" i="0" u="none" strike="noStrike" cap="none" dirty="0">
                <a:solidFill>
                  <a:srgbClr val="000A59"/>
                </a:solidFill>
                <a:latin typeface="Inter Medium"/>
                <a:ea typeface="Inter Medium"/>
                <a:cs typeface="Inter Medium"/>
                <a:sym typeface="Inter Medium"/>
              </a:rPr>
              <a:t>General objective: </a:t>
            </a:r>
          </a:p>
          <a:p>
            <a:pPr marL="985838" marR="0" lvl="0" indent="-266700" algn="l" rtl="0">
              <a:lnSpc>
                <a:spcPct val="100000"/>
              </a:lnSpc>
              <a:spcBef>
                <a:spcPts val="0"/>
              </a:spcBef>
              <a:spcAft>
                <a:spcPts val="0"/>
              </a:spcAft>
              <a:buClr>
                <a:schemeClr val="dk1"/>
              </a:buClr>
              <a:buSzPts val="1800"/>
              <a:buFont typeface="Arial" panose="020B0604020202020204" pitchFamily="34" charset="0"/>
              <a:buChar char="•"/>
            </a:pPr>
            <a:r>
              <a:rPr lang="en-US" sz="1800" b="0" i="0" u="none" strike="noStrike" cap="none" dirty="0">
                <a:solidFill>
                  <a:srgbClr val="000A59"/>
                </a:solidFill>
                <a:latin typeface="Inter Medium"/>
                <a:ea typeface="Inter Medium"/>
                <a:cs typeface="Inter Medium"/>
                <a:sym typeface="Inter Medium"/>
              </a:rPr>
              <a:t>existing knowledge</a:t>
            </a:r>
          </a:p>
          <a:p>
            <a:pPr marL="985838" marR="0" lvl="0" indent="-266700" algn="l" rtl="0">
              <a:lnSpc>
                <a:spcPct val="100000"/>
              </a:lnSpc>
              <a:spcBef>
                <a:spcPts val="0"/>
              </a:spcBef>
              <a:spcAft>
                <a:spcPts val="0"/>
              </a:spcAft>
              <a:buClr>
                <a:schemeClr val="dk1"/>
              </a:buClr>
              <a:buSzPts val="1800"/>
              <a:buFont typeface="Arial" panose="020B0604020202020204" pitchFamily="34" charset="0"/>
              <a:buChar char="•"/>
            </a:pPr>
            <a:r>
              <a:rPr lang="en-US" sz="1800" dirty="0">
                <a:solidFill>
                  <a:srgbClr val="000A59"/>
                </a:solidFill>
                <a:latin typeface="Inter Medium"/>
                <a:ea typeface="Inter Medium"/>
                <a:cs typeface="Inter Medium"/>
                <a:sym typeface="Inter Medium"/>
              </a:rPr>
              <a:t>experiences and attitudes of female students</a:t>
            </a:r>
          </a:p>
          <a:p>
            <a:pPr marL="985838" marR="0" lvl="0" indent="-266700" algn="l" rtl="0">
              <a:lnSpc>
                <a:spcPct val="100000"/>
              </a:lnSpc>
              <a:spcBef>
                <a:spcPts val="0"/>
              </a:spcBef>
              <a:spcAft>
                <a:spcPts val="0"/>
              </a:spcAft>
              <a:buClr>
                <a:schemeClr val="dk1"/>
              </a:buClr>
              <a:buSzPts val="1800"/>
              <a:buFont typeface="Arial" panose="020B0604020202020204" pitchFamily="34" charset="0"/>
              <a:buChar char="•"/>
            </a:pPr>
            <a:r>
              <a:rPr lang="en-US" sz="1800" b="0" i="0" u="none" strike="noStrike" cap="none" dirty="0">
                <a:solidFill>
                  <a:srgbClr val="000A59"/>
                </a:solidFill>
                <a:latin typeface="Inter Medium"/>
                <a:ea typeface="Inter Medium"/>
                <a:cs typeface="Inter Medium"/>
                <a:sym typeface="Inter Medium"/>
              </a:rPr>
              <a:t>views and actions of stakeholders</a:t>
            </a:r>
            <a:endParaRPr lang="en-US" sz="1800" dirty="0">
              <a:solidFill>
                <a:srgbClr val="000A59"/>
              </a:solidFill>
              <a:latin typeface="Inter Medium"/>
              <a:ea typeface="Inter Medium"/>
              <a:cs typeface="Inter Medium"/>
              <a:sym typeface="Inter Medium"/>
            </a:endParaRPr>
          </a:p>
          <a:p>
            <a:pPr marL="88900" marR="0" lvl="0" algn="l" rtl="0">
              <a:lnSpc>
                <a:spcPct val="100000"/>
              </a:lnSpc>
              <a:spcBef>
                <a:spcPts val="0"/>
              </a:spcBef>
              <a:spcAft>
                <a:spcPts val="0"/>
              </a:spcAft>
              <a:buClr>
                <a:schemeClr val="dk1"/>
              </a:buClr>
              <a:buSzPts val="1800"/>
            </a:pPr>
            <a:endParaRPr lang="hu-HU" sz="2400" b="0" i="0" u="none" strike="noStrike" cap="none" dirty="0">
              <a:solidFill>
                <a:srgbClr val="000A59"/>
              </a:solidFill>
              <a:latin typeface="Inter Medium"/>
              <a:ea typeface="Inter Medium"/>
              <a:cs typeface="Inter Medium"/>
              <a:sym typeface="Inter Medium"/>
            </a:endParaRPr>
          </a:p>
          <a:p>
            <a:pPr marL="88900" marR="0" lvl="0" algn="l" rtl="0">
              <a:lnSpc>
                <a:spcPct val="100000"/>
              </a:lnSpc>
              <a:spcBef>
                <a:spcPts val="0"/>
              </a:spcBef>
              <a:spcAft>
                <a:spcPts val="0"/>
              </a:spcAft>
              <a:buClr>
                <a:schemeClr val="dk1"/>
              </a:buClr>
              <a:buSzPts val="1800"/>
            </a:pPr>
            <a:r>
              <a:rPr lang="en-US" sz="2400" b="0" i="0" u="none" strike="noStrike" cap="none" dirty="0">
                <a:solidFill>
                  <a:srgbClr val="000A59"/>
                </a:solidFill>
                <a:latin typeface="Inter Medium"/>
                <a:ea typeface="Inter Medium"/>
                <a:cs typeface="Inter Medium"/>
                <a:sym typeface="Inter Medium"/>
              </a:rPr>
              <a:t>Methods:</a:t>
            </a:r>
          </a:p>
          <a:p>
            <a:pPr marL="985838" marR="0" lvl="0" indent="-266700" algn="l" rtl="0">
              <a:lnSpc>
                <a:spcPct val="100000"/>
              </a:lnSpc>
              <a:spcBef>
                <a:spcPts val="0"/>
              </a:spcBef>
              <a:spcAft>
                <a:spcPts val="0"/>
              </a:spcAft>
              <a:buClr>
                <a:schemeClr val="dk1"/>
              </a:buClr>
              <a:buSzPts val="1800"/>
              <a:buFont typeface="Arial" panose="020B0604020202020204" pitchFamily="34" charset="0"/>
              <a:buChar char="•"/>
            </a:pPr>
            <a:r>
              <a:rPr lang="en-US" sz="1800" dirty="0">
                <a:solidFill>
                  <a:srgbClr val="000A59"/>
                </a:solidFill>
                <a:latin typeface="Inter Medium"/>
                <a:ea typeface="Inter Medium"/>
                <a:cs typeface="Inter Medium"/>
                <a:sym typeface="Inter Medium"/>
              </a:rPr>
              <a:t>desk research</a:t>
            </a:r>
          </a:p>
          <a:p>
            <a:pPr marL="985838" marR="0" lvl="0" indent="-266700" algn="l" rtl="0">
              <a:lnSpc>
                <a:spcPct val="100000"/>
              </a:lnSpc>
              <a:spcBef>
                <a:spcPts val="0"/>
              </a:spcBef>
              <a:spcAft>
                <a:spcPts val="0"/>
              </a:spcAft>
              <a:buClr>
                <a:schemeClr val="dk1"/>
              </a:buClr>
              <a:buSzPts val="1800"/>
              <a:buFont typeface="Arial" panose="020B0604020202020204" pitchFamily="34" charset="0"/>
              <a:buChar char="•"/>
            </a:pPr>
            <a:r>
              <a:rPr lang="en-US" sz="1800" dirty="0">
                <a:solidFill>
                  <a:srgbClr val="000A59"/>
                </a:solidFill>
                <a:latin typeface="Inter Medium"/>
                <a:ea typeface="Inter Medium"/>
                <a:cs typeface="Inter Medium"/>
                <a:sym typeface="Inter Medium"/>
              </a:rPr>
              <a:t>semi-structured interviews</a:t>
            </a:r>
          </a:p>
          <a:p>
            <a:pPr marL="985838" marR="0" lvl="0" indent="-266700" algn="l" rtl="0">
              <a:lnSpc>
                <a:spcPct val="100000"/>
              </a:lnSpc>
              <a:spcBef>
                <a:spcPts val="0"/>
              </a:spcBef>
              <a:spcAft>
                <a:spcPts val="0"/>
              </a:spcAft>
              <a:buClr>
                <a:schemeClr val="dk1"/>
              </a:buClr>
              <a:buSzPts val="1800"/>
              <a:buFont typeface="Arial" panose="020B0604020202020204" pitchFamily="34" charset="0"/>
              <a:buChar char="•"/>
            </a:pPr>
            <a:r>
              <a:rPr lang="en-US" sz="1800" b="0" i="0" u="none" strike="noStrike" cap="none" dirty="0">
                <a:solidFill>
                  <a:srgbClr val="000A59"/>
                </a:solidFill>
                <a:latin typeface="Inter Medium"/>
                <a:ea typeface="Inter Medium"/>
                <a:cs typeface="Inter Medium"/>
                <a:sym typeface="Inter Medium"/>
              </a:rPr>
              <a:t>expert interviews</a:t>
            </a:r>
          </a:p>
          <a:p>
            <a:pPr marL="985838" marR="0" lvl="0" indent="-266700" algn="l" rtl="0">
              <a:lnSpc>
                <a:spcPct val="100000"/>
              </a:lnSpc>
              <a:spcBef>
                <a:spcPts val="0"/>
              </a:spcBef>
              <a:spcAft>
                <a:spcPts val="0"/>
              </a:spcAft>
              <a:buClr>
                <a:schemeClr val="dk1"/>
              </a:buClr>
              <a:buSzPts val="1800"/>
              <a:buFont typeface="Arial" panose="020B0604020202020204" pitchFamily="34" charset="0"/>
              <a:buChar char="•"/>
            </a:pPr>
            <a:r>
              <a:rPr lang="en-US" sz="1800" dirty="0">
                <a:solidFill>
                  <a:srgbClr val="000A59"/>
                </a:solidFill>
                <a:latin typeface="Inter Medium"/>
                <a:ea typeface="Inter Medium"/>
                <a:cs typeface="Inter Medium"/>
                <a:sym typeface="Inter Medium"/>
              </a:rPr>
              <a:t>literature review</a:t>
            </a:r>
            <a:endParaRPr lang="ro-RO" sz="1800" b="0" i="0" u="none" strike="noStrike" cap="none" dirty="0">
              <a:solidFill>
                <a:srgbClr val="000000"/>
              </a:solidFill>
              <a:latin typeface="Arial"/>
              <a:ea typeface="Arial"/>
              <a:cs typeface="Arial"/>
              <a:sym typeface="Arial"/>
            </a:endParaRPr>
          </a:p>
        </p:txBody>
      </p:sp>
      <p:sp>
        <p:nvSpPr>
          <p:cNvPr id="132" name="Google Shape;132;p4">
            <a:extLst>
              <a:ext uri="{FF2B5EF4-FFF2-40B4-BE49-F238E27FC236}">
                <a16:creationId xmlns:a16="http://schemas.microsoft.com/office/drawing/2014/main" id="{F4F90CE1-2F94-6573-8C98-1CFC06666426}"/>
              </a:ext>
            </a:extLst>
          </p:cNvPr>
          <p:cNvSpPr txBox="1"/>
          <p:nvPr/>
        </p:nvSpPr>
        <p:spPr>
          <a:xfrm>
            <a:off x="754037" y="1102368"/>
            <a:ext cx="61032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GB" sz="2800" b="0" i="0" u="none" strike="noStrike" cap="none" noProof="0" dirty="0">
                <a:solidFill>
                  <a:schemeClr val="tx1"/>
                </a:solidFill>
                <a:latin typeface="Inter Medium" panose="020B0604020202020204" charset="0"/>
                <a:ea typeface="Inter Medium" panose="020B0604020202020204" charset="0"/>
                <a:cs typeface="Calibri"/>
                <a:sym typeface="Calibri"/>
              </a:rPr>
              <a:t>Presentation of the research</a:t>
            </a:r>
          </a:p>
        </p:txBody>
      </p:sp>
      <p:pic>
        <p:nvPicPr>
          <p:cNvPr id="133" name="Google Shape;133;p4">
            <a:extLst>
              <a:ext uri="{FF2B5EF4-FFF2-40B4-BE49-F238E27FC236}">
                <a16:creationId xmlns:a16="http://schemas.microsoft.com/office/drawing/2014/main" id="{5253BF21-F40B-CDD4-F6AC-8720C8B402EF}"/>
              </a:ext>
            </a:extLst>
          </p:cNvPr>
          <p:cNvPicPr preferRelativeResize="0"/>
          <p:nvPr/>
        </p:nvPicPr>
        <p:blipFill rotWithShape="1">
          <a:blip r:embed="rId5">
            <a:alphaModFix/>
          </a:blip>
          <a:srcRect/>
          <a:stretch/>
        </p:blipFill>
        <p:spPr>
          <a:xfrm>
            <a:off x="315132" y="5452314"/>
            <a:ext cx="3301999" cy="2235199"/>
          </a:xfrm>
          <a:prstGeom prst="rect">
            <a:avLst/>
          </a:prstGeom>
          <a:noFill/>
          <a:ln>
            <a:noFill/>
          </a:ln>
        </p:spPr>
      </p:pic>
    </p:spTree>
    <p:extLst>
      <p:ext uri="{BB962C8B-B14F-4D97-AF65-F5344CB8AC3E}">
        <p14:creationId xmlns:p14="http://schemas.microsoft.com/office/powerpoint/2010/main" val="897295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311519DC-77A1-7796-A033-14991D71FDD7}"/>
            </a:ext>
          </a:extLst>
        </p:cNvPr>
        <p:cNvGrpSpPr/>
        <p:nvPr/>
      </p:nvGrpSpPr>
      <p:grpSpPr>
        <a:xfrm>
          <a:off x="0" y="0"/>
          <a:ext cx="0" cy="0"/>
          <a:chOff x="0" y="0"/>
          <a:chExt cx="0" cy="0"/>
        </a:xfrm>
      </p:grpSpPr>
      <p:sp>
        <p:nvSpPr>
          <p:cNvPr id="127" name="Google Shape;127;p4">
            <a:extLst>
              <a:ext uri="{FF2B5EF4-FFF2-40B4-BE49-F238E27FC236}">
                <a16:creationId xmlns:a16="http://schemas.microsoft.com/office/drawing/2014/main" id="{F57F6A8F-B531-4236-448C-2F362068AF91}"/>
              </a:ext>
            </a:extLst>
          </p:cNvPr>
          <p:cNvSpPr/>
          <p:nvPr/>
        </p:nvSpPr>
        <p:spPr>
          <a:xfrm>
            <a:off x="0" y="-1"/>
            <a:ext cx="12192000" cy="560041"/>
          </a:xfrm>
          <a:prstGeom prst="rect">
            <a:avLst/>
          </a:prstGeom>
          <a:solidFill>
            <a:srgbClr val="7375FF">
              <a:alpha val="6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8" name="Google Shape;128;p4">
            <a:extLst>
              <a:ext uri="{FF2B5EF4-FFF2-40B4-BE49-F238E27FC236}">
                <a16:creationId xmlns:a16="http://schemas.microsoft.com/office/drawing/2014/main" id="{56E097CE-EED3-863E-7D90-ED4A256E3570}"/>
              </a:ext>
            </a:extLst>
          </p:cNvPr>
          <p:cNvSpPr txBox="1"/>
          <p:nvPr/>
        </p:nvSpPr>
        <p:spPr>
          <a:xfrm>
            <a:off x="315132" y="117477"/>
            <a:ext cx="6590954" cy="3539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hu-HU" sz="1700" b="1" i="0" u="none" strike="noStrike" cap="none">
                <a:solidFill>
                  <a:srgbClr val="F2F2F2"/>
                </a:solidFill>
                <a:latin typeface="Inter"/>
                <a:ea typeface="Inter"/>
                <a:cs typeface="Inter"/>
                <a:sym typeface="Inter"/>
              </a:rPr>
              <a:t>STREAM IT – Gender equality in STEAM education</a:t>
            </a:r>
            <a:endParaRPr sz="1400" b="0" i="0" u="none" strike="noStrike" cap="none">
              <a:solidFill>
                <a:srgbClr val="000000"/>
              </a:solidFill>
              <a:latin typeface="Arial"/>
              <a:ea typeface="Arial"/>
              <a:cs typeface="Arial"/>
              <a:sym typeface="Arial"/>
            </a:endParaRPr>
          </a:p>
        </p:txBody>
      </p:sp>
      <p:pic>
        <p:nvPicPr>
          <p:cNvPr id="129" name="Google Shape;129;p4">
            <a:extLst>
              <a:ext uri="{FF2B5EF4-FFF2-40B4-BE49-F238E27FC236}">
                <a16:creationId xmlns:a16="http://schemas.microsoft.com/office/drawing/2014/main" id="{E3E2A414-18BD-50D1-FA47-47C2AE71279E}"/>
              </a:ext>
            </a:extLst>
          </p:cNvPr>
          <p:cNvPicPr preferRelativeResize="0"/>
          <p:nvPr/>
        </p:nvPicPr>
        <p:blipFill rotWithShape="1">
          <a:blip r:embed="rId3">
            <a:alphaModFix/>
          </a:blip>
          <a:srcRect/>
          <a:stretch/>
        </p:blipFill>
        <p:spPr>
          <a:xfrm>
            <a:off x="10189028" y="-107243"/>
            <a:ext cx="1969027" cy="781048"/>
          </a:xfrm>
          <a:prstGeom prst="rect">
            <a:avLst/>
          </a:prstGeom>
          <a:noFill/>
          <a:ln>
            <a:noFill/>
          </a:ln>
        </p:spPr>
      </p:pic>
      <p:pic>
        <p:nvPicPr>
          <p:cNvPr id="130" name="Google Shape;130;p4">
            <a:extLst>
              <a:ext uri="{FF2B5EF4-FFF2-40B4-BE49-F238E27FC236}">
                <a16:creationId xmlns:a16="http://schemas.microsoft.com/office/drawing/2014/main" id="{9126C8D8-293A-53D9-2CF2-477A05EA386B}"/>
              </a:ext>
            </a:extLst>
          </p:cNvPr>
          <p:cNvPicPr preferRelativeResize="0"/>
          <p:nvPr/>
        </p:nvPicPr>
        <p:blipFill rotWithShape="1">
          <a:blip r:embed="rId4">
            <a:alphaModFix/>
          </a:blip>
          <a:srcRect l="43757"/>
          <a:stretch/>
        </p:blipFill>
        <p:spPr>
          <a:xfrm>
            <a:off x="7075930" y="841157"/>
            <a:ext cx="4849092" cy="5751054"/>
          </a:xfrm>
          <a:prstGeom prst="rect">
            <a:avLst/>
          </a:prstGeom>
          <a:noFill/>
          <a:ln>
            <a:noFill/>
          </a:ln>
        </p:spPr>
      </p:pic>
      <p:sp>
        <p:nvSpPr>
          <p:cNvPr id="131" name="Google Shape;131;p4">
            <a:extLst>
              <a:ext uri="{FF2B5EF4-FFF2-40B4-BE49-F238E27FC236}">
                <a16:creationId xmlns:a16="http://schemas.microsoft.com/office/drawing/2014/main" id="{EF70FE87-59ED-D3AB-5AC0-7395C4587C52}"/>
              </a:ext>
            </a:extLst>
          </p:cNvPr>
          <p:cNvSpPr txBox="1"/>
          <p:nvPr/>
        </p:nvSpPr>
        <p:spPr>
          <a:xfrm>
            <a:off x="726782" y="2167876"/>
            <a:ext cx="5911762" cy="4170332"/>
          </a:xfrm>
          <a:prstGeom prst="rect">
            <a:avLst/>
          </a:prstGeom>
          <a:noFill/>
          <a:ln>
            <a:noFill/>
          </a:ln>
        </p:spPr>
        <p:txBody>
          <a:bodyPr spcFirstLastPara="1" wrap="square" lIns="91425" tIns="45700" rIns="91425" bIns="45700" anchor="t" anchorCtr="0">
            <a:spAutoFit/>
          </a:bodyPr>
          <a:lstStyle/>
          <a:p>
            <a:pPr marL="342900" marR="0" lvl="0" indent="-228600" algn="l" rtl="0">
              <a:lnSpc>
                <a:spcPct val="100000"/>
              </a:lnSpc>
              <a:spcBef>
                <a:spcPts val="0"/>
              </a:spcBef>
              <a:spcAft>
                <a:spcPts val="0"/>
              </a:spcAft>
              <a:buClr>
                <a:schemeClr val="dk1"/>
              </a:buClr>
              <a:buSzPts val="1800"/>
              <a:buFont typeface="Arial"/>
              <a:buNone/>
            </a:pPr>
            <a:r>
              <a:rPr lang="en-GB" sz="2400" b="0" i="0" u="none" strike="noStrike" cap="none" noProof="0" dirty="0">
                <a:solidFill>
                  <a:srgbClr val="000A59"/>
                </a:solidFill>
                <a:latin typeface="Inter Medium"/>
                <a:ea typeface="Inter Medium"/>
                <a:cs typeface="Inter Medium"/>
                <a:sym typeface="Inter Medium"/>
              </a:rPr>
              <a:t>Methodology</a:t>
            </a:r>
            <a:r>
              <a:rPr lang="en-US" sz="2400" b="0" i="0" u="none" strike="noStrike" cap="none" dirty="0">
                <a:solidFill>
                  <a:srgbClr val="000A59"/>
                </a:solidFill>
                <a:latin typeface="Inter Medium"/>
                <a:ea typeface="Inter Medium"/>
                <a:cs typeface="Inter Medium"/>
                <a:sym typeface="Inter Medium"/>
              </a:rPr>
              <a:t>:</a:t>
            </a:r>
            <a:endParaRPr lang="hu-HU" sz="2400" b="0" i="0" u="none" strike="noStrike" cap="none" dirty="0">
              <a:solidFill>
                <a:srgbClr val="000A59"/>
              </a:solidFill>
              <a:latin typeface="Inter Medium"/>
              <a:ea typeface="Inter Medium"/>
              <a:cs typeface="Inter Medium"/>
              <a:sym typeface="Inter Medium"/>
            </a:endParaRPr>
          </a:p>
          <a:p>
            <a:pPr marL="342900" marR="0" lvl="0" indent="-228600" algn="l" rtl="0">
              <a:lnSpc>
                <a:spcPct val="100000"/>
              </a:lnSpc>
              <a:spcBef>
                <a:spcPts val="0"/>
              </a:spcBef>
              <a:spcAft>
                <a:spcPts val="0"/>
              </a:spcAft>
              <a:buClr>
                <a:schemeClr val="dk1"/>
              </a:buClr>
              <a:buSzPts val="1800"/>
              <a:buFont typeface="Arial"/>
              <a:buNone/>
            </a:pPr>
            <a:endParaRPr lang="en-US" sz="2400" b="0" i="0" u="none" strike="noStrike" cap="none" dirty="0">
              <a:solidFill>
                <a:srgbClr val="000A59"/>
              </a:solidFill>
              <a:latin typeface="Inter Medium"/>
              <a:ea typeface="Inter Medium"/>
              <a:cs typeface="Inter Medium"/>
              <a:sym typeface="Inter Medium"/>
            </a:endParaRPr>
          </a:p>
          <a:p>
            <a:pPr marL="542925" marR="0" lvl="0" indent="-266700" algn="l" rtl="0">
              <a:lnSpc>
                <a:spcPct val="100000"/>
              </a:lnSpc>
              <a:spcBef>
                <a:spcPts val="0"/>
              </a:spcBef>
              <a:spcAft>
                <a:spcPts val="0"/>
              </a:spcAft>
              <a:buClr>
                <a:schemeClr val="dk1"/>
              </a:buClr>
              <a:buSzPts val="1800"/>
              <a:buFont typeface="Arial" panose="020B0604020202020204" pitchFamily="34" charset="0"/>
              <a:buChar char="•"/>
            </a:pPr>
            <a:r>
              <a:rPr lang="en-US" sz="1700" b="0" i="0" u="none" strike="noStrike" cap="none" dirty="0">
                <a:solidFill>
                  <a:srgbClr val="000A59"/>
                </a:solidFill>
                <a:latin typeface="Inter Medium"/>
                <a:ea typeface="Inter Medium"/>
                <a:cs typeface="Inter Medium"/>
                <a:sym typeface="Inter Medium"/>
              </a:rPr>
              <a:t>97 semi-structured interviews in 16 European countries</a:t>
            </a:r>
            <a:endParaRPr lang="hu-HU" sz="1700" b="0" i="0" u="none" strike="noStrike" cap="none" dirty="0">
              <a:solidFill>
                <a:srgbClr val="000A59"/>
              </a:solidFill>
              <a:latin typeface="Inter Medium"/>
              <a:ea typeface="Inter Medium"/>
              <a:cs typeface="Inter Medium"/>
              <a:sym typeface="Inter Medium"/>
            </a:endParaRPr>
          </a:p>
          <a:p>
            <a:pPr marL="542925" marR="0" lvl="0" indent="-266700" algn="l" rtl="0">
              <a:lnSpc>
                <a:spcPct val="100000"/>
              </a:lnSpc>
              <a:spcBef>
                <a:spcPts val="0"/>
              </a:spcBef>
              <a:spcAft>
                <a:spcPts val="0"/>
              </a:spcAft>
              <a:buClr>
                <a:schemeClr val="dk1"/>
              </a:buClr>
              <a:buSzPts val="1800"/>
              <a:buFont typeface="Arial" panose="020B0604020202020204" pitchFamily="34" charset="0"/>
              <a:buChar char="•"/>
            </a:pPr>
            <a:r>
              <a:rPr lang="en-US" sz="1700" dirty="0">
                <a:solidFill>
                  <a:srgbClr val="000A59"/>
                </a:solidFill>
                <a:latin typeface="Inter Medium"/>
                <a:ea typeface="Inter Medium"/>
                <a:cs typeface="Inter Medium"/>
                <a:sym typeface="Inter Medium"/>
              </a:rPr>
              <a:t>346 journal articles and chapters</a:t>
            </a:r>
            <a:endParaRPr lang="hu-HU" sz="1700" dirty="0">
              <a:solidFill>
                <a:srgbClr val="000A59"/>
              </a:solidFill>
              <a:latin typeface="Inter Medium"/>
              <a:ea typeface="Inter Medium"/>
              <a:cs typeface="Inter Medium"/>
              <a:sym typeface="Inter Medium"/>
            </a:endParaRPr>
          </a:p>
          <a:p>
            <a:pPr marL="542925" marR="0" lvl="0" indent="-266700" algn="l" rtl="0">
              <a:lnSpc>
                <a:spcPct val="100000"/>
              </a:lnSpc>
              <a:spcBef>
                <a:spcPts val="0"/>
              </a:spcBef>
              <a:spcAft>
                <a:spcPts val="0"/>
              </a:spcAft>
              <a:buClr>
                <a:schemeClr val="dk1"/>
              </a:buClr>
              <a:buSzPts val="1800"/>
              <a:buFont typeface="Arial" panose="020B0604020202020204" pitchFamily="34" charset="0"/>
              <a:buChar char="•"/>
            </a:pPr>
            <a:r>
              <a:rPr lang="hu-HU" sz="1700" dirty="0">
                <a:solidFill>
                  <a:srgbClr val="000A59"/>
                </a:solidFill>
                <a:latin typeface="Inter Medium"/>
                <a:ea typeface="Inter Medium"/>
                <a:cs typeface="Inter Medium"/>
                <a:sym typeface="Inter Medium"/>
              </a:rPr>
              <a:t>85 </a:t>
            </a:r>
            <a:r>
              <a:rPr lang="en-US" sz="1700" dirty="0">
                <a:solidFill>
                  <a:srgbClr val="000A59"/>
                </a:solidFill>
                <a:latin typeface="Inter Medium"/>
                <a:ea typeface="Inter Medium"/>
                <a:cs typeface="Inter Medium"/>
                <a:sym typeface="Inter Medium"/>
              </a:rPr>
              <a:t>expert interviews in 14 European countries</a:t>
            </a:r>
            <a:endParaRPr lang="hu-HU" sz="1700" b="0" i="0" u="none" strike="noStrike" cap="none" dirty="0">
              <a:solidFill>
                <a:srgbClr val="000A59"/>
              </a:solidFill>
              <a:latin typeface="Inter Medium"/>
              <a:ea typeface="Inter Medium"/>
              <a:cs typeface="Inter Medium"/>
              <a:sym typeface="Inter Medium"/>
            </a:endParaRPr>
          </a:p>
          <a:p>
            <a:pPr marL="542925" marR="0" lvl="0" indent="-266700" algn="l" rtl="0">
              <a:lnSpc>
                <a:spcPct val="100000"/>
              </a:lnSpc>
              <a:spcBef>
                <a:spcPts val="0"/>
              </a:spcBef>
              <a:spcAft>
                <a:spcPts val="0"/>
              </a:spcAft>
              <a:buClr>
                <a:schemeClr val="dk1"/>
              </a:buClr>
              <a:buSzPts val="1800"/>
              <a:buFont typeface="Arial" panose="020B0604020202020204" pitchFamily="34" charset="0"/>
              <a:buChar char="•"/>
            </a:pPr>
            <a:endParaRPr lang="hu-HU" sz="1900" dirty="0">
              <a:solidFill>
                <a:srgbClr val="000A59"/>
              </a:solidFill>
              <a:latin typeface="Inter Medium"/>
              <a:ea typeface="Inter Medium"/>
              <a:cs typeface="Inter Medium"/>
              <a:sym typeface="Inter Medium"/>
            </a:endParaRPr>
          </a:p>
          <a:p>
            <a:pPr marL="85725" marR="0" lvl="0" algn="l" rtl="0">
              <a:lnSpc>
                <a:spcPct val="100000"/>
              </a:lnSpc>
              <a:spcBef>
                <a:spcPts val="0"/>
              </a:spcBef>
              <a:spcAft>
                <a:spcPts val="0"/>
              </a:spcAft>
              <a:buClr>
                <a:schemeClr val="dk1"/>
              </a:buClr>
              <a:buSzPts val="1800"/>
            </a:pPr>
            <a:r>
              <a:rPr lang="en-GB" sz="2400" noProof="0" dirty="0">
                <a:solidFill>
                  <a:srgbClr val="000A59"/>
                </a:solidFill>
                <a:latin typeface="Inter Medium"/>
                <a:ea typeface="Inter Medium"/>
                <a:cs typeface="Inter Medium"/>
                <a:sym typeface="Inter Medium"/>
              </a:rPr>
              <a:t>Sample</a:t>
            </a:r>
            <a:r>
              <a:rPr lang="hu-HU" sz="2400" dirty="0">
                <a:solidFill>
                  <a:srgbClr val="000A59"/>
                </a:solidFill>
                <a:latin typeface="Inter Medium"/>
                <a:ea typeface="Inter Medium"/>
                <a:cs typeface="Inter Medium"/>
                <a:sym typeface="Inter Medium"/>
              </a:rPr>
              <a:t>:</a:t>
            </a:r>
          </a:p>
          <a:p>
            <a:pPr marL="276225" marR="0" lvl="0" algn="l" rtl="0">
              <a:lnSpc>
                <a:spcPct val="100000"/>
              </a:lnSpc>
              <a:spcBef>
                <a:spcPts val="0"/>
              </a:spcBef>
              <a:spcAft>
                <a:spcPts val="0"/>
              </a:spcAft>
              <a:buClr>
                <a:schemeClr val="dk1"/>
              </a:buClr>
              <a:buSzPts val="1800"/>
            </a:pPr>
            <a:endParaRPr lang="hu-HU" sz="1900" dirty="0">
              <a:solidFill>
                <a:srgbClr val="000A59"/>
              </a:solidFill>
              <a:latin typeface="Inter Medium"/>
              <a:ea typeface="Inter Medium"/>
              <a:cs typeface="Inter Medium"/>
              <a:sym typeface="Inter Medium"/>
            </a:endParaRPr>
          </a:p>
          <a:p>
            <a:pPr marL="542925" lvl="0" indent="-276225">
              <a:buClr>
                <a:schemeClr val="dk1"/>
              </a:buClr>
              <a:buSzPts val="1800"/>
              <a:buFont typeface="Arial" panose="020B0604020202020204" pitchFamily="34" charset="0"/>
              <a:buChar char="•"/>
            </a:pPr>
            <a:r>
              <a:rPr lang="en-US" sz="1700" dirty="0">
                <a:solidFill>
                  <a:srgbClr val="000A59"/>
                </a:solidFill>
                <a:latin typeface="Inter Medium"/>
                <a:ea typeface="Inter Medium"/>
                <a:cs typeface="Inter Medium"/>
                <a:sym typeface="Inter Medium"/>
              </a:rPr>
              <a:t>most interviewees: engineering, biology and ecology and computer science</a:t>
            </a:r>
          </a:p>
          <a:p>
            <a:pPr marL="542925" lvl="0" indent="-276225">
              <a:buClr>
                <a:schemeClr val="dk1"/>
              </a:buClr>
              <a:buSzPts val="1800"/>
              <a:buFont typeface="Arial" panose="020B0604020202020204" pitchFamily="34" charset="0"/>
              <a:buChar char="•"/>
            </a:pPr>
            <a:r>
              <a:rPr lang="en-US" sz="1700" dirty="0">
                <a:solidFill>
                  <a:srgbClr val="000A59"/>
                </a:solidFill>
                <a:latin typeface="Inter Medium"/>
                <a:ea typeface="Inter Medium"/>
                <a:cs typeface="Inter Medium"/>
                <a:sym typeface="Inter Medium"/>
              </a:rPr>
              <a:t>equal distribution: BSc, MSc and PhD + 2 opt-outs</a:t>
            </a:r>
          </a:p>
          <a:p>
            <a:pPr marL="542925" lvl="0" indent="-276225">
              <a:buClr>
                <a:schemeClr val="dk1"/>
              </a:buClr>
              <a:buSzPts val="1800"/>
              <a:buFont typeface="Arial" panose="020B0604020202020204" pitchFamily="34" charset="0"/>
              <a:buChar char="•"/>
            </a:pPr>
            <a:r>
              <a:rPr lang="en-US" sz="1700" dirty="0">
                <a:solidFill>
                  <a:srgbClr val="000A59"/>
                </a:solidFill>
                <a:latin typeface="Inter Medium"/>
                <a:ea typeface="Inter Medium"/>
                <a:cs typeface="Inter Medium"/>
                <a:sym typeface="Inter Medium"/>
              </a:rPr>
              <a:t>age: majority between 22 and 26 years</a:t>
            </a:r>
            <a:endParaRPr lang="hu-HU" sz="1700" b="0" i="0" u="none" strike="noStrike" cap="none" dirty="0">
              <a:solidFill>
                <a:srgbClr val="000A59"/>
              </a:solidFill>
              <a:latin typeface="Inter Medium"/>
              <a:ea typeface="Inter Medium"/>
              <a:cs typeface="Inter Medium"/>
              <a:sym typeface="Inter Medium"/>
            </a:endParaRPr>
          </a:p>
          <a:p>
            <a:pPr marL="276225" marR="0" lvl="0" algn="l" rtl="0">
              <a:lnSpc>
                <a:spcPct val="100000"/>
              </a:lnSpc>
              <a:spcBef>
                <a:spcPts val="0"/>
              </a:spcBef>
              <a:spcAft>
                <a:spcPts val="0"/>
              </a:spcAft>
              <a:buClr>
                <a:schemeClr val="dk1"/>
              </a:buClr>
              <a:buSzPts val="1800"/>
            </a:pPr>
            <a:endParaRPr lang="hu-HU" sz="1900" dirty="0">
              <a:solidFill>
                <a:srgbClr val="000A59"/>
              </a:solidFill>
              <a:latin typeface="Inter Medium"/>
              <a:ea typeface="Inter Medium"/>
              <a:cs typeface="Inter Medium"/>
              <a:sym typeface="Inter Medium"/>
            </a:endParaRPr>
          </a:p>
        </p:txBody>
      </p:sp>
      <p:sp>
        <p:nvSpPr>
          <p:cNvPr id="132" name="Google Shape;132;p4">
            <a:extLst>
              <a:ext uri="{FF2B5EF4-FFF2-40B4-BE49-F238E27FC236}">
                <a16:creationId xmlns:a16="http://schemas.microsoft.com/office/drawing/2014/main" id="{FC3E1E49-BFA4-38FF-6EFC-7CC5E35E5F87}"/>
              </a:ext>
            </a:extLst>
          </p:cNvPr>
          <p:cNvSpPr txBox="1"/>
          <p:nvPr/>
        </p:nvSpPr>
        <p:spPr>
          <a:xfrm>
            <a:off x="754037" y="1102368"/>
            <a:ext cx="61032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GB" sz="2800" b="0" i="0" u="none" strike="noStrike" cap="none" noProof="0" dirty="0">
                <a:solidFill>
                  <a:schemeClr val="tx1"/>
                </a:solidFill>
                <a:latin typeface="Inter Medium" panose="020B0604020202020204" charset="0"/>
                <a:ea typeface="Inter Medium" panose="020B0604020202020204" charset="0"/>
                <a:cs typeface="Calibri"/>
                <a:sym typeface="Calibri"/>
              </a:rPr>
              <a:t>Female students in STEAM fields</a:t>
            </a:r>
          </a:p>
        </p:txBody>
      </p:sp>
      <p:pic>
        <p:nvPicPr>
          <p:cNvPr id="133" name="Google Shape;133;p4">
            <a:extLst>
              <a:ext uri="{FF2B5EF4-FFF2-40B4-BE49-F238E27FC236}">
                <a16:creationId xmlns:a16="http://schemas.microsoft.com/office/drawing/2014/main" id="{54394511-B6BB-3F44-E734-34A508742BE2}"/>
              </a:ext>
            </a:extLst>
          </p:cNvPr>
          <p:cNvPicPr preferRelativeResize="0"/>
          <p:nvPr/>
        </p:nvPicPr>
        <p:blipFill rotWithShape="1">
          <a:blip r:embed="rId5">
            <a:alphaModFix/>
          </a:blip>
          <a:srcRect/>
          <a:stretch/>
        </p:blipFill>
        <p:spPr>
          <a:xfrm>
            <a:off x="315132" y="5452314"/>
            <a:ext cx="3301999" cy="2235199"/>
          </a:xfrm>
          <a:prstGeom prst="rect">
            <a:avLst/>
          </a:prstGeom>
          <a:noFill/>
          <a:ln>
            <a:noFill/>
          </a:ln>
        </p:spPr>
      </p:pic>
    </p:spTree>
    <p:extLst>
      <p:ext uri="{BB962C8B-B14F-4D97-AF65-F5344CB8AC3E}">
        <p14:creationId xmlns:p14="http://schemas.microsoft.com/office/powerpoint/2010/main" val="1219835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309F582D-6AF7-0CFC-FBD6-D31A0726B36D}"/>
            </a:ext>
          </a:extLst>
        </p:cNvPr>
        <p:cNvGrpSpPr/>
        <p:nvPr/>
      </p:nvGrpSpPr>
      <p:grpSpPr>
        <a:xfrm>
          <a:off x="0" y="0"/>
          <a:ext cx="0" cy="0"/>
          <a:chOff x="0" y="0"/>
          <a:chExt cx="0" cy="0"/>
        </a:xfrm>
      </p:grpSpPr>
      <p:sp>
        <p:nvSpPr>
          <p:cNvPr id="127" name="Google Shape;127;p4">
            <a:extLst>
              <a:ext uri="{FF2B5EF4-FFF2-40B4-BE49-F238E27FC236}">
                <a16:creationId xmlns:a16="http://schemas.microsoft.com/office/drawing/2014/main" id="{81184ACD-E4A2-32D9-56C4-6F948E542FA8}"/>
              </a:ext>
            </a:extLst>
          </p:cNvPr>
          <p:cNvSpPr/>
          <p:nvPr/>
        </p:nvSpPr>
        <p:spPr>
          <a:xfrm>
            <a:off x="0" y="-1"/>
            <a:ext cx="12192000" cy="560041"/>
          </a:xfrm>
          <a:prstGeom prst="rect">
            <a:avLst/>
          </a:prstGeom>
          <a:solidFill>
            <a:srgbClr val="7375FF">
              <a:alpha val="6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8" name="Google Shape;128;p4">
            <a:extLst>
              <a:ext uri="{FF2B5EF4-FFF2-40B4-BE49-F238E27FC236}">
                <a16:creationId xmlns:a16="http://schemas.microsoft.com/office/drawing/2014/main" id="{91779A4D-B97C-F761-CA5C-1A9E6F46F2FC}"/>
              </a:ext>
            </a:extLst>
          </p:cNvPr>
          <p:cNvSpPr txBox="1"/>
          <p:nvPr/>
        </p:nvSpPr>
        <p:spPr>
          <a:xfrm>
            <a:off x="315132" y="117477"/>
            <a:ext cx="6590954" cy="3539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hu-HU" sz="1700" b="1" i="0" u="none" strike="noStrike" cap="none">
                <a:solidFill>
                  <a:srgbClr val="F2F2F2"/>
                </a:solidFill>
                <a:latin typeface="Inter"/>
                <a:ea typeface="Inter"/>
                <a:cs typeface="Inter"/>
                <a:sym typeface="Inter"/>
              </a:rPr>
              <a:t>STREAM IT – Gender equality in STEAM education</a:t>
            </a:r>
            <a:endParaRPr sz="1400" b="0" i="0" u="none" strike="noStrike" cap="none">
              <a:solidFill>
                <a:srgbClr val="000000"/>
              </a:solidFill>
              <a:latin typeface="Arial"/>
              <a:ea typeface="Arial"/>
              <a:cs typeface="Arial"/>
              <a:sym typeface="Arial"/>
            </a:endParaRPr>
          </a:p>
        </p:txBody>
      </p:sp>
      <p:pic>
        <p:nvPicPr>
          <p:cNvPr id="129" name="Google Shape;129;p4">
            <a:extLst>
              <a:ext uri="{FF2B5EF4-FFF2-40B4-BE49-F238E27FC236}">
                <a16:creationId xmlns:a16="http://schemas.microsoft.com/office/drawing/2014/main" id="{A655A5B9-DDEA-20DD-146A-23C5645111C5}"/>
              </a:ext>
            </a:extLst>
          </p:cNvPr>
          <p:cNvPicPr preferRelativeResize="0"/>
          <p:nvPr/>
        </p:nvPicPr>
        <p:blipFill rotWithShape="1">
          <a:blip r:embed="rId3">
            <a:alphaModFix/>
          </a:blip>
          <a:srcRect/>
          <a:stretch/>
        </p:blipFill>
        <p:spPr>
          <a:xfrm>
            <a:off x="10189028" y="-107243"/>
            <a:ext cx="1969027" cy="781048"/>
          </a:xfrm>
          <a:prstGeom prst="rect">
            <a:avLst/>
          </a:prstGeom>
          <a:noFill/>
          <a:ln>
            <a:noFill/>
          </a:ln>
        </p:spPr>
      </p:pic>
      <p:pic>
        <p:nvPicPr>
          <p:cNvPr id="130" name="Google Shape;130;p4">
            <a:extLst>
              <a:ext uri="{FF2B5EF4-FFF2-40B4-BE49-F238E27FC236}">
                <a16:creationId xmlns:a16="http://schemas.microsoft.com/office/drawing/2014/main" id="{9F489ABD-1B76-6110-2C89-97291FD3E996}"/>
              </a:ext>
            </a:extLst>
          </p:cNvPr>
          <p:cNvPicPr preferRelativeResize="0"/>
          <p:nvPr/>
        </p:nvPicPr>
        <p:blipFill rotWithShape="1">
          <a:blip r:embed="rId4">
            <a:alphaModFix/>
          </a:blip>
          <a:srcRect l="43757"/>
          <a:stretch/>
        </p:blipFill>
        <p:spPr>
          <a:xfrm>
            <a:off x="7075930" y="841157"/>
            <a:ext cx="4849092" cy="5751054"/>
          </a:xfrm>
          <a:prstGeom prst="rect">
            <a:avLst/>
          </a:prstGeom>
          <a:noFill/>
          <a:ln>
            <a:noFill/>
          </a:ln>
        </p:spPr>
      </p:pic>
      <p:sp>
        <p:nvSpPr>
          <p:cNvPr id="131" name="Google Shape;131;p4">
            <a:extLst>
              <a:ext uri="{FF2B5EF4-FFF2-40B4-BE49-F238E27FC236}">
                <a16:creationId xmlns:a16="http://schemas.microsoft.com/office/drawing/2014/main" id="{1CF03CB0-2152-9FF3-CB06-ECFF1AA2361C}"/>
              </a:ext>
            </a:extLst>
          </p:cNvPr>
          <p:cNvSpPr txBox="1"/>
          <p:nvPr/>
        </p:nvSpPr>
        <p:spPr>
          <a:xfrm>
            <a:off x="726782" y="2167876"/>
            <a:ext cx="5911762" cy="2308284"/>
          </a:xfrm>
          <a:prstGeom prst="rect">
            <a:avLst/>
          </a:prstGeom>
          <a:noFill/>
          <a:ln>
            <a:noFill/>
          </a:ln>
        </p:spPr>
        <p:txBody>
          <a:bodyPr spcFirstLastPara="1" wrap="square" lIns="91425" tIns="45700" rIns="91425" bIns="45700" anchor="t" anchorCtr="0">
            <a:spAutoFit/>
          </a:bodyPr>
          <a:lstStyle/>
          <a:p>
            <a:pPr marL="114300" lvl="0">
              <a:buClr>
                <a:schemeClr val="dk1"/>
              </a:buClr>
              <a:buSzPts val="1800"/>
            </a:pPr>
            <a:r>
              <a:rPr lang="en-GB" sz="2400" noProof="0" dirty="0">
                <a:solidFill>
                  <a:srgbClr val="000A59"/>
                </a:solidFill>
                <a:latin typeface="Inter Medium"/>
                <a:ea typeface="Inter Medium"/>
                <a:cs typeface="Inter Medium"/>
                <a:sym typeface="Wingdings" panose="05000000000000000000" pitchFamily="2" charset="2"/>
              </a:rPr>
              <a:t>M</a:t>
            </a:r>
            <a:r>
              <a:rPr lang="en-GB" sz="2400" b="0" i="0" u="none" strike="noStrike" cap="none" noProof="0" dirty="0">
                <a:solidFill>
                  <a:srgbClr val="000A59"/>
                </a:solidFill>
                <a:latin typeface="Inter Medium"/>
                <a:ea typeface="Inter Medium"/>
                <a:cs typeface="Inter Medium"/>
                <a:sym typeface="Wingdings" panose="05000000000000000000" pitchFamily="2" charset="2"/>
              </a:rPr>
              <a:t>otivations</a:t>
            </a:r>
            <a:r>
              <a:rPr lang="en-US" sz="2400" b="0" i="0" u="none" strike="noStrike" cap="none" dirty="0">
                <a:solidFill>
                  <a:srgbClr val="000A59"/>
                </a:solidFill>
                <a:latin typeface="Inter Medium"/>
                <a:ea typeface="Inter Medium"/>
                <a:cs typeface="Inter Medium"/>
                <a:sym typeface="Wingdings" panose="05000000000000000000" pitchFamily="2" charset="2"/>
              </a:rPr>
              <a:t>:</a:t>
            </a:r>
            <a:r>
              <a:rPr lang="en-US" sz="2000" b="0" i="0" u="none" strike="noStrike" cap="none" dirty="0">
                <a:solidFill>
                  <a:srgbClr val="000A59"/>
                </a:solidFill>
                <a:latin typeface="Inter Medium"/>
                <a:ea typeface="Inter Medium"/>
                <a:cs typeface="Inter Medium"/>
                <a:sym typeface="Wingdings" panose="05000000000000000000" pitchFamily="2" charset="2"/>
              </a:rPr>
              <a:t> </a:t>
            </a:r>
            <a:endParaRPr lang="hu-HU" sz="2000" b="0" i="0" u="none" strike="noStrike" cap="none" dirty="0">
              <a:solidFill>
                <a:srgbClr val="000A59"/>
              </a:solidFill>
              <a:latin typeface="Inter Medium"/>
              <a:ea typeface="Inter Medium"/>
              <a:cs typeface="Inter Medium"/>
              <a:sym typeface="Wingdings" panose="05000000000000000000" pitchFamily="2" charset="2"/>
            </a:endParaRPr>
          </a:p>
          <a:p>
            <a:pPr marL="114300" lvl="0">
              <a:buClr>
                <a:schemeClr val="dk1"/>
              </a:buClr>
              <a:buSzPts val="1800"/>
            </a:pPr>
            <a:endParaRPr lang="en-US" sz="2000" b="0" i="0" u="none" strike="noStrike" cap="none" dirty="0">
              <a:solidFill>
                <a:srgbClr val="000A59"/>
              </a:solidFill>
              <a:latin typeface="Inter Medium"/>
              <a:ea typeface="Inter Medium"/>
              <a:cs typeface="Inter Medium"/>
              <a:sym typeface="Wingdings" panose="05000000000000000000" pitchFamily="2" charset="2"/>
            </a:endParaRPr>
          </a:p>
          <a:p>
            <a:pPr marL="985838" lvl="0" indent="-285750">
              <a:buClr>
                <a:schemeClr val="dk1"/>
              </a:buClr>
              <a:buSzPts val="1800"/>
              <a:buFont typeface="Wingdings" panose="05000000000000000000" pitchFamily="2" charset="2"/>
              <a:buChar char="Ø"/>
            </a:pPr>
            <a:r>
              <a:rPr lang="en-US" sz="2000" b="0" i="0" u="none" strike="noStrike" cap="none" dirty="0">
                <a:solidFill>
                  <a:srgbClr val="000A59"/>
                </a:solidFill>
                <a:latin typeface="Inter Medium"/>
                <a:ea typeface="Inter Medium"/>
                <a:cs typeface="Inter Medium"/>
                <a:sym typeface="Wingdings" panose="05000000000000000000" pitchFamily="2" charset="2"/>
              </a:rPr>
              <a:t>personal interest and aptitude </a:t>
            </a:r>
          </a:p>
          <a:p>
            <a:pPr marL="985838" lvl="0" indent="-285750">
              <a:buClr>
                <a:schemeClr val="dk1"/>
              </a:buClr>
              <a:buSzPts val="1800"/>
              <a:buFont typeface="Wingdings" panose="05000000000000000000" pitchFamily="2" charset="2"/>
              <a:buChar char="Ø"/>
            </a:pPr>
            <a:r>
              <a:rPr lang="en-US" sz="2000" b="0" i="0" u="none" strike="noStrike" cap="none" dirty="0">
                <a:solidFill>
                  <a:srgbClr val="000A59"/>
                </a:solidFill>
                <a:latin typeface="Inter Medium"/>
                <a:ea typeface="Inter Medium"/>
                <a:cs typeface="Inter Medium"/>
                <a:sym typeface="Wingdings" panose="05000000000000000000" pitchFamily="2" charset="2"/>
              </a:rPr>
              <a:t>influences from family </a:t>
            </a:r>
            <a:r>
              <a:rPr lang="en-US" sz="2000" dirty="0">
                <a:solidFill>
                  <a:srgbClr val="000A59"/>
                </a:solidFill>
                <a:latin typeface="Inter Medium"/>
                <a:ea typeface="Inter Medium"/>
                <a:cs typeface="Inter Medium"/>
                <a:sym typeface="Wingdings" panose="05000000000000000000" pitchFamily="2" charset="2"/>
              </a:rPr>
              <a:t>and</a:t>
            </a:r>
            <a:r>
              <a:rPr lang="en-US" sz="2000" b="0" i="0" u="none" strike="noStrike" cap="none" dirty="0">
                <a:solidFill>
                  <a:srgbClr val="000A59"/>
                </a:solidFill>
                <a:latin typeface="Inter Medium"/>
                <a:ea typeface="Inter Medium"/>
                <a:cs typeface="Inter Medium"/>
                <a:sym typeface="Wingdings" panose="05000000000000000000" pitchFamily="2" charset="2"/>
              </a:rPr>
              <a:t> school </a:t>
            </a:r>
          </a:p>
          <a:p>
            <a:pPr marL="985838" lvl="0" indent="-285750">
              <a:buClr>
                <a:schemeClr val="dk1"/>
              </a:buClr>
              <a:buSzPts val="1800"/>
              <a:buFont typeface="Wingdings" panose="05000000000000000000" pitchFamily="2" charset="2"/>
              <a:buChar char="Ø"/>
            </a:pPr>
            <a:r>
              <a:rPr lang="en-US" sz="2000" b="0" i="0" u="none" strike="noStrike" cap="none" dirty="0">
                <a:solidFill>
                  <a:srgbClr val="000A59"/>
                </a:solidFill>
                <a:latin typeface="Inter Medium"/>
                <a:ea typeface="Inter Medium"/>
                <a:cs typeface="Inter Medium"/>
                <a:sym typeface="Wingdings" panose="05000000000000000000" pitchFamily="2" charset="2"/>
              </a:rPr>
              <a:t>STEAM professions’ high social reputations and rich career opportunities</a:t>
            </a:r>
          </a:p>
        </p:txBody>
      </p:sp>
      <p:sp>
        <p:nvSpPr>
          <p:cNvPr id="132" name="Google Shape;132;p4">
            <a:extLst>
              <a:ext uri="{FF2B5EF4-FFF2-40B4-BE49-F238E27FC236}">
                <a16:creationId xmlns:a16="http://schemas.microsoft.com/office/drawing/2014/main" id="{8FACDB2F-EC8C-A406-D0AC-8F1A9E6D8C9A}"/>
              </a:ext>
            </a:extLst>
          </p:cNvPr>
          <p:cNvSpPr txBox="1"/>
          <p:nvPr/>
        </p:nvSpPr>
        <p:spPr>
          <a:xfrm>
            <a:off x="754037" y="1102368"/>
            <a:ext cx="61032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GB" sz="2800" b="0" i="0" u="none" strike="noStrike" cap="none" noProof="0" dirty="0">
                <a:solidFill>
                  <a:schemeClr val="tx1"/>
                </a:solidFill>
                <a:latin typeface="Inter Medium" panose="020B0604020202020204" charset="0"/>
                <a:ea typeface="Inter Medium" panose="020B0604020202020204" charset="0"/>
                <a:cs typeface="Calibri"/>
                <a:sym typeface="Calibri"/>
              </a:rPr>
              <a:t>Findings</a:t>
            </a:r>
          </a:p>
        </p:txBody>
      </p:sp>
      <p:pic>
        <p:nvPicPr>
          <p:cNvPr id="133" name="Google Shape;133;p4">
            <a:extLst>
              <a:ext uri="{FF2B5EF4-FFF2-40B4-BE49-F238E27FC236}">
                <a16:creationId xmlns:a16="http://schemas.microsoft.com/office/drawing/2014/main" id="{0A73CFF0-35E6-A3E1-66C0-5B4DB16465F3}"/>
              </a:ext>
            </a:extLst>
          </p:cNvPr>
          <p:cNvPicPr preferRelativeResize="0"/>
          <p:nvPr/>
        </p:nvPicPr>
        <p:blipFill rotWithShape="1">
          <a:blip r:embed="rId5">
            <a:alphaModFix/>
          </a:blip>
          <a:srcRect/>
          <a:stretch/>
        </p:blipFill>
        <p:spPr>
          <a:xfrm>
            <a:off x="315132" y="5452314"/>
            <a:ext cx="3301999" cy="2235199"/>
          </a:xfrm>
          <a:prstGeom prst="rect">
            <a:avLst/>
          </a:prstGeom>
          <a:noFill/>
          <a:ln>
            <a:noFill/>
          </a:ln>
        </p:spPr>
      </p:pic>
    </p:spTree>
    <p:extLst>
      <p:ext uri="{BB962C8B-B14F-4D97-AF65-F5344CB8AC3E}">
        <p14:creationId xmlns:p14="http://schemas.microsoft.com/office/powerpoint/2010/main" val="491283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4E3E602A-AD6F-EA05-CFE2-CE641A21CC06}"/>
            </a:ext>
          </a:extLst>
        </p:cNvPr>
        <p:cNvGrpSpPr/>
        <p:nvPr/>
      </p:nvGrpSpPr>
      <p:grpSpPr>
        <a:xfrm>
          <a:off x="0" y="0"/>
          <a:ext cx="0" cy="0"/>
          <a:chOff x="0" y="0"/>
          <a:chExt cx="0" cy="0"/>
        </a:xfrm>
      </p:grpSpPr>
      <p:sp>
        <p:nvSpPr>
          <p:cNvPr id="127" name="Google Shape;127;p4">
            <a:extLst>
              <a:ext uri="{FF2B5EF4-FFF2-40B4-BE49-F238E27FC236}">
                <a16:creationId xmlns:a16="http://schemas.microsoft.com/office/drawing/2014/main" id="{9BB52519-B5D0-16F6-458D-C42B2A58F1A6}"/>
              </a:ext>
            </a:extLst>
          </p:cNvPr>
          <p:cNvSpPr/>
          <p:nvPr/>
        </p:nvSpPr>
        <p:spPr>
          <a:xfrm>
            <a:off x="0" y="-1"/>
            <a:ext cx="12192000" cy="560041"/>
          </a:xfrm>
          <a:prstGeom prst="rect">
            <a:avLst/>
          </a:prstGeom>
          <a:solidFill>
            <a:srgbClr val="7375FF">
              <a:alpha val="6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8" name="Google Shape;128;p4">
            <a:extLst>
              <a:ext uri="{FF2B5EF4-FFF2-40B4-BE49-F238E27FC236}">
                <a16:creationId xmlns:a16="http://schemas.microsoft.com/office/drawing/2014/main" id="{7F74A67E-E594-D5D4-C6AF-5A33B1466CB2}"/>
              </a:ext>
            </a:extLst>
          </p:cNvPr>
          <p:cNvSpPr txBox="1"/>
          <p:nvPr/>
        </p:nvSpPr>
        <p:spPr>
          <a:xfrm>
            <a:off x="315132" y="117477"/>
            <a:ext cx="6590954" cy="3539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hu-HU" sz="1700" b="1" i="0" u="none" strike="noStrike" cap="none">
                <a:solidFill>
                  <a:srgbClr val="F2F2F2"/>
                </a:solidFill>
                <a:latin typeface="Inter"/>
                <a:ea typeface="Inter"/>
                <a:cs typeface="Inter"/>
                <a:sym typeface="Inter"/>
              </a:rPr>
              <a:t>STREAM IT – Gender equality in STEAM education</a:t>
            </a:r>
            <a:endParaRPr sz="1400" b="0" i="0" u="none" strike="noStrike" cap="none">
              <a:solidFill>
                <a:srgbClr val="000000"/>
              </a:solidFill>
              <a:latin typeface="Arial"/>
              <a:ea typeface="Arial"/>
              <a:cs typeface="Arial"/>
              <a:sym typeface="Arial"/>
            </a:endParaRPr>
          </a:p>
        </p:txBody>
      </p:sp>
      <p:pic>
        <p:nvPicPr>
          <p:cNvPr id="129" name="Google Shape;129;p4">
            <a:extLst>
              <a:ext uri="{FF2B5EF4-FFF2-40B4-BE49-F238E27FC236}">
                <a16:creationId xmlns:a16="http://schemas.microsoft.com/office/drawing/2014/main" id="{4B309449-4014-97B6-D848-1C4DB401B7C1}"/>
              </a:ext>
            </a:extLst>
          </p:cNvPr>
          <p:cNvPicPr preferRelativeResize="0"/>
          <p:nvPr/>
        </p:nvPicPr>
        <p:blipFill rotWithShape="1">
          <a:blip r:embed="rId3">
            <a:alphaModFix/>
          </a:blip>
          <a:srcRect/>
          <a:stretch/>
        </p:blipFill>
        <p:spPr>
          <a:xfrm>
            <a:off x="10189028" y="-107243"/>
            <a:ext cx="1969027" cy="781048"/>
          </a:xfrm>
          <a:prstGeom prst="rect">
            <a:avLst/>
          </a:prstGeom>
          <a:noFill/>
          <a:ln>
            <a:noFill/>
          </a:ln>
        </p:spPr>
      </p:pic>
      <p:pic>
        <p:nvPicPr>
          <p:cNvPr id="130" name="Google Shape;130;p4">
            <a:extLst>
              <a:ext uri="{FF2B5EF4-FFF2-40B4-BE49-F238E27FC236}">
                <a16:creationId xmlns:a16="http://schemas.microsoft.com/office/drawing/2014/main" id="{399924F9-8F6F-7A74-4FF4-9FC52C255BD6}"/>
              </a:ext>
            </a:extLst>
          </p:cNvPr>
          <p:cNvPicPr preferRelativeResize="0"/>
          <p:nvPr/>
        </p:nvPicPr>
        <p:blipFill rotWithShape="1">
          <a:blip r:embed="rId4">
            <a:alphaModFix/>
          </a:blip>
          <a:srcRect l="43757"/>
          <a:stretch/>
        </p:blipFill>
        <p:spPr>
          <a:xfrm>
            <a:off x="7075930" y="841157"/>
            <a:ext cx="4849092" cy="5751054"/>
          </a:xfrm>
          <a:prstGeom prst="rect">
            <a:avLst/>
          </a:prstGeom>
          <a:noFill/>
          <a:ln>
            <a:noFill/>
          </a:ln>
        </p:spPr>
      </p:pic>
      <p:sp>
        <p:nvSpPr>
          <p:cNvPr id="131" name="Google Shape;131;p4">
            <a:extLst>
              <a:ext uri="{FF2B5EF4-FFF2-40B4-BE49-F238E27FC236}">
                <a16:creationId xmlns:a16="http://schemas.microsoft.com/office/drawing/2014/main" id="{A01E9E10-F0ED-C671-01E2-B5C8A489F365}"/>
              </a:ext>
            </a:extLst>
          </p:cNvPr>
          <p:cNvSpPr txBox="1"/>
          <p:nvPr/>
        </p:nvSpPr>
        <p:spPr>
          <a:xfrm>
            <a:off x="610424" y="1722473"/>
            <a:ext cx="6000369" cy="4847440"/>
          </a:xfrm>
          <a:prstGeom prst="rect">
            <a:avLst/>
          </a:prstGeom>
          <a:noFill/>
          <a:ln>
            <a:noFill/>
          </a:ln>
        </p:spPr>
        <p:txBody>
          <a:bodyPr spcFirstLastPara="1" wrap="square" lIns="91425" tIns="45700" rIns="91425" bIns="45700" anchor="t" anchorCtr="0">
            <a:spAutoFit/>
          </a:bodyPr>
          <a:lstStyle/>
          <a:p>
            <a:pPr marL="114300" lvl="0">
              <a:buClr>
                <a:schemeClr val="dk1"/>
              </a:buClr>
              <a:buSzPts val="1800"/>
            </a:pPr>
            <a:r>
              <a:rPr lang="hu-HU" sz="2000" dirty="0">
                <a:solidFill>
                  <a:srgbClr val="000A59"/>
                </a:solidFill>
                <a:latin typeface="Inter Medium"/>
                <a:ea typeface="Inter Medium"/>
                <a:cs typeface="Inter Medium"/>
                <a:sym typeface="Wingdings" panose="05000000000000000000" pitchFamily="2" charset="2"/>
              </a:rPr>
              <a:t>O</a:t>
            </a:r>
            <a:r>
              <a:rPr lang="en-US" sz="2000" dirty="0" err="1">
                <a:solidFill>
                  <a:srgbClr val="000A59"/>
                </a:solidFill>
                <a:latin typeface="Inter Medium"/>
                <a:ea typeface="Inter Medium"/>
                <a:cs typeface="Inter Medium"/>
                <a:sym typeface="Wingdings" panose="05000000000000000000" pitchFamily="2" charset="2"/>
              </a:rPr>
              <a:t>bstacles</a:t>
            </a:r>
            <a:r>
              <a:rPr lang="en-US" sz="2000" dirty="0">
                <a:solidFill>
                  <a:srgbClr val="000A59"/>
                </a:solidFill>
                <a:latin typeface="Inter Medium"/>
                <a:ea typeface="Inter Medium"/>
                <a:cs typeface="Inter Medium"/>
                <a:sym typeface="Wingdings" panose="05000000000000000000" pitchFamily="2" charset="2"/>
              </a:rPr>
              <a:t>, challenges:</a:t>
            </a:r>
          </a:p>
          <a:p>
            <a:pPr marL="985838" lvl="0" indent="-285750">
              <a:buClr>
                <a:schemeClr val="dk1"/>
              </a:buClr>
              <a:buSzPts val="1800"/>
              <a:buFont typeface="Wingdings" panose="05000000000000000000" pitchFamily="2" charset="2"/>
              <a:buChar char="Ø"/>
            </a:pPr>
            <a:r>
              <a:rPr lang="en-US" sz="1800" dirty="0">
                <a:solidFill>
                  <a:srgbClr val="000A59"/>
                </a:solidFill>
                <a:latin typeface="Inter Medium"/>
                <a:ea typeface="Inter Medium"/>
                <a:cs typeface="Inter Medium"/>
                <a:sym typeface="Wingdings" panose="05000000000000000000" pitchFamily="2" charset="2"/>
              </a:rPr>
              <a:t>gender stereotypes and gendered expectations</a:t>
            </a:r>
          </a:p>
          <a:p>
            <a:pPr marL="985838" lvl="0" indent="-285750">
              <a:buClr>
                <a:schemeClr val="dk1"/>
              </a:buClr>
              <a:buSzPts val="1800"/>
              <a:buFont typeface="Wingdings" panose="05000000000000000000" pitchFamily="2" charset="2"/>
              <a:buChar char="Ø"/>
            </a:pPr>
            <a:r>
              <a:rPr lang="en-US" sz="1800" dirty="0">
                <a:solidFill>
                  <a:srgbClr val="000A59"/>
                </a:solidFill>
                <a:latin typeface="Inter Medium"/>
                <a:ea typeface="Inter Medium"/>
                <a:cs typeface="Inter Medium"/>
                <a:sym typeface="Wingdings" panose="05000000000000000000" pitchFamily="2" charset="2"/>
              </a:rPr>
              <a:t>incompatibility between women’s social roles and the representation of the STEM scientist or expert (“the ideal image”)</a:t>
            </a:r>
          </a:p>
          <a:p>
            <a:pPr marL="985838" lvl="0" indent="-285750">
              <a:buClr>
                <a:schemeClr val="dk1"/>
              </a:buClr>
              <a:buSzPts val="1800"/>
              <a:buFont typeface="Wingdings" panose="05000000000000000000" pitchFamily="2" charset="2"/>
              <a:buChar char="Ø"/>
            </a:pPr>
            <a:r>
              <a:rPr lang="en-US" sz="1800" dirty="0">
                <a:solidFill>
                  <a:srgbClr val="000A59"/>
                </a:solidFill>
                <a:latin typeface="Inter Medium"/>
                <a:ea typeface="Inter Medium"/>
                <a:cs typeface="Inter Medium"/>
                <a:sym typeface="Wingdings" panose="05000000000000000000" pitchFamily="2" charset="2"/>
              </a:rPr>
              <a:t> difficulties in balancing work and family</a:t>
            </a:r>
          </a:p>
          <a:p>
            <a:pPr marL="985838" lvl="0" indent="-285750">
              <a:buClr>
                <a:schemeClr val="dk1"/>
              </a:buClr>
              <a:buSzPts val="1800"/>
              <a:buFont typeface="Wingdings" panose="05000000000000000000" pitchFamily="2" charset="2"/>
              <a:buChar char="Ø"/>
            </a:pPr>
            <a:r>
              <a:rPr lang="en-US" sz="1800" dirty="0">
                <a:solidFill>
                  <a:srgbClr val="000A59"/>
                </a:solidFill>
                <a:latin typeface="Inter Medium"/>
                <a:ea typeface="Inter Medium"/>
                <a:cs typeface="Inter Medium"/>
                <a:sym typeface="Wingdings" panose="05000000000000000000" pitchFamily="2" charset="2"/>
              </a:rPr>
              <a:t>unwelcoming, “chilly climate”, lack of supportive social relations</a:t>
            </a:r>
          </a:p>
          <a:p>
            <a:pPr marL="88900" lvl="0">
              <a:buClr>
                <a:schemeClr val="dk1"/>
              </a:buClr>
              <a:buSzPts val="1800"/>
            </a:pPr>
            <a:r>
              <a:rPr lang="hu-HU" sz="2000" dirty="0">
                <a:solidFill>
                  <a:srgbClr val="000A59"/>
                </a:solidFill>
                <a:latin typeface="Inter Medium"/>
                <a:ea typeface="Inter Medium"/>
                <a:cs typeface="Inter Medium"/>
                <a:sym typeface="Wingdings" panose="05000000000000000000" pitchFamily="2" charset="2"/>
              </a:rPr>
              <a:t>O</a:t>
            </a:r>
            <a:r>
              <a:rPr lang="en-US" sz="2000" dirty="0" err="1">
                <a:solidFill>
                  <a:srgbClr val="000A59"/>
                </a:solidFill>
                <a:latin typeface="Inter Medium"/>
                <a:ea typeface="Inter Medium"/>
                <a:cs typeface="Inter Medium"/>
                <a:sym typeface="Wingdings" panose="05000000000000000000" pitchFamily="2" charset="2"/>
              </a:rPr>
              <a:t>pportunities</a:t>
            </a:r>
            <a:endParaRPr lang="en-US" sz="2000" dirty="0">
              <a:solidFill>
                <a:srgbClr val="000A59"/>
              </a:solidFill>
              <a:latin typeface="Inter Medium"/>
              <a:ea typeface="Inter Medium"/>
              <a:cs typeface="Inter Medium"/>
              <a:sym typeface="Wingdings" panose="05000000000000000000" pitchFamily="2" charset="2"/>
            </a:endParaRPr>
          </a:p>
          <a:p>
            <a:pPr marL="985838" lvl="0" indent="-285750">
              <a:buClr>
                <a:schemeClr val="dk1"/>
              </a:buClr>
              <a:buSzPts val="1800"/>
              <a:buFont typeface="Wingdings" panose="05000000000000000000" pitchFamily="2" charset="2"/>
              <a:buChar char="Ø"/>
            </a:pPr>
            <a:r>
              <a:rPr lang="en-US" sz="1800" dirty="0">
                <a:solidFill>
                  <a:srgbClr val="000A59"/>
                </a:solidFill>
                <a:latin typeface="Inter Medium"/>
                <a:ea typeface="Inter Medium"/>
                <a:cs typeface="Inter Medium"/>
                <a:sym typeface="Wingdings" panose="05000000000000000000" pitchFamily="2" charset="2"/>
              </a:rPr>
              <a:t>inclusive environment</a:t>
            </a:r>
          </a:p>
          <a:p>
            <a:pPr marL="985838" lvl="0" indent="-285750">
              <a:buClr>
                <a:schemeClr val="dk1"/>
              </a:buClr>
              <a:buSzPts val="1800"/>
              <a:buFont typeface="Wingdings" panose="05000000000000000000" pitchFamily="2" charset="2"/>
              <a:buChar char="Ø"/>
            </a:pPr>
            <a:r>
              <a:rPr lang="en-US" sz="1800" dirty="0">
                <a:solidFill>
                  <a:srgbClr val="000A59"/>
                </a:solidFill>
                <a:latin typeface="Inter Medium"/>
                <a:ea typeface="Inter Medium"/>
                <a:cs typeface="Inter Medium"/>
                <a:sym typeface="Wingdings" panose="05000000000000000000" pitchFamily="2" charset="2"/>
              </a:rPr>
              <a:t>lack of social pressures</a:t>
            </a:r>
          </a:p>
          <a:p>
            <a:pPr marL="985838" lvl="0" indent="-285750">
              <a:buClr>
                <a:schemeClr val="dk1"/>
              </a:buClr>
              <a:buSzPts val="1800"/>
              <a:buFont typeface="Wingdings" panose="05000000000000000000" pitchFamily="2" charset="2"/>
              <a:buChar char="Ø"/>
            </a:pPr>
            <a:r>
              <a:rPr lang="en-US" sz="1800" dirty="0">
                <a:solidFill>
                  <a:srgbClr val="000A59"/>
                </a:solidFill>
                <a:latin typeface="Inter Medium"/>
                <a:ea typeface="Inter Medium"/>
                <a:cs typeface="Inter Medium"/>
                <a:sym typeface="Wingdings" panose="05000000000000000000" pitchFamily="2" charset="2"/>
              </a:rPr>
              <a:t>“time is on our side”</a:t>
            </a:r>
          </a:p>
          <a:p>
            <a:pPr marL="114300" lvl="0">
              <a:buClr>
                <a:schemeClr val="dk1"/>
              </a:buClr>
              <a:buSzPts val="1800"/>
            </a:pPr>
            <a:endParaRPr lang="en-US" sz="2000" b="0" i="0" u="none" strike="noStrike" cap="none" dirty="0">
              <a:solidFill>
                <a:srgbClr val="000A59"/>
              </a:solidFill>
              <a:latin typeface="Inter Medium"/>
              <a:ea typeface="Inter Medium"/>
              <a:cs typeface="Inter Medium"/>
              <a:sym typeface="Wingdings" panose="05000000000000000000" pitchFamily="2" charset="2"/>
            </a:endParaRPr>
          </a:p>
          <a:p>
            <a:pPr marL="114300" lvl="0">
              <a:buClr>
                <a:schemeClr val="dk1"/>
              </a:buClr>
              <a:buSzPts val="1800"/>
            </a:pPr>
            <a:r>
              <a:rPr lang="en-US" sz="2000" b="0" i="0" u="none" strike="noStrike" cap="none" dirty="0">
                <a:solidFill>
                  <a:srgbClr val="000A59"/>
                </a:solidFill>
                <a:latin typeface="Inter Medium"/>
                <a:ea typeface="Inter Medium"/>
                <a:cs typeface="Inter Medium"/>
                <a:sym typeface="Wingdings" panose="05000000000000000000" pitchFamily="2" charset="2"/>
              </a:rPr>
              <a:t>The issue of </a:t>
            </a:r>
            <a:r>
              <a:rPr lang="en-US" sz="2000" b="0" i="1" u="none" strike="noStrike" cap="none" dirty="0">
                <a:solidFill>
                  <a:srgbClr val="000A59"/>
                </a:solidFill>
                <a:latin typeface="Inter Medium"/>
                <a:ea typeface="Inter Medium"/>
                <a:cs typeface="Inter Medium"/>
                <a:sym typeface="Wingdings" panose="05000000000000000000" pitchFamily="2" charset="2"/>
              </a:rPr>
              <a:t>belonging </a:t>
            </a:r>
            <a:r>
              <a:rPr lang="en-US" sz="2000" b="0" u="none" strike="noStrike" cap="none" dirty="0">
                <a:solidFill>
                  <a:srgbClr val="000A59"/>
                </a:solidFill>
                <a:latin typeface="Inter Medium"/>
                <a:ea typeface="Inter Medium"/>
                <a:cs typeface="Inter Medium"/>
                <a:sym typeface="Wingdings" panose="05000000000000000000" pitchFamily="2" charset="2"/>
              </a:rPr>
              <a:t>in a qualitative approach</a:t>
            </a:r>
            <a:endParaRPr lang="en-US" sz="2000" b="0" i="1" u="none" strike="noStrike" cap="none" dirty="0">
              <a:solidFill>
                <a:srgbClr val="000A59"/>
              </a:solidFill>
              <a:latin typeface="Inter Medium"/>
              <a:ea typeface="Inter Medium"/>
              <a:cs typeface="Inter Medium"/>
              <a:sym typeface="Wingdings" panose="05000000000000000000" pitchFamily="2" charset="2"/>
            </a:endParaRPr>
          </a:p>
        </p:txBody>
      </p:sp>
      <p:sp>
        <p:nvSpPr>
          <p:cNvPr id="132" name="Google Shape;132;p4">
            <a:extLst>
              <a:ext uri="{FF2B5EF4-FFF2-40B4-BE49-F238E27FC236}">
                <a16:creationId xmlns:a16="http://schemas.microsoft.com/office/drawing/2014/main" id="{0389BBFA-78D9-8A98-842C-F1A82A932EDF}"/>
              </a:ext>
            </a:extLst>
          </p:cNvPr>
          <p:cNvSpPr txBox="1"/>
          <p:nvPr/>
        </p:nvSpPr>
        <p:spPr>
          <a:xfrm>
            <a:off x="754037" y="1009030"/>
            <a:ext cx="61032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GB" sz="2800" b="0" i="0" u="none" strike="noStrike" cap="none" noProof="0" dirty="0">
                <a:solidFill>
                  <a:schemeClr val="tx1"/>
                </a:solidFill>
                <a:latin typeface="Inter Medium" panose="020B0604020202020204" charset="0"/>
                <a:ea typeface="Inter Medium" panose="020B0604020202020204" charset="0"/>
                <a:cs typeface="Calibri"/>
                <a:sym typeface="Calibri"/>
              </a:rPr>
              <a:t>Findings</a:t>
            </a:r>
          </a:p>
        </p:txBody>
      </p:sp>
      <p:pic>
        <p:nvPicPr>
          <p:cNvPr id="133" name="Google Shape;133;p4">
            <a:extLst>
              <a:ext uri="{FF2B5EF4-FFF2-40B4-BE49-F238E27FC236}">
                <a16:creationId xmlns:a16="http://schemas.microsoft.com/office/drawing/2014/main" id="{DC828D01-BE14-A3C5-F049-3653C796E6E7}"/>
              </a:ext>
            </a:extLst>
          </p:cNvPr>
          <p:cNvPicPr preferRelativeResize="0"/>
          <p:nvPr/>
        </p:nvPicPr>
        <p:blipFill rotWithShape="1">
          <a:blip r:embed="rId5">
            <a:alphaModFix/>
          </a:blip>
          <a:srcRect/>
          <a:stretch/>
        </p:blipFill>
        <p:spPr>
          <a:xfrm>
            <a:off x="315132" y="5452314"/>
            <a:ext cx="3301999" cy="2235199"/>
          </a:xfrm>
          <a:prstGeom prst="rect">
            <a:avLst/>
          </a:prstGeom>
          <a:noFill/>
          <a:ln>
            <a:noFill/>
          </a:ln>
        </p:spPr>
      </p:pic>
    </p:spTree>
    <p:extLst>
      <p:ext uri="{BB962C8B-B14F-4D97-AF65-F5344CB8AC3E}">
        <p14:creationId xmlns:p14="http://schemas.microsoft.com/office/powerpoint/2010/main" val="3579896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8"/>
          <p:cNvPicPr preferRelativeResize="0"/>
          <p:nvPr/>
        </p:nvPicPr>
        <p:blipFill rotWithShape="1">
          <a:blip r:embed="rId3">
            <a:alphaModFix/>
          </a:blip>
          <a:srcRect l="14993" t="1543" r="6890" b="631"/>
          <a:stretch/>
        </p:blipFill>
        <p:spPr>
          <a:xfrm rot="5400000">
            <a:off x="2666066" y="-2667265"/>
            <a:ext cx="6858673" cy="12193200"/>
          </a:xfrm>
          <a:prstGeom prst="rect">
            <a:avLst/>
          </a:prstGeom>
          <a:noFill/>
          <a:ln>
            <a:noFill/>
          </a:ln>
        </p:spPr>
      </p:pic>
      <p:pic>
        <p:nvPicPr>
          <p:cNvPr id="181" name="Google Shape;181;p8"/>
          <p:cNvPicPr preferRelativeResize="0"/>
          <p:nvPr/>
        </p:nvPicPr>
        <p:blipFill rotWithShape="1">
          <a:blip r:embed="rId4">
            <a:alphaModFix/>
          </a:blip>
          <a:srcRect/>
          <a:stretch/>
        </p:blipFill>
        <p:spPr>
          <a:xfrm>
            <a:off x="1739785" y="1679518"/>
            <a:ext cx="2612572" cy="3093284"/>
          </a:xfrm>
          <a:prstGeom prst="rect">
            <a:avLst/>
          </a:prstGeom>
          <a:noFill/>
          <a:ln>
            <a:noFill/>
          </a:ln>
        </p:spPr>
      </p:pic>
      <p:sp>
        <p:nvSpPr>
          <p:cNvPr id="182" name="Google Shape;182;p8"/>
          <p:cNvSpPr txBox="1"/>
          <p:nvPr/>
        </p:nvSpPr>
        <p:spPr>
          <a:xfrm>
            <a:off x="5867377" y="1443618"/>
            <a:ext cx="60999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hu-HU" sz="1600" b="1" i="0" u="none" strike="noStrike" cap="none">
                <a:solidFill>
                  <a:srgbClr val="000A59"/>
                </a:solidFill>
                <a:latin typeface="Inter"/>
                <a:ea typeface="Inter"/>
                <a:cs typeface="Inter"/>
                <a:sym typeface="Inter"/>
              </a:rPr>
              <a:t>Website</a:t>
            </a:r>
            <a:r>
              <a:rPr lang="hu-HU" sz="1600" b="1" i="0" u="sng" strike="noStrike" cap="none">
                <a:solidFill>
                  <a:srgbClr val="000A59"/>
                </a:solidFill>
                <a:latin typeface="Inter"/>
                <a:ea typeface="Inter"/>
                <a:cs typeface="Inter"/>
                <a:sym typeface="Inter"/>
                <a:hlinkClick r:id="rId5">
                  <a:extLst>
                    <a:ext uri="{A12FA001-AC4F-418D-AE19-62706E023703}">
                      <ahyp:hlinkClr xmlns:ahyp="http://schemas.microsoft.com/office/drawing/2018/hyperlinkcolor" val="tx"/>
                    </a:ext>
                  </a:extLst>
                </a:hlinkClick>
              </a:rPr>
              <a:t> </a:t>
            </a:r>
            <a:endParaRPr sz="1600" b="1" i="0" u="none" strike="noStrike" cap="none">
              <a:solidFill>
                <a:schemeClr val="dk1"/>
              </a:solidFill>
              <a:latin typeface="Inter"/>
              <a:ea typeface="Inter"/>
              <a:cs typeface="Inter"/>
              <a:sym typeface="Inter"/>
            </a:endParaRPr>
          </a:p>
          <a:p>
            <a:pPr marL="0" marR="0" lvl="0" indent="0" algn="ctr" rtl="0">
              <a:lnSpc>
                <a:spcPct val="100000"/>
              </a:lnSpc>
              <a:spcBef>
                <a:spcPts val="0"/>
              </a:spcBef>
              <a:spcAft>
                <a:spcPts val="0"/>
              </a:spcAft>
              <a:buClr>
                <a:srgbClr val="000000"/>
              </a:buClr>
              <a:buSzPts val="1600"/>
              <a:buFont typeface="Arial"/>
              <a:buNone/>
            </a:pPr>
            <a:r>
              <a:rPr lang="hu-HU" sz="1600" b="0" i="0" u="sng" strike="noStrike" cap="none">
                <a:solidFill>
                  <a:srgbClr val="000A59"/>
                </a:solidFill>
                <a:latin typeface="Inter"/>
                <a:ea typeface="Inter"/>
                <a:cs typeface="Inter"/>
                <a:sym typeface="Inter"/>
                <a:hlinkClick r:id="rId6">
                  <a:extLst>
                    <a:ext uri="{A12FA001-AC4F-418D-AE19-62706E023703}">
                      <ahyp:hlinkClr xmlns:ahyp="http://schemas.microsoft.com/office/drawing/2018/hyperlinkcolor" val="tx"/>
                    </a:ext>
                  </a:extLst>
                </a:hlinkClick>
              </a:rPr>
              <a:t>info@streamit-project.eu</a:t>
            </a:r>
            <a:endParaRPr sz="1600" b="0" i="0" u="none" strike="noStrike" cap="none">
              <a:solidFill>
                <a:srgbClr val="000A59"/>
              </a:solidFill>
              <a:latin typeface="Inter"/>
              <a:ea typeface="Inter"/>
              <a:cs typeface="Inter"/>
              <a:sym typeface="Inter"/>
            </a:endParaRPr>
          </a:p>
        </p:txBody>
      </p:sp>
      <p:sp>
        <p:nvSpPr>
          <p:cNvPr id="183" name="Google Shape;183;p8"/>
          <p:cNvSpPr txBox="1"/>
          <p:nvPr/>
        </p:nvSpPr>
        <p:spPr>
          <a:xfrm>
            <a:off x="7512007" y="759028"/>
            <a:ext cx="28107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hu-HU" sz="1600" b="1" i="0" u="none" strike="noStrike" cap="none">
                <a:solidFill>
                  <a:srgbClr val="000A59"/>
                </a:solidFill>
                <a:latin typeface="Inter"/>
                <a:ea typeface="Inter"/>
                <a:cs typeface="Inter"/>
                <a:sym typeface="Inter"/>
              </a:rPr>
              <a:t>E-mail</a:t>
            </a:r>
            <a:r>
              <a:rPr lang="hu-HU" sz="1600" b="1" i="0" u="sng" strike="noStrike" cap="none">
                <a:solidFill>
                  <a:srgbClr val="000A59"/>
                </a:solidFill>
                <a:latin typeface="Inter"/>
                <a:ea typeface="Inter"/>
                <a:cs typeface="Inter"/>
                <a:sym typeface="Inter"/>
                <a:hlinkClick r:id="rId5">
                  <a:extLst>
                    <a:ext uri="{A12FA001-AC4F-418D-AE19-62706E023703}">
                      <ahyp:hlinkClr xmlns:ahyp="http://schemas.microsoft.com/office/drawing/2018/hyperlinkcolor" val="tx"/>
                    </a:ext>
                  </a:extLst>
                </a:hlinkClick>
              </a:rPr>
              <a:t> </a:t>
            </a:r>
            <a:endParaRPr sz="1600" b="0" i="0" u="sng" strike="noStrike" cap="none">
              <a:solidFill>
                <a:srgbClr val="000A59"/>
              </a:solidFill>
              <a:latin typeface="Inter"/>
              <a:ea typeface="Inter"/>
              <a:cs typeface="Inter"/>
              <a:sym typeface="Inter"/>
              <a:hlinkClick r:id="rId5">
                <a:extLst>
                  <a:ext uri="{A12FA001-AC4F-418D-AE19-62706E023703}">
                    <ahyp:hlinkClr xmlns:ahyp="http://schemas.microsoft.com/office/drawing/2018/hyperlinkcolor" val="tx"/>
                  </a:ext>
                </a:extLst>
              </a:hlinkClick>
            </a:endParaRPr>
          </a:p>
          <a:p>
            <a:pPr marL="0" marR="0" lvl="0" indent="0" algn="ctr" rtl="0">
              <a:lnSpc>
                <a:spcPct val="100000"/>
              </a:lnSpc>
              <a:spcBef>
                <a:spcPts val="0"/>
              </a:spcBef>
              <a:spcAft>
                <a:spcPts val="0"/>
              </a:spcAft>
              <a:buClr>
                <a:srgbClr val="000000"/>
              </a:buClr>
              <a:buSzPts val="1600"/>
              <a:buFont typeface="Arial"/>
              <a:buNone/>
            </a:pPr>
            <a:r>
              <a:rPr lang="hu-HU" sz="1600" b="0" i="0" u="sng" strike="noStrike" cap="none">
                <a:solidFill>
                  <a:srgbClr val="000A59"/>
                </a:solidFill>
                <a:latin typeface="Inter"/>
                <a:ea typeface="Inter"/>
                <a:cs typeface="Inter"/>
                <a:sym typeface="Inter"/>
                <a:hlinkClick r:id="rId5">
                  <a:extLst>
                    <a:ext uri="{A12FA001-AC4F-418D-AE19-62706E023703}">
                      <ahyp:hlinkClr xmlns:ahyp="http://schemas.microsoft.com/office/drawing/2018/hyperlinkcolor" val="tx"/>
                    </a:ext>
                  </a:extLst>
                </a:hlinkClick>
              </a:rPr>
              <a:t>www.streamit-project.eu</a:t>
            </a:r>
            <a:endParaRPr sz="1600" b="0" i="0" u="none" strike="noStrike" cap="none">
              <a:solidFill>
                <a:srgbClr val="000A59"/>
              </a:solidFill>
              <a:latin typeface="Inter"/>
              <a:ea typeface="Inter"/>
              <a:cs typeface="Inter"/>
              <a:sym typeface="Inter"/>
            </a:endParaRPr>
          </a:p>
        </p:txBody>
      </p:sp>
      <p:pic>
        <p:nvPicPr>
          <p:cNvPr id="184" name="Google Shape;184;p8"/>
          <p:cNvPicPr preferRelativeResize="0"/>
          <p:nvPr/>
        </p:nvPicPr>
        <p:blipFill rotWithShape="1">
          <a:blip r:embed="rId7">
            <a:alphaModFix/>
          </a:blip>
          <a:srcRect/>
          <a:stretch/>
        </p:blipFill>
        <p:spPr>
          <a:xfrm>
            <a:off x="504888" y="6076697"/>
            <a:ext cx="1898248" cy="421833"/>
          </a:xfrm>
          <a:prstGeom prst="rect">
            <a:avLst/>
          </a:prstGeom>
          <a:noFill/>
          <a:ln>
            <a:noFill/>
          </a:ln>
        </p:spPr>
      </p:pic>
      <p:sp>
        <p:nvSpPr>
          <p:cNvPr id="185" name="Google Shape;185;p8"/>
          <p:cNvSpPr txBox="1"/>
          <p:nvPr/>
        </p:nvSpPr>
        <p:spPr>
          <a:xfrm>
            <a:off x="2516847" y="6134753"/>
            <a:ext cx="716418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hu-HU" sz="700" b="0" i="0" u="none" strike="noStrike" cap="none">
                <a:solidFill>
                  <a:srgbClr val="000A59"/>
                </a:solidFill>
                <a:latin typeface="Inter Medium"/>
                <a:ea typeface="Inter Medium"/>
                <a:cs typeface="Inter Medium"/>
                <a:sym typeface="Inter Medium"/>
              </a:rPr>
              <a:t>Funded by the European Union. Views and opinions expressed are however those of the author(s) only and do not necessarily reflect those of the European Union or the European Research Executive Agency. Neither the European Union nor the European Research Executive Agency can be held responsible for them.</a:t>
            </a:r>
            <a:endParaRPr sz="700" b="0" i="0" u="none" strike="noStrike" cap="none">
              <a:solidFill>
                <a:srgbClr val="000A59"/>
              </a:solidFill>
              <a:latin typeface="Inter Medium"/>
              <a:ea typeface="Inter Medium"/>
              <a:cs typeface="Inter Medium"/>
              <a:sym typeface="Inter Medium"/>
            </a:endParaRPr>
          </a:p>
        </p:txBody>
      </p:sp>
      <p:sp>
        <p:nvSpPr>
          <p:cNvPr id="186" name="Google Shape;186;p8"/>
          <p:cNvSpPr txBox="1"/>
          <p:nvPr/>
        </p:nvSpPr>
        <p:spPr>
          <a:xfrm>
            <a:off x="7512007" y="2158444"/>
            <a:ext cx="2810640"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hu-HU" sz="1600" b="1" i="0" u="none" strike="noStrike" cap="none">
                <a:solidFill>
                  <a:srgbClr val="000A59"/>
                </a:solidFill>
                <a:latin typeface="Inter"/>
                <a:ea typeface="Inter"/>
                <a:cs typeface="Inter"/>
                <a:sym typeface="Inter"/>
              </a:rPr>
              <a:t>LinkedIn</a:t>
            </a:r>
            <a:endParaRPr sz="1600" b="0" i="0" u="sng" strike="noStrike" cap="none">
              <a:solidFill>
                <a:srgbClr val="000A59"/>
              </a:solidFill>
              <a:latin typeface="Inter"/>
              <a:ea typeface="Inter"/>
              <a:cs typeface="Inter"/>
              <a:sym typeface="Inter"/>
              <a:hlinkClick r:id="rId5">
                <a:extLst>
                  <a:ext uri="{A12FA001-AC4F-418D-AE19-62706E023703}">
                    <ahyp:hlinkClr xmlns:ahyp="http://schemas.microsoft.com/office/drawing/2018/hyperlinkcolor" val="tx"/>
                  </a:ext>
                </a:extLst>
              </a:hlinkClick>
            </a:endParaRPr>
          </a:p>
          <a:p>
            <a:pPr marL="0" marR="0" lvl="0" indent="0" algn="ctr" rtl="0">
              <a:lnSpc>
                <a:spcPct val="100000"/>
              </a:lnSpc>
              <a:spcBef>
                <a:spcPts val="0"/>
              </a:spcBef>
              <a:spcAft>
                <a:spcPts val="0"/>
              </a:spcAft>
              <a:buClr>
                <a:srgbClr val="000000"/>
              </a:buClr>
              <a:buSzPts val="1600"/>
              <a:buFont typeface="Arial"/>
              <a:buNone/>
            </a:pPr>
            <a:r>
              <a:rPr lang="hu-HU" sz="1600" b="0" i="0" u="sng" strike="noStrike" cap="none">
                <a:solidFill>
                  <a:srgbClr val="000A59"/>
                </a:solidFill>
                <a:latin typeface="Inter"/>
                <a:ea typeface="Inter"/>
                <a:cs typeface="Inter"/>
                <a:sym typeface="Inter"/>
              </a:rPr>
              <a:t>https://www.linkedin.com/company/projectstreamit/</a:t>
            </a:r>
            <a:endParaRPr sz="1600" b="0" i="0" u="sng" strike="noStrike" cap="none">
              <a:solidFill>
                <a:srgbClr val="000A59"/>
              </a:solidFill>
              <a:latin typeface="Inter"/>
              <a:ea typeface="Inter"/>
              <a:cs typeface="Inter"/>
              <a:sym typeface="Inter"/>
            </a:endParaRPr>
          </a:p>
        </p:txBody>
      </p:sp>
      <p:sp>
        <p:nvSpPr>
          <p:cNvPr id="187" name="Google Shape;187;p8"/>
          <p:cNvSpPr txBox="1"/>
          <p:nvPr/>
        </p:nvSpPr>
        <p:spPr>
          <a:xfrm>
            <a:off x="6947163" y="3170274"/>
            <a:ext cx="4001567"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hu-HU" sz="1600" b="1" i="0" u="none" strike="noStrike" cap="none">
                <a:solidFill>
                  <a:srgbClr val="000A59"/>
                </a:solidFill>
                <a:latin typeface="Inter"/>
                <a:ea typeface="Inter"/>
                <a:cs typeface="Inter"/>
                <a:sym typeface="Inter"/>
              </a:rPr>
              <a:t>Facebook</a:t>
            </a:r>
            <a:endParaRPr sz="1600" b="0" i="0" u="sng" strike="noStrike" cap="none">
              <a:solidFill>
                <a:srgbClr val="000A59"/>
              </a:solidFill>
              <a:latin typeface="Inter"/>
              <a:ea typeface="Inter"/>
              <a:cs typeface="Inter"/>
              <a:sym typeface="Inter"/>
              <a:hlinkClick r:id="rId5">
                <a:extLst>
                  <a:ext uri="{A12FA001-AC4F-418D-AE19-62706E023703}">
                    <ahyp:hlinkClr xmlns:ahyp="http://schemas.microsoft.com/office/drawing/2018/hyperlinkcolor" val="tx"/>
                  </a:ext>
                </a:extLst>
              </a:hlinkClick>
            </a:endParaRPr>
          </a:p>
          <a:p>
            <a:pPr marL="0" marR="0" lvl="0" indent="0" algn="ctr" rtl="0">
              <a:lnSpc>
                <a:spcPct val="100000"/>
              </a:lnSpc>
              <a:spcBef>
                <a:spcPts val="0"/>
              </a:spcBef>
              <a:spcAft>
                <a:spcPts val="0"/>
              </a:spcAft>
              <a:buClr>
                <a:srgbClr val="000000"/>
              </a:buClr>
              <a:buSzPts val="1600"/>
              <a:buFont typeface="Arial"/>
              <a:buNone/>
            </a:pPr>
            <a:r>
              <a:rPr lang="hu-HU" sz="1600" b="0" i="0" u="sng" strike="noStrike" cap="none">
                <a:solidFill>
                  <a:srgbClr val="000A59"/>
                </a:solidFill>
                <a:latin typeface="Inter"/>
                <a:ea typeface="Inter"/>
                <a:cs typeface="Inter"/>
                <a:sym typeface="Inter"/>
              </a:rPr>
              <a:t>https://www.facebook.com/profile.php?id=61558486186687</a:t>
            </a:r>
            <a:endParaRPr/>
          </a:p>
        </p:txBody>
      </p:sp>
      <p:sp>
        <p:nvSpPr>
          <p:cNvPr id="188" name="Google Shape;188;p8"/>
          <p:cNvSpPr txBox="1"/>
          <p:nvPr/>
        </p:nvSpPr>
        <p:spPr>
          <a:xfrm>
            <a:off x="7447223" y="4071997"/>
            <a:ext cx="2940208"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hu-HU" sz="1600" b="1" i="0" u="none" strike="noStrike" cap="none">
                <a:solidFill>
                  <a:srgbClr val="000A59"/>
                </a:solidFill>
                <a:latin typeface="Inter"/>
                <a:ea typeface="Inter"/>
                <a:cs typeface="Inter"/>
                <a:sym typeface="Inter"/>
              </a:rPr>
              <a:t>Instagram</a:t>
            </a:r>
            <a:endParaRPr sz="1600" b="0" i="0" u="sng" strike="noStrike" cap="none">
              <a:solidFill>
                <a:srgbClr val="000A59"/>
              </a:solidFill>
              <a:latin typeface="Inter"/>
              <a:ea typeface="Inter"/>
              <a:cs typeface="Inter"/>
              <a:sym typeface="Inter"/>
              <a:hlinkClick r:id="rId5">
                <a:extLst>
                  <a:ext uri="{A12FA001-AC4F-418D-AE19-62706E023703}">
                    <ahyp:hlinkClr xmlns:ahyp="http://schemas.microsoft.com/office/drawing/2018/hyperlinkcolor" val="tx"/>
                  </a:ext>
                </a:extLst>
              </a:hlinkClick>
            </a:endParaRPr>
          </a:p>
          <a:p>
            <a:pPr marL="0" marR="0" lvl="0" indent="0" algn="ctr" rtl="0">
              <a:lnSpc>
                <a:spcPct val="100000"/>
              </a:lnSpc>
              <a:spcBef>
                <a:spcPts val="0"/>
              </a:spcBef>
              <a:spcAft>
                <a:spcPts val="0"/>
              </a:spcAft>
              <a:buClr>
                <a:srgbClr val="000000"/>
              </a:buClr>
              <a:buSzPts val="1600"/>
              <a:buFont typeface="Arial"/>
              <a:buNone/>
            </a:pPr>
            <a:r>
              <a:rPr lang="hu-HU" sz="1600" b="0" i="0" u="sng" strike="noStrike" cap="none">
                <a:solidFill>
                  <a:srgbClr val="000A59"/>
                </a:solidFill>
                <a:latin typeface="Inter"/>
                <a:ea typeface="Inter"/>
                <a:cs typeface="Inter"/>
                <a:sym typeface="Inter"/>
              </a:rPr>
              <a:t>https://www.instagram.com/projectstreamit/</a:t>
            </a:r>
            <a:endParaRPr sz="1600" b="0" i="0" u="sng" strike="noStrike" cap="none">
              <a:solidFill>
                <a:srgbClr val="000A59"/>
              </a:solidFill>
              <a:latin typeface="Inter"/>
              <a:ea typeface="Inter"/>
              <a:cs typeface="Inter"/>
              <a:sym typeface="Inter"/>
            </a:endParaRPr>
          </a:p>
        </p:txBody>
      </p:sp>
      <p:sp>
        <p:nvSpPr>
          <p:cNvPr id="189" name="Google Shape;189;p8"/>
          <p:cNvSpPr txBox="1"/>
          <p:nvPr/>
        </p:nvSpPr>
        <p:spPr>
          <a:xfrm>
            <a:off x="7512007" y="4982111"/>
            <a:ext cx="28107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hu-HU" sz="1600" b="1" i="0" u="none" strike="noStrike" cap="none">
                <a:solidFill>
                  <a:srgbClr val="000A59"/>
                </a:solidFill>
                <a:latin typeface="Inter"/>
                <a:ea typeface="Inter"/>
                <a:cs typeface="Inter"/>
                <a:sym typeface="Inter"/>
              </a:rPr>
              <a:t>Youtube</a:t>
            </a:r>
            <a:endParaRPr sz="1600" b="0" i="0" u="sng" strike="noStrike" cap="none">
              <a:solidFill>
                <a:srgbClr val="000A59"/>
              </a:solidFill>
              <a:latin typeface="Inter"/>
              <a:ea typeface="Inter"/>
              <a:cs typeface="Inter"/>
              <a:sym typeface="Inter"/>
              <a:hlinkClick r:id="rId5">
                <a:extLst>
                  <a:ext uri="{A12FA001-AC4F-418D-AE19-62706E023703}">
                    <ahyp:hlinkClr xmlns:ahyp="http://schemas.microsoft.com/office/drawing/2018/hyperlinkcolor" val="tx"/>
                  </a:ext>
                </a:extLst>
              </a:hlinkClick>
            </a:endParaRPr>
          </a:p>
          <a:p>
            <a:pPr marL="0" marR="0" lvl="0" indent="0" algn="ctr" rtl="0">
              <a:lnSpc>
                <a:spcPct val="100000"/>
              </a:lnSpc>
              <a:spcBef>
                <a:spcPts val="0"/>
              </a:spcBef>
              <a:spcAft>
                <a:spcPts val="0"/>
              </a:spcAft>
              <a:buClr>
                <a:srgbClr val="000000"/>
              </a:buClr>
              <a:buSzPts val="1600"/>
              <a:buFont typeface="Arial"/>
              <a:buNone/>
            </a:pPr>
            <a:r>
              <a:rPr lang="hu-HU" sz="1600" b="0" i="0" u="sng" strike="noStrike" cap="none">
                <a:solidFill>
                  <a:srgbClr val="000A59"/>
                </a:solidFill>
                <a:latin typeface="Inter"/>
                <a:ea typeface="Inter"/>
                <a:cs typeface="Inter"/>
                <a:sym typeface="Inter"/>
              </a:rPr>
              <a:t>https://www.youtube.com/@projectstreamit</a:t>
            </a:r>
            <a:endParaRPr sz="1600" b="0" i="0" u="sng" strike="noStrike" cap="none">
              <a:solidFill>
                <a:srgbClr val="000A59"/>
              </a:solidFill>
              <a:latin typeface="Inter"/>
              <a:ea typeface="Inter"/>
              <a:cs typeface="Inter"/>
              <a:sym typeface="Inte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g3113c07cdef_0_0"/>
          <p:cNvPicPr preferRelativeResize="0"/>
          <p:nvPr/>
        </p:nvPicPr>
        <p:blipFill rotWithShape="1">
          <a:blip r:embed="rId3">
            <a:alphaModFix/>
          </a:blip>
          <a:srcRect l="14991" t="1545" r="6890" b="626"/>
          <a:stretch/>
        </p:blipFill>
        <p:spPr>
          <a:xfrm rot="5400000">
            <a:off x="2666066" y="-2667265"/>
            <a:ext cx="6858673" cy="12193200"/>
          </a:xfrm>
          <a:prstGeom prst="rect">
            <a:avLst/>
          </a:prstGeom>
          <a:noFill/>
          <a:ln>
            <a:noFill/>
          </a:ln>
        </p:spPr>
      </p:pic>
      <p:pic>
        <p:nvPicPr>
          <p:cNvPr id="196" name="Google Shape;196;g3113c07cdef_0_0"/>
          <p:cNvPicPr preferRelativeResize="0"/>
          <p:nvPr/>
        </p:nvPicPr>
        <p:blipFill rotWithShape="1">
          <a:blip r:embed="rId4">
            <a:alphaModFix/>
          </a:blip>
          <a:srcRect/>
          <a:stretch/>
        </p:blipFill>
        <p:spPr>
          <a:xfrm>
            <a:off x="1739785" y="1679518"/>
            <a:ext cx="2612574" cy="3093283"/>
          </a:xfrm>
          <a:prstGeom prst="rect">
            <a:avLst/>
          </a:prstGeom>
          <a:noFill/>
          <a:ln>
            <a:noFill/>
          </a:ln>
        </p:spPr>
      </p:pic>
      <p:pic>
        <p:nvPicPr>
          <p:cNvPr id="197" name="Google Shape;197;g3113c07cdef_0_0"/>
          <p:cNvPicPr preferRelativeResize="0"/>
          <p:nvPr/>
        </p:nvPicPr>
        <p:blipFill rotWithShape="1">
          <a:blip r:embed="rId5">
            <a:alphaModFix/>
          </a:blip>
          <a:srcRect/>
          <a:stretch/>
        </p:blipFill>
        <p:spPr>
          <a:xfrm>
            <a:off x="898013" y="6007297"/>
            <a:ext cx="1898250" cy="421833"/>
          </a:xfrm>
          <a:prstGeom prst="rect">
            <a:avLst/>
          </a:prstGeom>
          <a:noFill/>
          <a:ln>
            <a:noFill/>
          </a:ln>
        </p:spPr>
      </p:pic>
      <p:sp>
        <p:nvSpPr>
          <p:cNvPr id="198" name="Google Shape;198;g3113c07cdef_0_0"/>
          <p:cNvSpPr txBox="1"/>
          <p:nvPr/>
        </p:nvSpPr>
        <p:spPr>
          <a:xfrm>
            <a:off x="3026475" y="5894963"/>
            <a:ext cx="8214300" cy="60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hu-HU" sz="1100" b="0" i="0" u="none" strike="noStrike" cap="none">
                <a:solidFill>
                  <a:srgbClr val="000A59"/>
                </a:solidFill>
                <a:latin typeface="Inter Medium"/>
                <a:ea typeface="Inter Medium"/>
                <a:cs typeface="Inter Medium"/>
                <a:sym typeface="Inter Medium"/>
              </a:rPr>
              <a:t>Funded by the European Union. Views and opinions expressed are however those of the author(s) only and do not necessarily reflect those of the European Union or the European Research Executive Agency. Neither the European Union nor the European Research Executive Agency can be held responsible for them.</a:t>
            </a:r>
            <a:endParaRPr sz="1100" b="0" i="0" u="none" strike="noStrike" cap="none">
              <a:solidFill>
                <a:srgbClr val="000A59"/>
              </a:solidFill>
              <a:latin typeface="Inter Medium"/>
              <a:ea typeface="Inter Medium"/>
              <a:cs typeface="Inter Medium"/>
              <a:sym typeface="Inter Medium"/>
            </a:endParaRPr>
          </a:p>
        </p:txBody>
      </p:sp>
      <p:pic>
        <p:nvPicPr>
          <p:cNvPr id="199" name="Google Shape;199;g3113c07cdef_0_0"/>
          <p:cNvPicPr preferRelativeResize="0"/>
          <p:nvPr/>
        </p:nvPicPr>
        <p:blipFill rotWithShape="1">
          <a:blip r:embed="rId6">
            <a:alphaModFix/>
          </a:blip>
          <a:srcRect/>
          <a:stretch/>
        </p:blipFill>
        <p:spPr>
          <a:xfrm>
            <a:off x="7547013" y="2172599"/>
            <a:ext cx="2301025" cy="2301000"/>
          </a:xfrm>
          <a:prstGeom prst="rect">
            <a:avLst/>
          </a:prstGeom>
          <a:noFill/>
          <a:ln>
            <a:noFill/>
          </a:ln>
        </p:spPr>
      </p:pic>
      <p:sp>
        <p:nvSpPr>
          <p:cNvPr id="200" name="Google Shape;200;g3113c07cdef_0_0"/>
          <p:cNvSpPr txBox="1"/>
          <p:nvPr/>
        </p:nvSpPr>
        <p:spPr>
          <a:xfrm>
            <a:off x="7463326" y="1480800"/>
            <a:ext cx="2468400" cy="615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hu-HU" sz="1700" b="1" i="0" u="none" strike="noStrike" cap="none">
                <a:solidFill>
                  <a:srgbClr val="FFFFFF"/>
                </a:solidFill>
                <a:latin typeface="Inter"/>
                <a:ea typeface="Inter"/>
                <a:cs typeface="Inter"/>
                <a:sym typeface="Inter"/>
              </a:rPr>
              <a:t>Scan the QR code and follow us</a:t>
            </a:r>
            <a:endParaRPr sz="1400" b="1" i="0" u="none" strike="noStrike" cap="none">
              <a:solidFill>
                <a:srgbClr val="FFFFF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té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506</Words>
  <Application>Microsoft Office PowerPoint</Application>
  <PresentationFormat>Szélesvásznú</PresentationFormat>
  <Paragraphs>73</Paragraphs>
  <Slides>8</Slides>
  <Notes>8</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8</vt:i4>
      </vt:variant>
    </vt:vector>
  </HeadingPairs>
  <TitlesOfParts>
    <vt:vector size="14" baseType="lpstr">
      <vt:lpstr>Inter</vt:lpstr>
      <vt:lpstr>Wingdings</vt:lpstr>
      <vt:lpstr>Arial</vt:lpstr>
      <vt:lpstr>Inter Medium</vt:lpstr>
      <vt:lpstr>Calibri</vt:lpstr>
      <vt:lpstr>Office-téma</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Microsoft Office User</dc:creator>
  <cp:lastModifiedBy>Geambasu Réka</cp:lastModifiedBy>
  <cp:revision>15</cp:revision>
  <dcterms:created xsi:type="dcterms:W3CDTF">2024-04-04T13:23:54Z</dcterms:created>
  <dcterms:modified xsi:type="dcterms:W3CDTF">2025-04-03T09:04:45Z</dcterms:modified>
</cp:coreProperties>
</file>