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395_A77E6A40.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8"/>
  </p:notesMasterIdLst>
  <p:sldIdLst>
    <p:sldId id="265" r:id="rId5"/>
    <p:sldId id="790" r:id="rId6"/>
    <p:sldId id="909" r:id="rId7"/>
    <p:sldId id="917" r:id="rId8"/>
    <p:sldId id="940" r:id="rId9"/>
    <p:sldId id="941" r:id="rId10"/>
    <p:sldId id="935" r:id="rId11"/>
    <p:sldId id="272" r:id="rId12"/>
    <p:sldId id="811" r:id="rId13"/>
    <p:sldId id="812" r:id="rId14"/>
    <p:sldId id="813" r:id="rId15"/>
    <p:sldId id="818" r:id="rId16"/>
    <p:sldId id="819" r:id="rId17"/>
    <p:sldId id="820" r:id="rId18"/>
    <p:sldId id="822" r:id="rId19"/>
    <p:sldId id="918" r:id="rId20"/>
    <p:sldId id="919" r:id="rId21"/>
    <p:sldId id="823" r:id="rId22"/>
    <p:sldId id="824" r:id="rId23"/>
    <p:sldId id="910" r:id="rId24"/>
    <p:sldId id="830" r:id="rId25"/>
    <p:sldId id="915" r:id="rId26"/>
    <p:sldId id="911" r:id="rId27"/>
    <p:sldId id="912" r:id="rId28"/>
    <p:sldId id="913" r:id="rId29"/>
    <p:sldId id="896" r:id="rId30"/>
    <p:sldId id="897" r:id="rId31"/>
    <p:sldId id="899" r:id="rId32"/>
    <p:sldId id="898" r:id="rId33"/>
    <p:sldId id="900" r:id="rId34"/>
    <p:sldId id="936" r:id="rId35"/>
    <p:sldId id="923" r:id="rId36"/>
    <p:sldId id="924" r:id="rId37"/>
    <p:sldId id="925" r:id="rId38"/>
    <p:sldId id="926" r:id="rId39"/>
    <p:sldId id="927" r:id="rId40"/>
    <p:sldId id="928" r:id="rId41"/>
    <p:sldId id="929" r:id="rId42"/>
    <p:sldId id="930" r:id="rId43"/>
    <p:sldId id="931" r:id="rId44"/>
    <p:sldId id="932" r:id="rId45"/>
    <p:sldId id="937" r:id="rId46"/>
    <p:sldId id="920" r:id="rId47"/>
    <p:sldId id="862" r:id="rId48"/>
    <p:sldId id="894" r:id="rId49"/>
    <p:sldId id="864" r:id="rId50"/>
    <p:sldId id="865" r:id="rId51"/>
    <p:sldId id="866" r:id="rId52"/>
    <p:sldId id="867" r:id="rId53"/>
    <p:sldId id="868" r:id="rId54"/>
    <p:sldId id="869" r:id="rId55"/>
    <p:sldId id="870" r:id="rId56"/>
    <p:sldId id="871" r:id="rId57"/>
    <p:sldId id="872" r:id="rId58"/>
    <p:sldId id="873" r:id="rId59"/>
    <p:sldId id="874" r:id="rId60"/>
    <p:sldId id="875" r:id="rId61"/>
    <p:sldId id="876" r:id="rId62"/>
    <p:sldId id="877" r:id="rId63"/>
    <p:sldId id="878" r:id="rId64"/>
    <p:sldId id="906" r:id="rId65"/>
    <p:sldId id="938" r:id="rId66"/>
    <p:sldId id="882" r:id="rId67"/>
    <p:sldId id="883" r:id="rId68"/>
    <p:sldId id="884" r:id="rId69"/>
    <p:sldId id="885" r:id="rId70"/>
    <p:sldId id="886" r:id="rId71"/>
    <p:sldId id="887" r:id="rId72"/>
    <p:sldId id="939" r:id="rId73"/>
    <p:sldId id="904" r:id="rId74"/>
    <p:sldId id="831" r:id="rId75"/>
    <p:sldId id="857" r:id="rId76"/>
    <p:sldId id="916" r:id="rId77"/>
  </p:sldIdLst>
  <p:sldSz cx="12192000" cy="6858000"/>
  <p:notesSz cx="6797675" cy="9872663"/>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57EE3904-1741-40E9-8FF3-8627D3427CAB}">
          <p14:sldIdLst>
            <p14:sldId id="265"/>
            <p14:sldId id="790"/>
            <p14:sldId id="909"/>
            <p14:sldId id="917"/>
            <p14:sldId id="940"/>
            <p14:sldId id="941"/>
            <p14:sldId id="935"/>
            <p14:sldId id="272"/>
            <p14:sldId id="811"/>
            <p14:sldId id="812"/>
            <p14:sldId id="813"/>
            <p14:sldId id="818"/>
            <p14:sldId id="819"/>
            <p14:sldId id="820"/>
            <p14:sldId id="822"/>
            <p14:sldId id="918"/>
            <p14:sldId id="919"/>
            <p14:sldId id="823"/>
            <p14:sldId id="824"/>
            <p14:sldId id="910"/>
            <p14:sldId id="830"/>
            <p14:sldId id="915"/>
            <p14:sldId id="911"/>
            <p14:sldId id="912"/>
            <p14:sldId id="913"/>
            <p14:sldId id="896"/>
            <p14:sldId id="897"/>
            <p14:sldId id="899"/>
            <p14:sldId id="898"/>
            <p14:sldId id="900"/>
            <p14:sldId id="936"/>
            <p14:sldId id="923"/>
            <p14:sldId id="924"/>
            <p14:sldId id="925"/>
            <p14:sldId id="926"/>
            <p14:sldId id="927"/>
            <p14:sldId id="928"/>
            <p14:sldId id="929"/>
            <p14:sldId id="930"/>
            <p14:sldId id="931"/>
            <p14:sldId id="932"/>
            <p14:sldId id="937"/>
            <p14:sldId id="920"/>
            <p14:sldId id="862"/>
            <p14:sldId id="894"/>
            <p14:sldId id="864"/>
            <p14:sldId id="865"/>
            <p14:sldId id="866"/>
            <p14:sldId id="867"/>
            <p14:sldId id="868"/>
            <p14:sldId id="869"/>
            <p14:sldId id="870"/>
            <p14:sldId id="871"/>
            <p14:sldId id="872"/>
            <p14:sldId id="873"/>
            <p14:sldId id="874"/>
            <p14:sldId id="875"/>
            <p14:sldId id="876"/>
            <p14:sldId id="877"/>
            <p14:sldId id="878"/>
            <p14:sldId id="906"/>
            <p14:sldId id="938"/>
            <p14:sldId id="882"/>
            <p14:sldId id="883"/>
            <p14:sldId id="884"/>
            <p14:sldId id="885"/>
            <p14:sldId id="886"/>
            <p14:sldId id="887"/>
            <p14:sldId id="939"/>
            <p14:sldId id="904"/>
            <p14:sldId id="831"/>
            <p14:sldId id="857"/>
            <p14:sldId id="91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760A44-889F-4711-E3DA-731E0A8F5F46}" name="panagiota.polykarpou" initials="pa" userId="S::panagiota.polykarpou_yellowwindow.com#ext#@unimatehu.onmicrosoft.com::1b48d323-7de5-4672-9de6-28c45e23fc7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UPC" initials="UPC" lastIdx="7" clrIdx="0">
    <p:extLst>
      <p:ext uri="{19B8F6BF-5375-455C-9EA6-DF929625EA0E}">
        <p15:presenceInfo xmlns:p15="http://schemas.microsoft.com/office/powerpoint/2012/main" userId="f5e752ade3f7a6d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A234"/>
    <a:srgbClr val="F2B8EB"/>
    <a:srgbClr val="004593"/>
    <a:srgbClr val="F39E0D"/>
    <a:srgbClr val="E69F1A"/>
    <a:srgbClr val="A2D5D0"/>
    <a:srgbClr val="B0D10E"/>
    <a:srgbClr val="9315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579B05-FF33-22BC-12CA-F59D3E3BB8C5}" v="13" dt="2024-12-23T22:09:47.715"/>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538" autoAdjust="0"/>
  </p:normalViewPr>
  <p:slideViewPr>
    <p:cSldViewPr snapToGrid="0">
      <p:cViewPr varScale="1">
        <p:scale>
          <a:sx n="51" d="100"/>
          <a:sy n="51" d="100"/>
        </p:scale>
        <p:origin x="43" y="187"/>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6/11/relationships/changesInfo" Target="changesInfos/changesInfo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commentAuthors" Target="commentAuthors.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85"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viewProps" Target="viewProps.xml"/><Relationship Id="rId86"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a Peña Carrera" userId="S::marta.penya_upc.edu#ext#@unimatehu.onmicrosoft.com::ba1cc332-e9d3-435d-a621-c812e64f80a0" providerId="AD" clId="Web-{19442509-84A1-2CAF-7907-B29C19EA782D}"/>
    <pc:docChg chg="addSld delSld modSld modSection">
      <pc:chgData name="Marta Peña Carrera" userId="S::marta.penya_upc.edu#ext#@unimatehu.onmicrosoft.com::ba1cc332-e9d3-435d-a621-c812e64f80a0" providerId="AD" clId="Web-{19442509-84A1-2CAF-7907-B29C19EA782D}" dt="2024-12-07T11:00:30.895" v="38" actId="20577"/>
      <pc:docMkLst>
        <pc:docMk/>
      </pc:docMkLst>
      <pc:sldChg chg="modSp">
        <pc:chgData name="Marta Peña Carrera" userId="S::marta.penya_upc.edu#ext#@unimatehu.onmicrosoft.com::ba1cc332-e9d3-435d-a621-c812e64f80a0" providerId="AD" clId="Web-{19442509-84A1-2CAF-7907-B29C19EA782D}" dt="2024-12-07T10:45:05.335" v="22" actId="20577"/>
        <pc:sldMkLst>
          <pc:docMk/>
          <pc:sldMk cId="2362044619" sldId="790"/>
        </pc:sldMkLst>
        <pc:spChg chg="mod">
          <ac:chgData name="Marta Peña Carrera" userId="S::marta.penya_upc.edu#ext#@unimatehu.onmicrosoft.com::ba1cc332-e9d3-435d-a621-c812e64f80a0" providerId="AD" clId="Web-{19442509-84A1-2CAF-7907-B29C19EA782D}" dt="2024-12-07T10:45:05.335" v="22" actId="20577"/>
          <ac:spMkLst>
            <pc:docMk/>
            <pc:sldMk cId="2362044619" sldId="790"/>
            <ac:spMk id="5" creationId="{08338C97-1F5A-76F9-C058-235BDCCE2660}"/>
          </ac:spMkLst>
        </pc:spChg>
      </pc:sldChg>
      <pc:sldChg chg="del">
        <pc:chgData name="Marta Peña Carrera" userId="S::marta.penya_upc.edu#ext#@unimatehu.onmicrosoft.com::ba1cc332-e9d3-435d-a621-c812e64f80a0" providerId="AD" clId="Web-{19442509-84A1-2CAF-7907-B29C19EA782D}" dt="2024-12-07T11:00:19.067" v="35"/>
        <pc:sldMkLst>
          <pc:docMk/>
          <pc:sldMk cId="674443567" sldId="895"/>
        </pc:sldMkLst>
      </pc:sldChg>
      <pc:sldChg chg="del">
        <pc:chgData name="Marta Peña Carrera" userId="S::marta.penya_upc.edu#ext#@unimatehu.onmicrosoft.com::ba1cc332-e9d3-435d-a621-c812e64f80a0" providerId="AD" clId="Web-{19442509-84A1-2CAF-7907-B29C19EA782D}" dt="2024-12-07T10:45:32.539" v="23"/>
        <pc:sldMkLst>
          <pc:docMk/>
          <pc:sldMk cId="535862108" sldId="921"/>
        </pc:sldMkLst>
      </pc:sldChg>
      <pc:sldChg chg="del">
        <pc:chgData name="Marta Peña Carrera" userId="S::marta.penya_upc.edu#ext#@unimatehu.onmicrosoft.com::ba1cc332-e9d3-435d-a621-c812e64f80a0" providerId="AD" clId="Web-{19442509-84A1-2CAF-7907-B29C19EA782D}" dt="2024-12-07T10:49:19.577" v="26"/>
        <pc:sldMkLst>
          <pc:docMk/>
          <pc:sldMk cId="2518241126" sldId="922"/>
        </pc:sldMkLst>
      </pc:sldChg>
      <pc:sldChg chg="del">
        <pc:chgData name="Marta Peña Carrera" userId="S::marta.penya_upc.edu#ext#@unimatehu.onmicrosoft.com::ba1cc332-e9d3-435d-a621-c812e64f80a0" providerId="AD" clId="Web-{19442509-84A1-2CAF-7907-B29C19EA782D}" dt="2024-12-07T10:57:57.813" v="29"/>
        <pc:sldMkLst>
          <pc:docMk/>
          <pc:sldMk cId="3938175615" sldId="933"/>
        </pc:sldMkLst>
      </pc:sldChg>
      <pc:sldChg chg="del">
        <pc:chgData name="Marta Peña Carrera" userId="S::marta.penya_upc.edu#ext#@unimatehu.onmicrosoft.com::ba1cc332-e9d3-435d-a621-c812e64f80a0" providerId="AD" clId="Web-{19442509-84A1-2CAF-7907-B29C19EA782D}" dt="2024-12-07T10:59:17.190" v="32"/>
        <pc:sldMkLst>
          <pc:docMk/>
          <pc:sldMk cId="3576864671" sldId="934"/>
        </pc:sldMkLst>
      </pc:sldChg>
      <pc:sldChg chg="modSp add replId">
        <pc:chgData name="Marta Peña Carrera" userId="S::marta.penya_upc.edu#ext#@unimatehu.onmicrosoft.com::ba1cc332-e9d3-435d-a621-c812e64f80a0" providerId="AD" clId="Web-{19442509-84A1-2CAF-7907-B29C19EA782D}" dt="2024-12-07T10:47:46.324" v="25" actId="20577"/>
        <pc:sldMkLst>
          <pc:docMk/>
          <pc:sldMk cId="1063830175" sldId="935"/>
        </pc:sldMkLst>
        <pc:spChg chg="mod">
          <ac:chgData name="Marta Peña Carrera" userId="S::marta.penya_upc.edu#ext#@unimatehu.onmicrosoft.com::ba1cc332-e9d3-435d-a621-c812e64f80a0" providerId="AD" clId="Web-{19442509-84A1-2CAF-7907-B29C19EA782D}" dt="2024-12-07T10:47:46.324" v="25" actId="20577"/>
          <ac:spMkLst>
            <pc:docMk/>
            <pc:sldMk cId="1063830175" sldId="935"/>
            <ac:spMk id="5" creationId="{08338C97-1F5A-76F9-C058-235BDCCE2660}"/>
          </ac:spMkLst>
        </pc:spChg>
      </pc:sldChg>
      <pc:sldChg chg="modSp add replId">
        <pc:chgData name="Marta Peña Carrera" userId="S::marta.penya_upc.edu#ext#@unimatehu.onmicrosoft.com::ba1cc332-e9d3-435d-a621-c812e64f80a0" providerId="AD" clId="Web-{19442509-84A1-2CAF-7907-B29C19EA782D}" dt="2024-12-07T10:49:38.812" v="28" actId="20577"/>
        <pc:sldMkLst>
          <pc:docMk/>
          <pc:sldMk cId="87779805" sldId="936"/>
        </pc:sldMkLst>
        <pc:spChg chg="mod">
          <ac:chgData name="Marta Peña Carrera" userId="S::marta.penya_upc.edu#ext#@unimatehu.onmicrosoft.com::ba1cc332-e9d3-435d-a621-c812e64f80a0" providerId="AD" clId="Web-{19442509-84A1-2CAF-7907-B29C19EA782D}" dt="2024-12-07T10:49:38.812" v="28" actId="20577"/>
          <ac:spMkLst>
            <pc:docMk/>
            <pc:sldMk cId="87779805" sldId="936"/>
            <ac:spMk id="5" creationId="{08338C97-1F5A-76F9-C058-235BDCCE2660}"/>
          </ac:spMkLst>
        </pc:spChg>
      </pc:sldChg>
      <pc:sldChg chg="modSp add replId">
        <pc:chgData name="Marta Peña Carrera" userId="S::marta.penya_upc.edu#ext#@unimatehu.onmicrosoft.com::ba1cc332-e9d3-435d-a621-c812e64f80a0" providerId="AD" clId="Web-{19442509-84A1-2CAF-7907-B29C19EA782D}" dt="2024-12-07T10:58:56.736" v="31" actId="20577"/>
        <pc:sldMkLst>
          <pc:docMk/>
          <pc:sldMk cId="4201327386" sldId="937"/>
        </pc:sldMkLst>
        <pc:spChg chg="mod">
          <ac:chgData name="Marta Peña Carrera" userId="S::marta.penya_upc.edu#ext#@unimatehu.onmicrosoft.com::ba1cc332-e9d3-435d-a621-c812e64f80a0" providerId="AD" clId="Web-{19442509-84A1-2CAF-7907-B29C19EA782D}" dt="2024-12-07T10:58:56.736" v="31" actId="20577"/>
          <ac:spMkLst>
            <pc:docMk/>
            <pc:sldMk cId="4201327386" sldId="937"/>
            <ac:spMk id="5" creationId="{08338C97-1F5A-76F9-C058-235BDCCE2660}"/>
          </ac:spMkLst>
        </pc:spChg>
      </pc:sldChg>
      <pc:sldChg chg="modSp add replId">
        <pc:chgData name="Marta Peña Carrera" userId="S::marta.penya_upc.edu#ext#@unimatehu.onmicrosoft.com::ba1cc332-e9d3-435d-a621-c812e64f80a0" providerId="AD" clId="Web-{19442509-84A1-2CAF-7907-B29C19EA782D}" dt="2024-12-07T10:59:25.862" v="34" actId="20577"/>
        <pc:sldMkLst>
          <pc:docMk/>
          <pc:sldMk cId="136517662" sldId="938"/>
        </pc:sldMkLst>
        <pc:spChg chg="mod">
          <ac:chgData name="Marta Peña Carrera" userId="S::marta.penya_upc.edu#ext#@unimatehu.onmicrosoft.com::ba1cc332-e9d3-435d-a621-c812e64f80a0" providerId="AD" clId="Web-{19442509-84A1-2CAF-7907-B29C19EA782D}" dt="2024-12-07T10:59:25.862" v="34" actId="20577"/>
          <ac:spMkLst>
            <pc:docMk/>
            <pc:sldMk cId="136517662" sldId="938"/>
            <ac:spMk id="5" creationId="{08338C97-1F5A-76F9-C058-235BDCCE2660}"/>
          </ac:spMkLst>
        </pc:spChg>
      </pc:sldChg>
      <pc:sldChg chg="modSp add replId">
        <pc:chgData name="Marta Peña Carrera" userId="S::marta.penya_upc.edu#ext#@unimatehu.onmicrosoft.com::ba1cc332-e9d3-435d-a621-c812e64f80a0" providerId="AD" clId="Web-{19442509-84A1-2CAF-7907-B29C19EA782D}" dt="2024-12-07T11:00:30.895" v="38" actId="20577"/>
        <pc:sldMkLst>
          <pc:docMk/>
          <pc:sldMk cId="1070378825" sldId="939"/>
        </pc:sldMkLst>
        <pc:spChg chg="mod">
          <ac:chgData name="Marta Peña Carrera" userId="S::marta.penya_upc.edu#ext#@unimatehu.onmicrosoft.com::ba1cc332-e9d3-435d-a621-c812e64f80a0" providerId="AD" clId="Web-{19442509-84A1-2CAF-7907-B29C19EA782D}" dt="2024-12-07T11:00:30.895" v="38" actId="20577"/>
          <ac:spMkLst>
            <pc:docMk/>
            <pc:sldMk cId="1070378825" sldId="939"/>
            <ac:spMk id="5" creationId="{08338C97-1F5A-76F9-C058-235BDCCE2660}"/>
          </ac:spMkLst>
        </pc:spChg>
      </pc:sldChg>
    </pc:docChg>
  </pc:docChgLst>
  <pc:docChgLst>
    <pc:chgData name="Marta Peña Carrera" userId="S::marta.penya_upc.edu#ext#@unimatehu.onmicrosoft.com::ba1cc332-e9d3-435d-a621-c812e64f80a0" providerId="AD" clId="Web-{46579B05-FF33-22BC-12CA-F59D3E3BB8C5}"/>
    <pc:docChg chg="addSld delSld modSld modSection">
      <pc:chgData name="Marta Peña Carrera" userId="S::marta.penya_upc.edu#ext#@unimatehu.onmicrosoft.com::ba1cc332-e9d3-435d-a621-c812e64f80a0" providerId="AD" clId="Web-{46579B05-FF33-22BC-12CA-F59D3E3BB8C5}" dt="2024-12-23T22:09:47.715" v="7"/>
      <pc:docMkLst>
        <pc:docMk/>
      </pc:docMkLst>
      <pc:sldChg chg="del">
        <pc:chgData name="Marta Peña Carrera" userId="S::marta.penya_upc.edu#ext#@unimatehu.onmicrosoft.com::ba1cc332-e9d3-435d-a621-c812e64f80a0" providerId="AD" clId="Web-{46579B05-FF33-22BC-12CA-F59D3E3BB8C5}" dt="2024-12-23T22:08:44.042" v="0"/>
        <pc:sldMkLst>
          <pc:docMk/>
          <pc:sldMk cId="1292012915" sldId="907"/>
        </pc:sldMkLst>
      </pc:sldChg>
      <pc:sldChg chg="del">
        <pc:chgData name="Marta Peña Carrera" userId="S::marta.penya_upc.edu#ext#@unimatehu.onmicrosoft.com::ba1cc332-e9d3-435d-a621-c812e64f80a0" providerId="AD" clId="Web-{46579B05-FF33-22BC-12CA-F59D3E3BB8C5}" dt="2024-12-23T22:09:47.715" v="7"/>
        <pc:sldMkLst>
          <pc:docMk/>
          <pc:sldMk cId="2260280883" sldId="908"/>
        </pc:sldMkLst>
      </pc:sldChg>
      <pc:sldChg chg="modSp add">
        <pc:chgData name="Marta Peña Carrera" userId="S::marta.penya_upc.edu#ext#@unimatehu.onmicrosoft.com::ba1cc332-e9d3-435d-a621-c812e64f80a0" providerId="AD" clId="Web-{46579B05-FF33-22BC-12CA-F59D3E3BB8C5}" dt="2024-12-23T22:09:07.573" v="2" actId="20577"/>
        <pc:sldMkLst>
          <pc:docMk/>
          <pc:sldMk cId="2100357972" sldId="940"/>
        </pc:sldMkLst>
        <pc:spChg chg="mod">
          <ac:chgData name="Marta Peña Carrera" userId="S::marta.penya_upc.edu#ext#@unimatehu.onmicrosoft.com::ba1cc332-e9d3-435d-a621-c812e64f80a0" providerId="AD" clId="Web-{46579B05-FF33-22BC-12CA-F59D3E3BB8C5}" dt="2024-12-23T22:09:07.573" v="2" actId="20577"/>
          <ac:spMkLst>
            <pc:docMk/>
            <pc:sldMk cId="2100357972" sldId="940"/>
            <ac:spMk id="7" creationId="{08338C97-1F5A-76F9-C058-235BDCCE2660}"/>
          </ac:spMkLst>
        </pc:spChg>
      </pc:sldChg>
      <pc:sldChg chg="modSp add">
        <pc:chgData name="Marta Peña Carrera" userId="S::marta.penya_upc.edu#ext#@unimatehu.onmicrosoft.com::ba1cc332-e9d3-435d-a621-c812e64f80a0" providerId="AD" clId="Web-{46579B05-FF33-22BC-12CA-F59D3E3BB8C5}" dt="2024-12-23T22:09:45.121" v="6" actId="20577"/>
        <pc:sldMkLst>
          <pc:docMk/>
          <pc:sldMk cId="1388323430" sldId="941"/>
        </pc:sldMkLst>
        <pc:spChg chg="mod">
          <ac:chgData name="Marta Peña Carrera" userId="S::marta.penya_upc.edu#ext#@unimatehu.onmicrosoft.com::ba1cc332-e9d3-435d-a621-c812e64f80a0" providerId="AD" clId="Web-{46579B05-FF33-22BC-12CA-F59D3E3BB8C5}" dt="2024-12-23T22:09:45.121" v="6" actId="20577"/>
          <ac:spMkLst>
            <pc:docMk/>
            <pc:sldMk cId="1388323430" sldId="941"/>
            <ac:spMk id="4" creationId="{C7C8A01B-186D-2491-BFAA-2ED81D6C24A1}"/>
          </ac:spMkLst>
        </pc:spChg>
      </pc:sldChg>
      <pc:sldMasterChg chg="addSldLayout">
        <pc:chgData name="Marta Peña Carrera" userId="S::marta.penya_upc.edu#ext#@unimatehu.onmicrosoft.com::ba1cc332-e9d3-435d-a621-c812e64f80a0" providerId="AD" clId="Web-{46579B05-FF33-22BC-12CA-F59D3E3BB8C5}" dt="2024-12-23T22:08:52.729" v="1"/>
        <pc:sldMasterMkLst>
          <pc:docMk/>
          <pc:sldMasterMk cId="1302600733" sldId="2147483648"/>
        </pc:sldMasterMkLst>
        <pc:sldLayoutChg chg="add">
          <pc:chgData name="Marta Peña Carrera" userId="S::marta.penya_upc.edu#ext#@unimatehu.onmicrosoft.com::ba1cc332-e9d3-435d-a621-c812e64f80a0" providerId="AD" clId="Web-{46579B05-FF33-22BC-12CA-F59D3E3BB8C5}" dt="2024-12-23T22:08:52.729" v="1"/>
          <pc:sldLayoutMkLst>
            <pc:docMk/>
            <pc:sldMasterMk cId="1302600733" sldId="2147483648"/>
            <pc:sldLayoutMk cId="3145866554" sldId="2147483663"/>
          </pc:sldLayoutMkLst>
        </pc:sldLayoutChg>
      </pc:sldMasterChg>
    </pc:docChg>
  </pc:docChgLst>
</pc:chgInfo>
</file>

<file path=ppt/comments/modernComment_395_A77E6A40.xml><?xml version="1.0" encoding="utf-8"?>
<p188:cmLst xmlns:a="http://schemas.openxmlformats.org/drawingml/2006/main" xmlns:r="http://schemas.openxmlformats.org/officeDocument/2006/relationships" xmlns:p188="http://schemas.microsoft.com/office/powerpoint/2018/8/main">
  <p188:cm id="{843A1152-21CF-4EBB-9498-83815E855E83}" authorId="{48760A44-889F-4711-E3DA-731E0A8F5F46}" status="resolved" created="2024-11-29T13:11:28.408" complete="100000">
    <ac:deMkLst xmlns:ac="http://schemas.microsoft.com/office/drawing/2013/main/command">
      <pc:docMk xmlns:pc="http://schemas.microsoft.com/office/powerpoint/2013/main/command"/>
      <pc:sldMk xmlns:pc="http://schemas.microsoft.com/office/powerpoint/2013/main/command" cId="947630602" sldId="909"/>
      <ac:spMk id="5" creationId="{08338C97-1F5A-76F9-C058-235BDCCE2660}"/>
    </ac:deMkLst>
    <p188:txBody>
      <a:bodyPr/>
      <a:lstStyle/>
      <a:p>
        <a:r>
          <a:rPr lang="en-US"/>
          <a:t>I would create two slides for this; it's a lot of text in one slide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ca-ES"/>
          </a:p>
        </p:txBody>
      </p:sp>
      <p:sp>
        <p:nvSpPr>
          <p:cNvPr id="3" name="Marcador de fecha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66604AD5-91EA-421E-AD42-0FCB14DC7119}" type="datetimeFigureOut">
              <a:rPr lang="ca-ES" smtClean="0"/>
              <a:t>23/12/2024</a:t>
            </a:fld>
            <a:endParaRPr lang="ca-ES"/>
          </a:p>
        </p:txBody>
      </p:sp>
      <p:sp>
        <p:nvSpPr>
          <p:cNvPr id="4" name="Marcador de imagen de diapositiva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ca-ES"/>
          </a:p>
        </p:txBody>
      </p:sp>
      <p:sp>
        <p:nvSpPr>
          <p:cNvPr id="5" name="Marcador de notas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6" name="Marcador de pie de página 5"/>
          <p:cNvSpPr>
            <a:spLocks noGrp="1"/>
          </p:cNvSpPr>
          <p:nvPr>
            <p:ph type="ftr" sz="quarter" idx="4"/>
          </p:nvPr>
        </p:nvSpPr>
        <p:spPr>
          <a:xfrm>
            <a:off x="0" y="9377318"/>
            <a:ext cx="2945659" cy="495347"/>
          </a:xfrm>
          <a:prstGeom prst="rect">
            <a:avLst/>
          </a:prstGeom>
        </p:spPr>
        <p:txBody>
          <a:bodyPr vert="horz" lIns="91440" tIns="45720" rIns="91440" bIns="45720" rtlCol="0" anchor="b"/>
          <a:lstStyle>
            <a:lvl1pPr algn="l">
              <a:defRPr sz="1200"/>
            </a:lvl1pPr>
          </a:lstStyle>
          <a:p>
            <a:endParaRPr lang="ca-ES"/>
          </a:p>
        </p:txBody>
      </p:sp>
      <p:sp>
        <p:nvSpPr>
          <p:cNvPr id="7" name="Marcador de número de diapositiva 6"/>
          <p:cNvSpPr>
            <a:spLocks noGrp="1"/>
          </p:cNvSpPr>
          <p:nvPr>
            <p:ph type="sldNum" sz="quarter" idx="5"/>
          </p:nvPr>
        </p:nvSpPr>
        <p:spPr>
          <a:xfrm>
            <a:off x="3850443" y="9377318"/>
            <a:ext cx="2945659" cy="495347"/>
          </a:xfrm>
          <a:prstGeom prst="rect">
            <a:avLst/>
          </a:prstGeom>
        </p:spPr>
        <p:txBody>
          <a:bodyPr vert="horz" lIns="91440" tIns="45720" rIns="91440" bIns="45720" rtlCol="0" anchor="b"/>
          <a:lstStyle>
            <a:lvl1pPr algn="r">
              <a:defRPr sz="1200"/>
            </a:lvl1pPr>
          </a:lstStyle>
          <a:p>
            <a:fld id="{F29DD399-5989-4A36-9C3E-33C8761D44F6}" type="slidenum">
              <a:rPr lang="ca-ES" smtClean="0"/>
              <a:t>‹#›</a:t>
            </a:fld>
            <a:endParaRPr lang="ca-ES"/>
          </a:p>
        </p:txBody>
      </p:sp>
    </p:spTree>
    <p:extLst>
      <p:ext uri="{BB962C8B-B14F-4D97-AF65-F5344CB8AC3E}">
        <p14:creationId xmlns:p14="http://schemas.microsoft.com/office/powerpoint/2010/main" val="909543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1</a:t>
            </a:fld>
            <a:endParaRPr lang="ca-ES"/>
          </a:p>
        </p:txBody>
      </p:sp>
    </p:spTree>
    <p:extLst>
      <p:ext uri="{BB962C8B-B14F-4D97-AF65-F5344CB8AC3E}">
        <p14:creationId xmlns:p14="http://schemas.microsoft.com/office/powerpoint/2010/main" val="4282936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14</a:t>
            </a:fld>
            <a:endParaRPr lang="ca-ES"/>
          </a:p>
        </p:txBody>
      </p:sp>
    </p:spTree>
    <p:extLst>
      <p:ext uri="{BB962C8B-B14F-4D97-AF65-F5344CB8AC3E}">
        <p14:creationId xmlns:p14="http://schemas.microsoft.com/office/powerpoint/2010/main" val="4057280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15</a:t>
            </a:fld>
            <a:endParaRPr lang="ca-ES"/>
          </a:p>
        </p:txBody>
      </p:sp>
    </p:spTree>
    <p:extLst>
      <p:ext uri="{BB962C8B-B14F-4D97-AF65-F5344CB8AC3E}">
        <p14:creationId xmlns:p14="http://schemas.microsoft.com/office/powerpoint/2010/main" val="3734078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16</a:t>
            </a:fld>
            <a:endParaRPr lang="ca-ES"/>
          </a:p>
        </p:txBody>
      </p:sp>
    </p:spTree>
    <p:extLst>
      <p:ext uri="{BB962C8B-B14F-4D97-AF65-F5344CB8AC3E}">
        <p14:creationId xmlns:p14="http://schemas.microsoft.com/office/powerpoint/2010/main" val="632905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17</a:t>
            </a:fld>
            <a:endParaRPr lang="ca-ES"/>
          </a:p>
        </p:txBody>
      </p:sp>
    </p:spTree>
    <p:extLst>
      <p:ext uri="{BB962C8B-B14F-4D97-AF65-F5344CB8AC3E}">
        <p14:creationId xmlns:p14="http://schemas.microsoft.com/office/powerpoint/2010/main" val="967799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17</a:t>
            </a:fld>
            <a:endParaRPr lang="ca-ES"/>
          </a:p>
        </p:txBody>
      </p:sp>
    </p:spTree>
    <p:extLst>
      <p:ext uri="{BB962C8B-B14F-4D97-AF65-F5344CB8AC3E}">
        <p14:creationId xmlns:p14="http://schemas.microsoft.com/office/powerpoint/2010/main" val="865064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18</a:t>
            </a:fld>
            <a:endParaRPr lang="ca-ES"/>
          </a:p>
        </p:txBody>
      </p:sp>
    </p:spTree>
    <p:extLst>
      <p:ext uri="{BB962C8B-B14F-4D97-AF65-F5344CB8AC3E}">
        <p14:creationId xmlns:p14="http://schemas.microsoft.com/office/powerpoint/2010/main" val="2198497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19</a:t>
            </a:fld>
            <a:endParaRPr lang="ca-ES"/>
          </a:p>
        </p:txBody>
      </p:sp>
    </p:spTree>
    <p:extLst>
      <p:ext uri="{BB962C8B-B14F-4D97-AF65-F5344CB8AC3E}">
        <p14:creationId xmlns:p14="http://schemas.microsoft.com/office/powerpoint/2010/main" val="2088718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20</a:t>
            </a:fld>
            <a:endParaRPr lang="ca-ES"/>
          </a:p>
        </p:txBody>
      </p:sp>
    </p:spTree>
    <p:extLst>
      <p:ext uri="{BB962C8B-B14F-4D97-AF65-F5344CB8AC3E}">
        <p14:creationId xmlns:p14="http://schemas.microsoft.com/office/powerpoint/2010/main" val="859656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21</a:t>
            </a:fld>
            <a:endParaRPr lang="ca-ES"/>
          </a:p>
        </p:txBody>
      </p:sp>
    </p:spTree>
    <p:extLst>
      <p:ext uri="{BB962C8B-B14F-4D97-AF65-F5344CB8AC3E}">
        <p14:creationId xmlns:p14="http://schemas.microsoft.com/office/powerpoint/2010/main" val="223842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22</a:t>
            </a:fld>
            <a:endParaRPr lang="ca-ES"/>
          </a:p>
        </p:txBody>
      </p:sp>
    </p:spTree>
    <p:extLst>
      <p:ext uri="{BB962C8B-B14F-4D97-AF65-F5344CB8AC3E}">
        <p14:creationId xmlns:p14="http://schemas.microsoft.com/office/powerpoint/2010/main" val="480870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AF1523-F73D-4B44-8747-8A28830702F2}" type="slidenum">
              <a:rPr lang="en-US" smtClean="0"/>
              <a:t>5</a:t>
            </a:fld>
            <a:endParaRPr lang="en-US"/>
          </a:p>
        </p:txBody>
      </p:sp>
    </p:spTree>
    <p:extLst>
      <p:ext uri="{BB962C8B-B14F-4D97-AF65-F5344CB8AC3E}">
        <p14:creationId xmlns:p14="http://schemas.microsoft.com/office/powerpoint/2010/main" val="3876415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23</a:t>
            </a:fld>
            <a:endParaRPr lang="ca-ES"/>
          </a:p>
        </p:txBody>
      </p:sp>
    </p:spTree>
    <p:extLst>
      <p:ext uri="{BB962C8B-B14F-4D97-AF65-F5344CB8AC3E}">
        <p14:creationId xmlns:p14="http://schemas.microsoft.com/office/powerpoint/2010/main" val="638611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25</a:t>
            </a:fld>
            <a:endParaRPr lang="ca-ES"/>
          </a:p>
        </p:txBody>
      </p:sp>
    </p:spTree>
    <p:extLst>
      <p:ext uri="{BB962C8B-B14F-4D97-AF65-F5344CB8AC3E}">
        <p14:creationId xmlns:p14="http://schemas.microsoft.com/office/powerpoint/2010/main" val="29523312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26</a:t>
            </a:fld>
            <a:endParaRPr lang="ca-ES"/>
          </a:p>
        </p:txBody>
      </p:sp>
    </p:spTree>
    <p:extLst>
      <p:ext uri="{BB962C8B-B14F-4D97-AF65-F5344CB8AC3E}">
        <p14:creationId xmlns:p14="http://schemas.microsoft.com/office/powerpoint/2010/main" val="35757241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27</a:t>
            </a:fld>
            <a:endParaRPr lang="ca-ES"/>
          </a:p>
        </p:txBody>
      </p:sp>
    </p:spTree>
    <p:extLst>
      <p:ext uri="{BB962C8B-B14F-4D97-AF65-F5344CB8AC3E}">
        <p14:creationId xmlns:p14="http://schemas.microsoft.com/office/powerpoint/2010/main" val="25765982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28</a:t>
            </a:fld>
            <a:endParaRPr lang="ca-ES"/>
          </a:p>
        </p:txBody>
      </p:sp>
    </p:spTree>
    <p:extLst>
      <p:ext uri="{BB962C8B-B14F-4D97-AF65-F5344CB8AC3E}">
        <p14:creationId xmlns:p14="http://schemas.microsoft.com/office/powerpoint/2010/main" val="2466740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29</a:t>
            </a:fld>
            <a:endParaRPr lang="ca-ES"/>
          </a:p>
        </p:txBody>
      </p:sp>
    </p:spTree>
    <p:extLst>
      <p:ext uri="{BB962C8B-B14F-4D97-AF65-F5344CB8AC3E}">
        <p14:creationId xmlns:p14="http://schemas.microsoft.com/office/powerpoint/2010/main" val="29096565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31</a:t>
            </a:fld>
            <a:endParaRPr lang="ca-ES"/>
          </a:p>
        </p:txBody>
      </p:sp>
    </p:spTree>
    <p:extLst>
      <p:ext uri="{BB962C8B-B14F-4D97-AF65-F5344CB8AC3E}">
        <p14:creationId xmlns:p14="http://schemas.microsoft.com/office/powerpoint/2010/main" val="35408175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32</a:t>
            </a:fld>
            <a:endParaRPr lang="ca-ES"/>
          </a:p>
        </p:txBody>
      </p:sp>
    </p:spTree>
    <p:extLst>
      <p:ext uri="{BB962C8B-B14F-4D97-AF65-F5344CB8AC3E}">
        <p14:creationId xmlns:p14="http://schemas.microsoft.com/office/powerpoint/2010/main" val="7977394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33</a:t>
            </a:fld>
            <a:endParaRPr lang="ca-ES"/>
          </a:p>
        </p:txBody>
      </p:sp>
    </p:spTree>
    <p:extLst>
      <p:ext uri="{BB962C8B-B14F-4D97-AF65-F5344CB8AC3E}">
        <p14:creationId xmlns:p14="http://schemas.microsoft.com/office/powerpoint/2010/main" val="22173600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34</a:t>
            </a:fld>
            <a:endParaRPr lang="ca-ES"/>
          </a:p>
        </p:txBody>
      </p:sp>
    </p:spTree>
    <p:extLst>
      <p:ext uri="{BB962C8B-B14F-4D97-AF65-F5344CB8AC3E}">
        <p14:creationId xmlns:p14="http://schemas.microsoft.com/office/powerpoint/2010/main" val="7199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AF1523-F73D-4B44-8747-8A28830702F2}" type="slidenum">
              <a:rPr lang="en-US" smtClean="0"/>
              <a:t>6</a:t>
            </a:fld>
            <a:endParaRPr lang="en-US"/>
          </a:p>
        </p:txBody>
      </p:sp>
    </p:spTree>
    <p:extLst>
      <p:ext uri="{BB962C8B-B14F-4D97-AF65-F5344CB8AC3E}">
        <p14:creationId xmlns:p14="http://schemas.microsoft.com/office/powerpoint/2010/main" val="37392940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35</a:t>
            </a:fld>
            <a:endParaRPr lang="ca-ES"/>
          </a:p>
        </p:txBody>
      </p:sp>
    </p:spTree>
    <p:extLst>
      <p:ext uri="{BB962C8B-B14F-4D97-AF65-F5344CB8AC3E}">
        <p14:creationId xmlns:p14="http://schemas.microsoft.com/office/powerpoint/2010/main" val="10370498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36</a:t>
            </a:fld>
            <a:endParaRPr lang="ca-ES"/>
          </a:p>
        </p:txBody>
      </p:sp>
    </p:spTree>
    <p:extLst>
      <p:ext uri="{BB962C8B-B14F-4D97-AF65-F5344CB8AC3E}">
        <p14:creationId xmlns:p14="http://schemas.microsoft.com/office/powerpoint/2010/main" val="13708765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37</a:t>
            </a:fld>
            <a:endParaRPr lang="ca-ES"/>
          </a:p>
        </p:txBody>
      </p:sp>
    </p:spTree>
    <p:extLst>
      <p:ext uri="{BB962C8B-B14F-4D97-AF65-F5344CB8AC3E}">
        <p14:creationId xmlns:p14="http://schemas.microsoft.com/office/powerpoint/2010/main" val="16838702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38</a:t>
            </a:fld>
            <a:endParaRPr lang="ca-ES"/>
          </a:p>
        </p:txBody>
      </p:sp>
    </p:spTree>
    <p:extLst>
      <p:ext uri="{BB962C8B-B14F-4D97-AF65-F5344CB8AC3E}">
        <p14:creationId xmlns:p14="http://schemas.microsoft.com/office/powerpoint/2010/main" val="28089131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39</a:t>
            </a:fld>
            <a:endParaRPr lang="ca-ES"/>
          </a:p>
        </p:txBody>
      </p:sp>
    </p:spTree>
    <p:extLst>
      <p:ext uri="{BB962C8B-B14F-4D97-AF65-F5344CB8AC3E}">
        <p14:creationId xmlns:p14="http://schemas.microsoft.com/office/powerpoint/2010/main" val="26903795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40</a:t>
            </a:fld>
            <a:endParaRPr lang="ca-ES"/>
          </a:p>
        </p:txBody>
      </p:sp>
    </p:spTree>
    <p:extLst>
      <p:ext uri="{BB962C8B-B14F-4D97-AF65-F5344CB8AC3E}">
        <p14:creationId xmlns:p14="http://schemas.microsoft.com/office/powerpoint/2010/main" val="37831808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dirty="0"/>
          </a:p>
        </p:txBody>
      </p:sp>
      <p:sp>
        <p:nvSpPr>
          <p:cNvPr id="4" name="Marcador de número de diapositiva 3"/>
          <p:cNvSpPr>
            <a:spLocks noGrp="1"/>
          </p:cNvSpPr>
          <p:nvPr>
            <p:ph type="sldNum" sz="quarter" idx="5"/>
          </p:nvPr>
        </p:nvSpPr>
        <p:spPr/>
        <p:txBody>
          <a:bodyPr/>
          <a:lstStyle/>
          <a:p>
            <a:fld id="{F29DD399-5989-4A36-9C3E-33C8761D44F6}" type="slidenum">
              <a:rPr lang="ca-ES" smtClean="0"/>
              <a:t>42</a:t>
            </a:fld>
            <a:endParaRPr lang="ca-ES"/>
          </a:p>
        </p:txBody>
      </p:sp>
    </p:spTree>
    <p:extLst>
      <p:ext uri="{BB962C8B-B14F-4D97-AF65-F5344CB8AC3E}">
        <p14:creationId xmlns:p14="http://schemas.microsoft.com/office/powerpoint/2010/main" val="18471274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43</a:t>
            </a:fld>
            <a:endParaRPr lang="ca-ES"/>
          </a:p>
        </p:txBody>
      </p:sp>
    </p:spTree>
    <p:extLst>
      <p:ext uri="{BB962C8B-B14F-4D97-AF65-F5344CB8AC3E}">
        <p14:creationId xmlns:p14="http://schemas.microsoft.com/office/powerpoint/2010/main" val="41949767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44</a:t>
            </a:fld>
            <a:endParaRPr lang="ca-ES"/>
          </a:p>
        </p:txBody>
      </p:sp>
    </p:spTree>
    <p:extLst>
      <p:ext uri="{BB962C8B-B14F-4D97-AF65-F5344CB8AC3E}">
        <p14:creationId xmlns:p14="http://schemas.microsoft.com/office/powerpoint/2010/main" val="552138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45</a:t>
            </a:fld>
            <a:endParaRPr lang="ca-ES"/>
          </a:p>
        </p:txBody>
      </p:sp>
    </p:spTree>
    <p:extLst>
      <p:ext uri="{BB962C8B-B14F-4D97-AF65-F5344CB8AC3E}">
        <p14:creationId xmlns:p14="http://schemas.microsoft.com/office/powerpoint/2010/main" val="3748047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8</a:t>
            </a:fld>
            <a:endParaRPr lang="ca-ES"/>
          </a:p>
        </p:txBody>
      </p:sp>
    </p:spTree>
    <p:extLst>
      <p:ext uri="{BB962C8B-B14F-4D97-AF65-F5344CB8AC3E}">
        <p14:creationId xmlns:p14="http://schemas.microsoft.com/office/powerpoint/2010/main" val="19762535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46</a:t>
            </a:fld>
            <a:endParaRPr lang="ca-ES"/>
          </a:p>
        </p:txBody>
      </p:sp>
    </p:spTree>
    <p:extLst>
      <p:ext uri="{BB962C8B-B14F-4D97-AF65-F5344CB8AC3E}">
        <p14:creationId xmlns:p14="http://schemas.microsoft.com/office/powerpoint/2010/main" val="42384858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47</a:t>
            </a:fld>
            <a:endParaRPr lang="ca-ES"/>
          </a:p>
        </p:txBody>
      </p:sp>
    </p:spTree>
    <p:extLst>
      <p:ext uri="{BB962C8B-B14F-4D97-AF65-F5344CB8AC3E}">
        <p14:creationId xmlns:p14="http://schemas.microsoft.com/office/powerpoint/2010/main" val="27568305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48</a:t>
            </a:fld>
            <a:endParaRPr lang="ca-ES"/>
          </a:p>
        </p:txBody>
      </p:sp>
    </p:spTree>
    <p:extLst>
      <p:ext uri="{BB962C8B-B14F-4D97-AF65-F5344CB8AC3E}">
        <p14:creationId xmlns:p14="http://schemas.microsoft.com/office/powerpoint/2010/main" val="14324312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49</a:t>
            </a:fld>
            <a:endParaRPr lang="ca-ES"/>
          </a:p>
        </p:txBody>
      </p:sp>
    </p:spTree>
    <p:extLst>
      <p:ext uri="{BB962C8B-B14F-4D97-AF65-F5344CB8AC3E}">
        <p14:creationId xmlns:p14="http://schemas.microsoft.com/office/powerpoint/2010/main" val="38321032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50</a:t>
            </a:fld>
            <a:endParaRPr lang="ca-ES"/>
          </a:p>
        </p:txBody>
      </p:sp>
    </p:spTree>
    <p:extLst>
      <p:ext uri="{BB962C8B-B14F-4D97-AF65-F5344CB8AC3E}">
        <p14:creationId xmlns:p14="http://schemas.microsoft.com/office/powerpoint/2010/main" val="35547713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51</a:t>
            </a:fld>
            <a:endParaRPr lang="ca-ES"/>
          </a:p>
        </p:txBody>
      </p:sp>
    </p:spTree>
    <p:extLst>
      <p:ext uri="{BB962C8B-B14F-4D97-AF65-F5344CB8AC3E}">
        <p14:creationId xmlns:p14="http://schemas.microsoft.com/office/powerpoint/2010/main" val="15274442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52</a:t>
            </a:fld>
            <a:endParaRPr lang="ca-ES"/>
          </a:p>
        </p:txBody>
      </p:sp>
    </p:spTree>
    <p:extLst>
      <p:ext uri="{BB962C8B-B14F-4D97-AF65-F5344CB8AC3E}">
        <p14:creationId xmlns:p14="http://schemas.microsoft.com/office/powerpoint/2010/main" val="22786922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53</a:t>
            </a:fld>
            <a:endParaRPr lang="ca-ES"/>
          </a:p>
        </p:txBody>
      </p:sp>
    </p:spTree>
    <p:extLst>
      <p:ext uri="{BB962C8B-B14F-4D97-AF65-F5344CB8AC3E}">
        <p14:creationId xmlns:p14="http://schemas.microsoft.com/office/powerpoint/2010/main" val="37664717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54</a:t>
            </a:fld>
            <a:endParaRPr lang="ca-ES"/>
          </a:p>
        </p:txBody>
      </p:sp>
    </p:spTree>
    <p:extLst>
      <p:ext uri="{BB962C8B-B14F-4D97-AF65-F5344CB8AC3E}">
        <p14:creationId xmlns:p14="http://schemas.microsoft.com/office/powerpoint/2010/main" val="6292760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55</a:t>
            </a:fld>
            <a:endParaRPr lang="ca-ES"/>
          </a:p>
        </p:txBody>
      </p:sp>
    </p:spTree>
    <p:extLst>
      <p:ext uri="{BB962C8B-B14F-4D97-AF65-F5344CB8AC3E}">
        <p14:creationId xmlns:p14="http://schemas.microsoft.com/office/powerpoint/2010/main" val="2723985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Sex</a:t>
            </a:r>
            <a:r>
              <a:rPr lang="en-GB" baseline="0" dirty="0"/>
              <a:t> is</a:t>
            </a:r>
            <a:r>
              <a:rPr lang="en-GB" dirty="0"/>
              <a:t> the category with which we name what results from the biological traits that are traditionally used to classify the bodies of men and women in a binary manner.</a:t>
            </a:r>
            <a:endParaRPr lang="es-ES" dirty="0"/>
          </a:p>
          <a:p>
            <a:r>
              <a:rPr lang="en-GB" dirty="0"/>
              <a:t>As far as gender is concerned, the differentiated categories are the consequence of social learning and the result of what is socially expected of one and the other.</a:t>
            </a:r>
            <a:endParaRPr lang="es-ES" dirty="0"/>
          </a:p>
          <a:p>
            <a:pPr algn="just"/>
            <a:endParaRPr lang="ca-ES" dirty="0"/>
          </a:p>
        </p:txBody>
      </p:sp>
      <p:sp>
        <p:nvSpPr>
          <p:cNvPr id="4" name="Marcador de número de diapositiva 3"/>
          <p:cNvSpPr>
            <a:spLocks noGrp="1"/>
          </p:cNvSpPr>
          <p:nvPr>
            <p:ph type="sldNum" sz="quarter" idx="5"/>
          </p:nvPr>
        </p:nvSpPr>
        <p:spPr/>
        <p:txBody>
          <a:bodyPr/>
          <a:lstStyle/>
          <a:p>
            <a:fld id="{F29DD399-5989-4A36-9C3E-33C8761D44F6}" type="slidenum">
              <a:rPr lang="ca-ES" smtClean="0"/>
              <a:t>9</a:t>
            </a:fld>
            <a:endParaRPr lang="ca-ES"/>
          </a:p>
        </p:txBody>
      </p:sp>
    </p:spTree>
    <p:extLst>
      <p:ext uri="{BB962C8B-B14F-4D97-AF65-F5344CB8AC3E}">
        <p14:creationId xmlns:p14="http://schemas.microsoft.com/office/powerpoint/2010/main" val="9265699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56</a:t>
            </a:fld>
            <a:endParaRPr lang="ca-ES"/>
          </a:p>
        </p:txBody>
      </p:sp>
    </p:spTree>
    <p:extLst>
      <p:ext uri="{BB962C8B-B14F-4D97-AF65-F5344CB8AC3E}">
        <p14:creationId xmlns:p14="http://schemas.microsoft.com/office/powerpoint/2010/main" val="1031930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57</a:t>
            </a:fld>
            <a:endParaRPr lang="ca-ES"/>
          </a:p>
        </p:txBody>
      </p:sp>
    </p:spTree>
    <p:extLst>
      <p:ext uri="{BB962C8B-B14F-4D97-AF65-F5344CB8AC3E}">
        <p14:creationId xmlns:p14="http://schemas.microsoft.com/office/powerpoint/2010/main" val="17048293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58</a:t>
            </a:fld>
            <a:endParaRPr lang="ca-ES"/>
          </a:p>
        </p:txBody>
      </p:sp>
    </p:spTree>
    <p:extLst>
      <p:ext uri="{BB962C8B-B14F-4D97-AF65-F5344CB8AC3E}">
        <p14:creationId xmlns:p14="http://schemas.microsoft.com/office/powerpoint/2010/main" val="28950762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59</a:t>
            </a:fld>
            <a:endParaRPr lang="ca-ES"/>
          </a:p>
        </p:txBody>
      </p:sp>
    </p:spTree>
    <p:extLst>
      <p:ext uri="{BB962C8B-B14F-4D97-AF65-F5344CB8AC3E}">
        <p14:creationId xmlns:p14="http://schemas.microsoft.com/office/powerpoint/2010/main" val="36142706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60</a:t>
            </a:fld>
            <a:endParaRPr lang="ca-ES"/>
          </a:p>
        </p:txBody>
      </p:sp>
    </p:spTree>
    <p:extLst>
      <p:ext uri="{BB962C8B-B14F-4D97-AF65-F5344CB8AC3E}">
        <p14:creationId xmlns:p14="http://schemas.microsoft.com/office/powerpoint/2010/main" val="18767347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70</a:t>
            </a:fld>
            <a:endParaRPr lang="ca-ES"/>
          </a:p>
        </p:txBody>
      </p:sp>
    </p:spTree>
    <p:extLst>
      <p:ext uri="{BB962C8B-B14F-4D97-AF65-F5344CB8AC3E}">
        <p14:creationId xmlns:p14="http://schemas.microsoft.com/office/powerpoint/2010/main" val="1933169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71</a:t>
            </a:fld>
            <a:endParaRPr lang="ca-ES"/>
          </a:p>
        </p:txBody>
      </p:sp>
    </p:spTree>
    <p:extLst>
      <p:ext uri="{BB962C8B-B14F-4D97-AF65-F5344CB8AC3E}">
        <p14:creationId xmlns:p14="http://schemas.microsoft.com/office/powerpoint/2010/main" val="32262316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72</a:t>
            </a:fld>
            <a:endParaRPr lang="ca-ES"/>
          </a:p>
        </p:txBody>
      </p:sp>
    </p:spTree>
    <p:extLst>
      <p:ext uri="{BB962C8B-B14F-4D97-AF65-F5344CB8AC3E}">
        <p14:creationId xmlns:p14="http://schemas.microsoft.com/office/powerpoint/2010/main" val="2434688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n-US" dirty="0"/>
              <a:t>This classification is considered a negative example to show stereotypes because it highlights restrictive and often harmful societal norms that enforce rigid gender roles. These stereotypes perpetuate inequality and limit individuals' potential based on their perceived gender. </a:t>
            </a:r>
            <a:endParaRPr lang="ca-ES" dirty="0"/>
          </a:p>
        </p:txBody>
      </p:sp>
      <p:sp>
        <p:nvSpPr>
          <p:cNvPr id="4" name="Marcador de número de diapositiva 3"/>
          <p:cNvSpPr>
            <a:spLocks noGrp="1"/>
          </p:cNvSpPr>
          <p:nvPr>
            <p:ph type="sldNum" sz="quarter" idx="5"/>
          </p:nvPr>
        </p:nvSpPr>
        <p:spPr/>
        <p:txBody>
          <a:bodyPr/>
          <a:lstStyle/>
          <a:p>
            <a:fld id="{F29DD399-5989-4A36-9C3E-33C8761D44F6}" type="slidenum">
              <a:rPr lang="ca-ES" smtClean="0"/>
              <a:t>10</a:t>
            </a:fld>
            <a:endParaRPr lang="ca-ES"/>
          </a:p>
        </p:txBody>
      </p:sp>
    </p:spTree>
    <p:extLst>
      <p:ext uri="{BB962C8B-B14F-4D97-AF65-F5344CB8AC3E}">
        <p14:creationId xmlns:p14="http://schemas.microsoft.com/office/powerpoint/2010/main" val="2323629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11</a:t>
            </a:fld>
            <a:endParaRPr lang="ca-ES"/>
          </a:p>
        </p:txBody>
      </p:sp>
    </p:spTree>
    <p:extLst>
      <p:ext uri="{BB962C8B-B14F-4D97-AF65-F5344CB8AC3E}">
        <p14:creationId xmlns:p14="http://schemas.microsoft.com/office/powerpoint/2010/main" val="3226545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12</a:t>
            </a:fld>
            <a:endParaRPr lang="ca-ES"/>
          </a:p>
        </p:txBody>
      </p:sp>
    </p:spTree>
    <p:extLst>
      <p:ext uri="{BB962C8B-B14F-4D97-AF65-F5344CB8AC3E}">
        <p14:creationId xmlns:p14="http://schemas.microsoft.com/office/powerpoint/2010/main" val="1462240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13</a:t>
            </a:fld>
            <a:endParaRPr lang="ca-ES"/>
          </a:p>
        </p:txBody>
      </p:sp>
    </p:spTree>
    <p:extLst>
      <p:ext uri="{BB962C8B-B14F-4D97-AF65-F5344CB8AC3E}">
        <p14:creationId xmlns:p14="http://schemas.microsoft.com/office/powerpoint/2010/main" val="3733620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sv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sv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4.sv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8.svg"/><Relationship Id="rId4" Type="http://schemas.openxmlformats.org/officeDocument/2006/relationships/image" Target="../media/image3.png"/><Relationship Id="rId9"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sv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0.jpeg"/><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DBB5B0-6FC4-43A2-B642-D25B6E1FAC1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ca-ES"/>
          </a:p>
        </p:txBody>
      </p:sp>
      <p:sp>
        <p:nvSpPr>
          <p:cNvPr id="3" name="Subtítulo 2">
            <a:extLst>
              <a:ext uri="{FF2B5EF4-FFF2-40B4-BE49-F238E27FC236}">
                <a16:creationId xmlns:a16="http://schemas.microsoft.com/office/drawing/2014/main" id="{4A34CEA5-CAAC-46C7-BA29-79118D840C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ca-ES"/>
          </a:p>
        </p:txBody>
      </p:sp>
      <p:sp>
        <p:nvSpPr>
          <p:cNvPr id="4" name="Marcador de fecha 3">
            <a:extLst>
              <a:ext uri="{FF2B5EF4-FFF2-40B4-BE49-F238E27FC236}">
                <a16:creationId xmlns:a16="http://schemas.microsoft.com/office/drawing/2014/main" id="{4A144763-0327-460E-8AAD-7C35B92202E5}"/>
              </a:ext>
            </a:extLst>
          </p:cNvPr>
          <p:cNvSpPr>
            <a:spLocks noGrp="1"/>
          </p:cNvSpPr>
          <p:nvPr>
            <p:ph type="dt" sz="half" idx="10"/>
          </p:nvPr>
        </p:nvSpPr>
        <p:spPr/>
        <p:txBody>
          <a:bodyPr/>
          <a:lstStyle/>
          <a:p>
            <a:fld id="{DFE01261-5BA9-47D7-BD4C-5B241D0732E3}" type="datetimeFigureOut">
              <a:rPr lang="ca-ES" smtClean="0"/>
              <a:t>23/12/2024</a:t>
            </a:fld>
            <a:endParaRPr lang="ca-ES"/>
          </a:p>
        </p:txBody>
      </p:sp>
      <p:sp>
        <p:nvSpPr>
          <p:cNvPr id="5" name="Marcador de pie de página 4">
            <a:extLst>
              <a:ext uri="{FF2B5EF4-FFF2-40B4-BE49-F238E27FC236}">
                <a16:creationId xmlns:a16="http://schemas.microsoft.com/office/drawing/2014/main" id="{30E9B663-56F0-4614-8365-BA6DEABD8D47}"/>
              </a:ext>
            </a:extLst>
          </p:cNvPr>
          <p:cNvSpPr>
            <a:spLocks noGrp="1"/>
          </p:cNvSpPr>
          <p:nvPr>
            <p:ph type="ftr" sz="quarter" idx="11"/>
          </p:nvPr>
        </p:nvSpPr>
        <p:spPr/>
        <p:txBody>
          <a:bodyPr/>
          <a:lstStyle/>
          <a:p>
            <a:endParaRPr lang="ca-ES"/>
          </a:p>
        </p:txBody>
      </p:sp>
      <p:sp>
        <p:nvSpPr>
          <p:cNvPr id="6" name="Marcador de número de diapositiva 5">
            <a:extLst>
              <a:ext uri="{FF2B5EF4-FFF2-40B4-BE49-F238E27FC236}">
                <a16:creationId xmlns:a16="http://schemas.microsoft.com/office/drawing/2014/main" id="{3D2B7903-654A-4C4E-B166-F280723895C2}"/>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3955569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57FA3D-BA31-48BB-8A6C-11B8293BFA19}"/>
              </a:ext>
            </a:extLst>
          </p:cNvPr>
          <p:cNvSpPr>
            <a:spLocks noGrp="1"/>
          </p:cNvSpPr>
          <p:nvPr>
            <p:ph type="title"/>
          </p:nvPr>
        </p:nvSpPr>
        <p:spPr/>
        <p:txBody>
          <a:bodyPr/>
          <a:lstStyle/>
          <a:p>
            <a:r>
              <a:rPr lang="es-ES"/>
              <a:t>Haga clic para modificar el estilo de título del patrón</a:t>
            </a:r>
            <a:endParaRPr lang="ca-ES"/>
          </a:p>
        </p:txBody>
      </p:sp>
      <p:sp>
        <p:nvSpPr>
          <p:cNvPr id="3" name="Marcador de texto vertical 2">
            <a:extLst>
              <a:ext uri="{FF2B5EF4-FFF2-40B4-BE49-F238E27FC236}">
                <a16:creationId xmlns:a16="http://schemas.microsoft.com/office/drawing/2014/main" id="{A93D9F25-B342-48C3-8643-20FDCBDCD8EA}"/>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a:extLst>
              <a:ext uri="{FF2B5EF4-FFF2-40B4-BE49-F238E27FC236}">
                <a16:creationId xmlns:a16="http://schemas.microsoft.com/office/drawing/2014/main" id="{3FB00380-5AC4-4576-8FD2-0BB01A7C295B}"/>
              </a:ext>
            </a:extLst>
          </p:cNvPr>
          <p:cNvSpPr>
            <a:spLocks noGrp="1"/>
          </p:cNvSpPr>
          <p:nvPr>
            <p:ph type="dt" sz="half" idx="10"/>
          </p:nvPr>
        </p:nvSpPr>
        <p:spPr/>
        <p:txBody>
          <a:bodyPr/>
          <a:lstStyle/>
          <a:p>
            <a:fld id="{DFE01261-5BA9-47D7-BD4C-5B241D0732E3}" type="datetimeFigureOut">
              <a:rPr lang="ca-ES" smtClean="0"/>
              <a:t>23/12/2024</a:t>
            </a:fld>
            <a:endParaRPr lang="ca-ES"/>
          </a:p>
        </p:txBody>
      </p:sp>
      <p:sp>
        <p:nvSpPr>
          <p:cNvPr id="5" name="Marcador de pie de página 4">
            <a:extLst>
              <a:ext uri="{FF2B5EF4-FFF2-40B4-BE49-F238E27FC236}">
                <a16:creationId xmlns:a16="http://schemas.microsoft.com/office/drawing/2014/main" id="{53CB7384-3233-4B48-99FF-1637696E2B66}"/>
              </a:ext>
            </a:extLst>
          </p:cNvPr>
          <p:cNvSpPr>
            <a:spLocks noGrp="1"/>
          </p:cNvSpPr>
          <p:nvPr>
            <p:ph type="ftr" sz="quarter" idx="11"/>
          </p:nvPr>
        </p:nvSpPr>
        <p:spPr/>
        <p:txBody>
          <a:bodyPr/>
          <a:lstStyle/>
          <a:p>
            <a:endParaRPr lang="ca-ES"/>
          </a:p>
        </p:txBody>
      </p:sp>
      <p:sp>
        <p:nvSpPr>
          <p:cNvPr id="6" name="Marcador de número de diapositiva 5">
            <a:extLst>
              <a:ext uri="{FF2B5EF4-FFF2-40B4-BE49-F238E27FC236}">
                <a16:creationId xmlns:a16="http://schemas.microsoft.com/office/drawing/2014/main" id="{372E6CE2-0DAA-4396-912F-720AC00B95EE}"/>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728294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893DD01-0C1B-4582-B459-093C5EBDED4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ca-ES"/>
          </a:p>
        </p:txBody>
      </p:sp>
      <p:sp>
        <p:nvSpPr>
          <p:cNvPr id="3" name="Marcador de texto vertical 2">
            <a:extLst>
              <a:ext uri="{FF2B5EF4-FFF2-40B4-BE49-F238E27FC236}">
                <a16:creationId xmlns:a16="http://schemas.microsoft.com/office/drawing/2014/main" id="{240FF8B5-B656-480E-8656-EACD96EF798D}"/>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a:extLst>
              <a:ext uri="{FF2B5EF4-FFF2-40B4-BE49-F238E27FC236}">
                <a16:creationId xmlns:a16="http://schemas.microsoft.com/office/drawing/2014/main" id="{9F98E695-27A9-4982-AAC3-CEF1FD9DFD0D}"/>
              </a:ext>
            </a:extLst>
          </p:cNvPr>
          <p:cNvSpPr>
            <a:spLocks noGrp="1"/>
          </p:cNvSpPr>
          <p:nvPr>
            <p:ph type="dt" sz="half" idx="10"/>
          </p:nvPr>
        </p:nvSpPr>
        <p:spPr/>
        <p:txBody>
          <a:bodyPr/>
          <a:lstStyle/>
          <a:p>
            <a:fld id="{DFE01261-5BA9-47D7-BD4C-5B241D0732E3}" type="datetimeFigureOut">
              <a:rPr lang="ca-ES" smtClean="0"/>
              <a:t>23/12/2024</a:t>
            </a:fld>
            <a:endParaRPr lang="ca-ES"/>
          </a:p>
        </p:txBody>
      </p:sp>
      <p:sp>
        <p:nvSpPr>
          <p:cNvPr id="5" name="Marcador de pie de página 4">
            <a:extLst>
              <a:ext uri="{FF2B5EF4-FFF2-40B4-BE49-F238E27FC236}">
                <a16:creationId xmlns:a16="http://schemas.microsoft.com/office/drawing/2014/main" id="{A1826E3A-01AE-4E98-8A02-5AD9E287D421}"/>
              </a:ext>
            </a:extLst>
          </p:cNvPr>
          <p:cNvSpPr>
            <a:spLocks noGrp="1"/>
          </p:cNvSpPr>
          <p:nvPr>
            <p:ph type="ftr" sz="quarter" idx="11"/>
          </p:nvPr>
        </p:nvSpPr>
        <p:spPr/>
        <p:txBody>
          <a:bodyPr/>
          <a:lstStyle/>
          <a:p>
            <a:endParaRPr lang="ca-ES"/>
          </a:p>
        </p:txBody>
      </p:sp>
      <p:sp>
        <p:nvSpPr>
          <p:cNvPr id="6" name="Marcador de número de diapositiva 5">
            <a:extLst>
              <a:ext uri="{FF2B5EF4-FFF2-40B4-BE49-F238E27FC236}">
                <a16:creationId xmlns:a16="http://schemas.microsoft.com/office/drawing/2014/main" id="{EC561CD2-72FF-44CA-875D-54B954ED26B5}"/>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2593654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adpis a obsah">
    <p:spTree>
      <p:nvGrpSpPr>
        <p:cNvPr id="1" name=""/>
        <p:cNvGrpSpPr/>
        <p:nvPr/>
      </p:nvGrpSpPr>
      <p:grpSpPr>
        <a:xfrm>
          <a:off x="0" y="0"/>
          <a:ext cx="0" cy="0"/>
          <a:chOff x="0" y="0"/>
          <a:chExt cx="0" cy="0"/>
        </a:xfrm>
      </p:grpSpPr>
      <p:pic>
        <p:nvPicPr>
          <p:cNvPr id="6" name="Grafický objekt 5">
            <a:extLst>
              <a:ext uri="{FF2B5EF4-FFF2-40B4-BE49-F238E27FC236}">
                <a16:creationId xmlns:a16="http://schemas.microsoft.com/office/drawing/2014/main" id="{F5A131D6-0B61-C04C-91F4-682762695A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44" y="1"/>
            <a:ext cx="12212512" cy="6869288"/>
          </a:xfrm>
          <a:prstGeom prst="rect">
            <a:avLst/>
          </a:prstGeom>
        </p:spPr>
      </p:pic>
      <p:pic>
        <p:nvPicPr>
          <p:cNvPr id="11" name="Grafický objekt 10">
            <a:extLst>
              <a:ext uri="{FF2B5EF4-FFF2-40B4-BE49-F238E27FC236}">
                <a16:creationId xmlns:a16="http://schemas.microsoft.com/office/drawing/2014/main" id="{D3C89706-9470-7D01-5A64-B6C2A1DB872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44" y="-7815"/>
            <a:ext cx="2743199" cy="6858000"/>
          </a:xfrm>
          <a:prstGeom prst="rect">
            <a:avLst/>
          </a:prstGeom>
        </p:spPr>
      </p:pic>
      <p:sp>
        <p:nvSpPr>
          <p:cNvPr id="13" name="Obdélník 12">
            <a:extLst>
              <a:ext uri="{FF2B5EF4-FFF2-40B4-BE49-F238E27FC236}">
                <a16:creationId xmlns:a16="http://schemas.microsoft.com/office/drawing/2014/main" id="{DE7550B6-8147-0298-8B33-2D293454C7A0}"/>
              </a:ext>
            </a:extLst>
          </p:cNvPr>
          <p:cNvSpPr/>
          <p:nvPr userDrawn="1"/>
        </p:nvSpPr>
        <p:spPr>
          <a:xfrm>
            <a:off x="643670" y="529682"/>
            <a:ext cx="10896599" cy="579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5" name="Grafický objekt 4">
            <a:extLst>
              <a:ext uri="{FF2B5EF4-FFF2-40B4-BE49-F238E27FC236}">
                <a16:creationId xmlns:a16="http://schemas.microsoft.com/office/drawing/2014/main" id="{91E73527-EF80-E607-C2E0-7DC2C69DFAE6}"/>
              </a:ext>
            </a:extLst>
          </p:cNvPr>
          <p:cNvPicPr>
            <a:picLocks/>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6200000">
            <a:off x="7361927" y="2175884"/>
            <a:ext cx="6020805" cy="2506230"/>
          </a:xfrm>
          <a:prstGeom prst="rect">
            <a:avLst/>
          </a:prstGeom>
        </p:spPr>
      </p:pic>
      <p:pic>
        <p:nvPicPr>
          <p:cNvPr id="10" name="Grafický objekt 9">
            <a:extLst>
              <a:ext uri="{FF2B5EF4-FFF2-40B4-BE49-F238E27FC236}">
                <a16:creationId xmlns:a16="http://schemas.microsoft.com/office/drawing/2014/main" id="{51231657-CCCD-0E9D-68A6-07B5ABC9C3E2}"/>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19603" y="1472023"/>
            <a:ext cx="2628903" cy="1070173"/>
          </a:xfrm>
          <a:prstGeom prst="rect">
            <a:avLst/>
          </a:prstGeom>
        </p:spPr>
      </p:pic>
      <p:pic>
        <p:nvPicPr>
          <p:cNvPr id="2" name="Obrázek 1">
            <a:extLst>
              <a:ext uri="{FF2B5EF4-FFF2-40B4-BE49-F238E27FC236}">
                <a16:creationId xmlns:a16="http://schemas.microsoft.com/office/drawing/2014/main" id="{AB407EF2-9794-F002-50C9-D44A0C39572A}"/>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9708825" y="5791357"/>
            <a:ext cx="1579419" cy="331355"/>
          </a:xfrm>
          <a:prstGeom prst="rect">
            <a:avLst/>
          </a:prstGeom>
        </p:spPr>
      </p:pic>
      <p:sp>
        <p:nvSpPr>
          <p:cNvPr id="3" name="Zástupný obsah 2">
            <a:extLst>
              <a:ext uri="{FF2B5EF4-FFF2-40B4-BE49-F238E27FC236}">
                <a16:creationId xmlns:a16="http://schemas.microsoft.com/office/drawing/2014/main" id="{9BA4B092-A965-B4BF-E9C3-9F42E6B5FA34}"/>
              </a:ext>
            </a:extLst>
          </p:cNvPr>
          <p:cNvSpPr txBox="1">
            <a:spLocks/>
          </p:cNvSpPr>
          <p:nvPr userDrawn="1"/>
        </p:nvSpPr>
        <p:spPr>
          <a:xfrm>
            <a:off x="825709" y="5812616"/>
            <a:ext cx="8834891" cy="3907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700" noProof="0">
                <a:solidFill>
                  <a:schemeClr val="tx1">
                    <a:lumMod val="65000"/>
                    <a:lumOff val="35000"/>
                  </a:schemeClr>
                </a:solidFill>
                <a:effectLst/>
                <a:latin typeface="Varela Round" pitchFamily="2" charset="-79"/>
                <a:ea typeface="Calibri" panose="020F0502020204030204" pitchFamily="34" charset="0"/>
                <a:cs typeface="Varela Round" pitchFamily="2" charset="-79"/>
              </a:rPr>
              <a:t>Funded by the European Union. Views and opinions expressed are however those of the author(s) only and do not necessarily reflect those of the European Union or the European Research Executive Agency. Neither the European Union nor the granting authority can be held responsible for them.</a:t>
            </a:r>
            <a:endParaRPr lang="en-GB" sz="700" noProof="0">
              <a:solidFill>
                <a:schemeClr val="tx1">
                  <a:lumMod val="65000"/>
                  <a:lumOff val="35000"/>
                </a:schemeClr>
              </a:solidFill>
              <a:latin typeface="Varela Round" pitchFamily="2" charset="-79"/>
              <a:cs typeface="Varela Round" pitchFamily="2" charset="-79"/>
            </a:endParaRPr>
          </a:p>
        </p:txBody>
      </p:sp>
      <p:sp>
        <p:nvSpPr>
          <p:cNvPr id="4" name="Obdélník 3">
            <a:extLst>
              <a:ext uri="{FF2B5EF4-FFF2-40B4-BE49-F238E27FC236}">
                <a16:creationId xmlns:a16="http://schemas.microsoft.com/office/drawing/2014/main" id="{E0A87F3E-BF06-8B98-4E93-DC9D405D3601}"/>
              </a:ext>
            </a:extLst>
          </p:cNvPr>
          <p:cNvSpPr/>
          <p:nvPr userDrawn="1"/>
        </p:nvSpPr>
        <p:spPr>
          <a:xfrm>
            <a:off x="643670" y="5624882"/>
            <a:ext cx="10896599" cy="41564"/>
          </a:xfrm>
          <a:prstGeom prst="rect">
            <a:avLst/>
          </a:prstGeom>
          <a:solidFill>
            <a:srgbClr val="007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928069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Úvodní snímek">
    <p:spTree>
      <p:nvGrpSpPr>
        <p:cNvPr id="1" name=""/>
        <p:cNvGrpSpPr/>
        <p:nvPr/>
      </p:nvGrpSpPr>
      <p:grpSpPr>
        <a:xfrm>
          <a:off x="0" y="0"/>
          <a:ext cx="0" cy="0"/>
          <a:chOff x="0" y="0"/>
          <a:chExt cx="0" cy="0"/>
        </a:xfrm>
      </p:grpSpPr>
      <p:pic>
        <p:nvPicPr>
          <p:cNvPr id="5" name="Grafický objekt 4">
            <a:extLst>
              <a:ext uri="{FF2B5EF4-FFF2-40B4-BE49-F238E27FC236}">
                <a16:creationId xmlns:a16="http://schemas.microsoft.com/office/drawing/2014/main" id="{EA069DE6-4884-4EDB-D6D1-9F109ECAD5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44" y="1"/>
            <a:ext cx="12212512" cy="6869288"/>
          </a:xfrm>
          <a:prstGeom prst="rect">
            <a:avLst/>
          </a:prstGeom>
        </p:spPr>
      </p:pic>
      <p:pic>
        <p:nvPicPr>
          <p:cNvPr id="6" name="Grafický objekt 5">
            <a:extLst>
              <a:ext uri="{FF2B5EF4-FFF2-40B4-BE49-F238E27FC236}">
                <a16:creationId xmlns:a16="http://schemas.microsoft.com/office/drawing/2014/main" id="{33778BE9-684B-CF76-1BF4-9F5D5F90E93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44" y="-7815"/>
            <a:ext cx="2743199" cy="6858000"/>
          </a:xfrm>
          <a:prstGeom prst="rect">
            <a:avLst/>
          </a:prstGeom>
        </p:spPr>
      </p:pic>
      <p:sp>
        <p:nvSpPr>
          <p:cNvPr id="10" name="Obdélník 9">
            <a:extLst>
              <a:ext uri="{FF2B5EF4-FFF2-40B4-BE49-F238E27FC236}">
                <a16:creationId xmlns:a16="http://schemas.microsoft.com/office/drawing/2014/main" id="{E561CFBA-4CA8-176A-3B0D-649DBB389EB6}"/>
              </a:ext>
            </a:extLst>
          </p:cNvPr>
          <p:cNvSpPr/>
          <p:nvPr userDrawn="1"/>
        </p:nvSpPr>
        <p:spPr>
          <a:xfrm>
            <a:off x="643670" y="529682"/>
            <a:ext cx="10896599" cy="579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3" name="Obrázek 12">
            <a:extLst>
              <a:ext uri="{FF2B5EF4-FFF2-40B4-BE49-F238E27FC236}">
                <a16:creationId xmlns:a16="http://schemas.microsoft.com/office/drawing/2014/main" id="{02FC2A12-D0D0-E4A4-82FF-67C6228BB507}"/>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9708825" y="5791357"/>
            <a:ext cx="1579419" cy="331355"/>
          </a:xfrm>
          <a:prstGeom prst="rect">
            <a:avLst/>
          </a:prstGeom>
        </p:spPr>
      </p:pic>
      <p:sp>
        <p:nvSpPr>
          <p:cNvPr id="14" name="Zástupný obsah 2">
            <a:extLst>
              <a:ext uri="{FF2B5EF4-FFF2-40B4-BE49-F238E27FC236}">
                <a16:creationId xmlns:a16="http://schemas.microsoft.com/office/drawing/2014/main" id="{4D50E074-D0C1-C511-7647-FD5D1CE9A0C0}"/>
              </a:ext>
            </a:extLst>
          </p:cNvPr>
          <p:cNvSpPr txBox="1">
            <a:spLocks/>
          </p:cNvSpPr>
          <p:nvPr userDrawn="1"/>
        </p:nvSpPr>
        <p:spPr>
          <a:xfrm>
            <a:off x="825709" y="5812616"/>
            <a:ext cx="8834891" cy="3907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700" noProof="0">
                <a:solidFill>
                  <a:schemeClr val="tx1">
                    <a:lumMod val="65000"/>
                    <a:lumOff val="35000"/>
                  </a:schemeClr>
                </a:solidFill>
                <a:effectLst/>
                <a:latin typeface="Varela Round" pitchFamily="2" charset="-79"/>
                <a:ea typeface="Calibri" panose="020F0502020204030204" pitchFamily="34" charset="0"/>
                <a:cs typeface="Varela Round" pitchFamily="2" charset="-79"/>
              </a:rPr>
              <a:t>Funded by the European Union. Views and opinions expressed are however those of the author(s) only and do not necessarily reflect those of the European Union or the European Research Executive Agency. Neither the European Union nor the granting authority can be held responsible for them.</a:t>
            </a:r>
            <a:endParaRPr lang="en-GB" sz="700" noProof="0">
              <a:solidFill>
                <a:schemeClr val="tx1">
                  <a:lumMod val="65000"/>
                  <a:lumOff val="35000"/>
                </a:schemeClr>
              </a:solidFill>
              <a:latin typeface="Varela Round" pitchFamily="2" charset="-79"/>
              <a:cs typeface="Varela Round" pitchFamily="2" charset="-79"/>
            </a:endParaRPr>
          </a:p>
        </p:txBody>
      </p:sp>
      <p:sp>
        <p:nvSpPr>
          <p:cNvPr id="16" name="Obdélník 15">
            <a:extLst>
              <a:ext uri="{FF2B5EF4-FFF2-40B4-BE49-F238E27FC236}">
                <a16:creationId xmlns:a16="http://schemas.microsoft.com/office/drawing/2014/main" id="{35E77DA1-897C-3031-FACC-4420EA71FEF7}"/>
              </a:ext>
            </a:extLst>
          </p:cNvPr>
          <p:cNvSpPr/>
          <p:nvPr userDrawn="1"/>
        </p:nvSpPr>
        <p:spPr>
          <a:xfrm>
            <a:off x="643670" y="5624882"/>
            <a:ext cx="10896599" cy="41564"/>
          </a:xfrm>
          <a:prstGeom prst="rect">
            <a:avLst/>
          </a:prstGeom>
          <a:solidFill>
            <a:srgbClr val="007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2" name="Grafický objekt 11">
            <a:extLst>
              <a:ext uri="{FF2B5EF4-FFF2-40B4-BE49-F238E27FC236}">
                <a16:creationId xmlns:a16="http://schemas.microsoft.com/office/drawing/2014/main" id="{B3BA2906-521D-BC0B-6AD3-09DB154A5F96}"/>
              </a:ext>
            </a:extLst>
          </p:cNvPr>
          <p:cNvPicPr>
            <a:picLocks noChangeAspect="1"/>
          </p:cNvPicPr>
          <p:nvPr userDrawn="1"/>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5709" y="728569"/>
            <a:ext cx="782955" cy="318725"/>
          </a:xfrm>
          <a:prstGeom prst="rect">
            <a:avLst/>
          </a:prstGeom>
        </p:spPr>
      </p:pic>
      <p:sp>
        <p:nvSpPr>
          <p:cNvPr id="15" name="Zástupný obsah 2">
            <a:extLst>
              <a:ext uri="{FF2B5EF4-FFF2-40B4-BE49-F238E27FC236}">
                <a16:creationId xmlns:a16="http://schemas.microsoft.com/office/drawing/2014/main" id="{E0697B74-3B5A-3473-2674-4645A8166EF7}"/>
              </a:ext>
            </a:extLst>
          </p:cNvPr>
          <p:cNvSpPr>
            <a:spLocks noGrp="1"/>
          </p:cNvSpPr>
          <p:nvPr>
            <p:ph idx="1"/>
          </p:nvPr>
        </p:nvSpPr>
        <p:spPr>
          <a:xfrm>
            <a:off x="6091969" y="755644"/>
            <a:ext cx="5099306" cy="4636624"/>
          </a:xfrm>
          <a:noFill/>
        </p:spPr>
        <p:txBody>
          <a:bodyPr/>
          <a:lstStyle>
            <a:lvl1pPr marL="0" indent="0">
              <a:buNone/>
              <a:defRPr sz="3200">
                <a:no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cs-CZ"/>
          </a:p>
        </p:txBody>
      </p:sp>
    </p:spTree>
    <p:extLst>
      <p:ext uri="{BB962C8B-B14F-4D97-AF65-F5344CB8AC3E}">
        <p14:creationId xmlns:p14="http://schemas.microsoft.com/office/powerpoint/2010/main" val="2027665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Záhlaví oddílu">
    <p:spTree>
      <p:nvGrpSpPr>
        <p:cNvPr id="1" name=""/>
        <p:cNvGrpSpPr/>
        <p:nvPr/>
      </p:nvGrpSpPr>
      <p:grpSpPr>
        <a:xfrm>
          <a:off x="0" y="0"/>
          <a:ext cx="0" cy="0"/>
          <a:chOff x="0" y="0"/>
          <a:chExt cx="0" cy="0"/>
        </a:xfrm>
      </p:grpSpPr>
      <p:pic>
        <p:nvPicPr>
          <p:cNvPr id="28" name="Grafický objekt 27">
            <a:extLst>
              <a:ext uri="{FF2B5EF4-FFF2-40B4-BE49-F238E27FC236}">
                <a16:creationId xmlns:a16="http://schemas.microsoft.com/office/drawing/2014/main" id="{F4E353D4-D852-D83B-6F3D-E6F3C0F27A5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44" y="1"/>
            <a:ext cx="12212512" cy="6869288"/>
          </a:xfrm>
          <a:prstGeom prst="rect">
            <a:avLst/>
          </a:prstGeom>
        </p:spPr>
      </p:pic>
      <p:pic>
        <p:nvPicPr>
          <p:cNvPr id="29" name="Grafický objekt 28">
            <a:extLst>
              <a:ext uri="{FF2B5EF4-FFF2-40B4-BE49-F238E27FC236}">
                <a16:creationId xmlns:a16="http://schemas.microsoft.com/office/drawing/2014/main" id="{6BF63111-E9B0-CF14-C15B-6733A3572FE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44" y="-7815"/>
            <a:ext cx="2743199" cy="6858000"/>
          </a:xfrm>
          <a:prstGeom prst="rect">
            <a:avLst/>
          </a:prstGeom>
        </p:spPr>
      </p:pic>
      <p:sp>
        <p:nvSpPr>
          <p:cNvPr id="30" name="Obdélník 29">
            <a:extLst>
              <a:ext uri="{FF2B5EF4-FFF2-40B4-BE49-F238E27FC236}">
                <a16:creationId xmlns:a16="http://schemas.microsoft.com/office/drawing/2014/main" id="{804786FF-CFA3-343F-3F34-AC2E8D6A499D}"/>
              </a:ext>
            </a:extLst>
          </p:cNvPr>
          <p:cNvSpPr/>
          <p:nvPr userDrawn="1"/>
        </p:nvSpPr>
        <p:spPr>
          <a:xfrm>
            <a:off x="643670" y="529682"/>
            <a:ext cx="10896599" cy="579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5" name="Grafický objekt 34">
            <a:extLst>
              <a:ext uri="{FF2B5EF4-FFF2-40B4-BE49-F238E27FC236}">
                <a16:creationId xmlns:a16="http://schemas.microsoft.com/office/drawing/2014/main" id="{A2635EBB-A696-00A8-4BC3-F4B127BE93DC}"/>
              </a:ext>
            </a:extLst>
          </p:cNvPr>
          <p:cNvPicPr>
            <a:picLocks/>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6200000">
            <a:off x="7361927" y="2175884"/>
            <a:ext cx="6020805" cy="2506230"/>
          </a:xfrm>
          <a:prstGeom prst="rect">
            <a:avLst/>
          </a:prstGeom>
        </p:spPr>
      </p:pic>
      <p:pic>
        <p:nvPicPr>
          <p:cNvPr id="31" name="Obrázek 30">
            <a:extLst>
              <a:ext uri="{FF2B5EF4-FFF2-40B4-BE49-F238E27FC236}">
                <a16:creationId xmlns:a16="http://schemas.microsoft.com/office/drawing/2014/main" id="{78AFF3EC-2E3C-3BCA-44F3-68058D885A61}"/>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9708825" y="5791357"/>
            <a:ext cx="1579419" cy="331355"/>
          </a:xfrm>
          <a:prstGeom prst="rect">
            <a:avLst/>
          </a:prstGeom>
        </p:spPr>
      </p:pic>
      <p:sp>
        <p:nvSpPr>
          <p:cNvPr id="32" name="Zástupný obsah 2">
            <a:extLst>
              <a:ext uri="{FF2B5EF4-FFF2-40B4-BE49-F238E27FC236}">
                <a16:creationId xmlns:a16="http://schemas.microsoft.com/office/drawing/2014/main" id="{25B7A185-F6AB-902A-5152-E04C0E74B52D}"/>
              </a:ext>
            </a:extLst>
          </p:cNvPr>
          <p:cNvSpPr txBox="1">
            <a:spLocks/>
          </p:cNvSpPr>
          <p:nvPr userDrawn="1"/>
        </p:nvSpPr>
        <p:spPr>
          <a:xfrm>
            <a:off x="825709" y="5812616"/>
            <a:ext cx="8834891" cy="3907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Funded</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by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the</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European</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Union.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Views</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and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opinions</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expressed</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are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however</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those</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of</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the</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author</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(s)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only</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and do not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necessarily</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reflect</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those</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of</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the</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European</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Union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or</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the</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European</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Research</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Executive</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Agency</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Neither</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the</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European</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Union nor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the</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granting</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authority</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can</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be</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held</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responsible</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for</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them</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a:t>
            </a:r>
            <a:endParaRPr lang="cs-CZ" sz="700">
              <a:solidFill>
                <a:schemeClr val="tx1">
                  <a:lumMod val="65000"/>
                  <a:lumOff val="35000"/>
                </a:schemeClr>
              </a:solidFill>
              <a:latin typeface="Varela Round" pitchFamily="2" charset="-79"/>
              <a:cs typeface="Varela Round" pitchFamily="2" charset="-79"/>
            </a:endParaRPr>
          </a:p>
        </p:txBody>
      </p:sp>
      <p:sp>
        <p:nvSpPr>
          <p:cNvPr id="33" name="Obdélník 32">
            <a:extLst>
              <a:ext uri="{FF2B5EF4-FFF2-40B4-BE49-F238E27FC236}">
                <a16:creationId xmlns:a16="http://schemas.microsoft.com/office/drawing/2014/main" id="{6F3DF2C1-A267-26BA-4180-D08F8FEB2398}"/>
              </a:ext>
            </a:extLst>
          </p:cNvPr>
          <p:cNvSpPr/>
          <p:nvPr userDrawn="1"/>
        </p:nvSpPr>
        <p:spPr>
          <a:xfrm>
            <a:off x="643670" y="5624882"/>
            <a:ext cx="10896599" cy="41564"/>
          </a:xfrm>
          <a:prstGeom prst="rect">
            <a:avLst/>
          </a:prstGeom>
          <a:solidFill>
            <a:srgbClr val="007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4" name="Grafický objekt 33">
            <a:extLst>
              <a:ext uri="{FF2B5EF4-FFF2-40B4-BE49-F238E27FC236}">
                <a16:creationId xmlns:a16="http://schemas.microsoft.com/office/drawing/2014/main" id="{DA836CF8-5B81-CB03-99DA-49ED8B1B6E90}"/>
              </a:ext>
            </a:extLst>
          </p:cNvPr>
          <p:cNvPicPr>
            <a:picLocks noChangeAspect="1"/>
          </p:cNvPicPr>
          <p:nvPr userDrawn="1"/>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5709" y="728569"/>
            <a:ext cx="782955" cy="318725"/>
          </a:xfrm>
          <a:prstGeom prst="rect">
            <a:avLst/>
          </a:prstGeom>
        </p:spPr>
      </p:pic>
    </p:spTree>
    <p:extLst>
      <p:ext uri="{BB962C8B-B14F-4D97-AF65-F5344CB8AC3E}">
        <p14:creationId xmlns:p14="http://schemas.microsoft.com/office/powerpoint/2010/main" val="41413482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pic>
        <p:nvPicPr>
          <p:cNvPr id="5" name="Grafický objekt 4">
            <a:extLst>
              <a:ext uri="{FF2B5EF4-FFF2-40B4-BE49-F238E27FC236}">
                <a16:creationId xmlns:a16="http://schemas.microsoft.com/office/drawing/2014/main" id="{EA069DE6-4884-4EDB-D6D1-9F109ECAD5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44" y="1"/>
            <a:ext cx="12212512" cy="6869288"/>
          </a:xfrm>
          <a:prstGeom prst="rect">
            <a:avLst/>
          </a:prstGeom>
        </p:spPr>
      </p:pic>
      <p:pic>
        <p:nvPicPr>
          <p:cNvPr id="6" name="Grafický objekt 5">
            <a:extLst>
              <a:ext uri="{FF2B5EF4-FFF2-40B4-BE49-F238E27FC236}">
                <a16:creationId xmlns:a16="http://schemas.microsoft.com/office/drawing/2014/main" id="{33778BE9-684B-CF76-1BF4-9F5D5F90E93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44" y="-7815"/>
            <a:ext cx="2743199" cy="6858000"/>
          </a:xfrm>
          <a:prstGeom prst="rect">
            <a:avLst/>
          </a:prstGeom>
        </p:spPr>
      </p:pic>
      <p:sp>
        <p:nvSpPr>
          <p:cNvPr id="10" name="Obdélník 9">
            <a:extLst>
              <a:ext uri="{FF2B5EF4-FFF2-40B4-BE49-F238E27FC236}">
                <a16:creationId xmlns:a16="http://schemas.microsoft.com/office/drawing/2014/main" id="{E561CFBA-4CA8-176A-3B0D-649DBB389EB6}"/>
              </a:ext>
            </a:extLst>
          </p:cNvPr>
          <p:cNvSpPr/>
          <p:nvPr userDrawn="1"/>
        </p:nvSpPr>
        <p:spPr>
          <a:xfrm>
            <a:off x="643670" y="529682"/>
            <a:ext cx="10896599" cy="579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3" name="Obrázek 12">
            <a:extLst>
              <a:ext uri="{FF2B5EF4-FFF2-40B4-BE49-F238E27FC236}">
                <a16:creationId xmlns:a16="http://schemas.microsoft.com/office/drawing/2014/main" id="{02FC2A12-D0D0-E4A4-82FF-67C6228BB507}"/>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9708825" y="5791357"/>
            <a:ext cx="1579419" cy="331355"/>
          </a:xfrm>
          <a:prstGeom prst="rect">
            <a:avLst/>
          </a:prstGeom>
        </p:spPr>
      </p:pic>
      <p:sp>
        <p:nvSpPr>
          <p:cNvPr id="16" name="Obdélník 15">
            <a:extLst>
              <a:ext uri="{FF2B5EF4-FFF2-40B4-BE49-F238E27FC236}">
                <a16:creationId xmlns:a16="http://schemas.microsoft.com/office/drawing/2014/main" id="{35E77DA1-897C-3031-FACC-4420EA71FEF7}"/>
              </a:ext>
            </a:extLst>
          </p:cNvPr>
          <p:cNvSpPr/>
          <p:nvPr userDrawn="1"/>
        </p:nvSpPr>
        <p:spPr>
          <a:xfrm>
            <a:off x="643670" y="5624882"/>
            <a:ext cx="10896599" cy="41564"/>
          </a:xfrm>
          <a:prstGeom prst="rect">
            <a:avLst/>
          </a:prstGeom>
          <a:solidFill>
            <a:srgbClr val="007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2" name="Grafický objekt 11">
            <a:extLst>
              <a:ext uri="{FF2B5EF4-FFF2-40B4-BE49-F238E27FC236}">
                <a16:creationId xmlns:a16="http://schemas.microsoft.com/office/drawing/2014/main" id="{B3BA2906-521D-BC0B-6AD3-09DB154A5F96}"/>
              </a:ext>
            </a:extLst>
          </p:cNvPr>
          <p:cNvPicPr>
            <a:picLocks noChangeAspect="1"/>
          </p:cNvPicPr>
          <p:nvPr userDrawn="1"/>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5709" y="728569"/>
            <a:ext cx="782955" cy="318725"/>
          </a:xfrm>
          <a:prstGeom prst="rect">
            <a:avLst/>
          </a:prstGeom>
        </p:spPr>
      </p:pic>
      <p:sp>
        <p:nvSpPr>
          <p:cNvPr id="11" name="Zástupný obsah 2">
            <a:extLst>
              <a:ext uri="{FF2B5EF4-FFF2-40B4-BE49-F238E27FC236}">
                <a16:creationId xmlns:a16="http://schemas.microsoft.com/office/drawing/2014/main" id="{9BA4B092-A965-B4BF-E9C3-9F42E6B5FA34}"/>
              </a:ext>
            </a:extLst>
          </p:cNvPr>
          <p:cNvSpPr txBox="1">
            <a:spLocks/>
          </p:cNvSpPr>
          <p:nvPr userDrawn="1"/>
        </p:nvSpPr>
        <p:spPr>
          <a:xfrm>
            <a:off x="825709" y="5812616"/>
            <a:ext cx="8834891" cy="3907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1050" noProof="0">
                <a:solidFill>
                  <a:schemeClr val="tx1">
                    <a:lumMod val="65000"/>
                    <a:lumOff val="35000"/>
                  </a:schemeClr>
                </a:solidFill>
                <a:effectLst/>
                <a:latin typeface="+mn-lt"/>
                <a:ea typeface="Calibri" panose="020F0502020204030204" pitchFamily="34" charset="0"/>
                <a:cs typeface="Varela Round" pitchFamily="2" charset="-79"/>
              </a:rPr>
              <a:t>Funded by the European Union. Views and opinions expressed are however those of the author(s) only and do not necessarily reflect those of the European Union or the European Research Executive Agency. Neither the European Union nor the granting authority can be held responsible for them.</a:t>
            </a:r>
            <a:endParaRPr lang="en-GB" sz="1050" noProof="0">
              <a:solidFill>
                <a:schemeClr val="tx1">
                  <a:lumMod val="65000"/>
                  <a:lumOff val="35000"/>
                </a:schemeClr>
              </a:solidFill>
              <a:latin typeface="+mn-lt"/>
              <a:cs typeface="Varela Round" pitchFamily="2" charset="-79"/>
            </a:endParaRPr>
          </a:p>
        </p:txBody>
      </p:sp>
      <p:sp>
        <p:nvSpPr>
          <p:cNvPr id="2" name="TextBox 1">
            <a:extLst>
              <a:ext uri="{FF2B5EF4-FFF2-40B4-BE49-F238E27FC236}">
                <a16:creationId xmlns:a16="http://schemas.microsoft.com/office/drawing/2014/main" id="{665154D7-ABF5-4B71-AC9D-1FE68A519C56}"/>
              </a:ext>
            </a:extLst>
          </p:cNvPr>
          <p:cNvSpPr txBox="1"/>
          <p:nvPr userDrawn="1"/>
        </p:nvSpPr>
        <p:spPr>
          <a:xfrm>
            <a:off x="11625943" y="6419461"/>
            <a:ext cx="494522" cy="369332"/>
          </a:xfrm>
          <a:prstGeom prst="rect">
            <a:avLst/>
          </a:prstGeom>
          <a:noFill/>
        </p:spPr>
        <p:txBody>
          <a:bodyPr wrap="square" rtlCol="0">
            <a:spAutoFit/>
          </a:bodyPr>
          <a:lstStyle/>
          <a:p>
            <a:pPr algn="ctr"/>
            <a:fld id="{B3CC5931-B118-42EC-A7DE-3BA6BA3C892B}" type="slidenum">
              <a:rPr lang="en-US" smtClean="0"/>
              <a:pPr algn="ctr"/>
              <a:t>‹#›</a:t>
            </a:fld>
            <a:endParaRPr lang="en-US"/>
          </a:p>
        </p:txBody>
      </p:sp>
    </p:spTree>
    <p:extLst>
      <p:ext uri="{BB962C8B-B14F-4D97-AF65-F5344CB8AC3E}">
        <p14:creationId xmlns:p14="http://schemas.microsoft.com/office/powerpoint/2010/main" val="3145866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6AE751-B403-4828-A174-5FFF125CF4ED}"/>
              </a:ext>
            </a:extLst>
          </p:cNvPr>
          <p:cNvSpPr>
            <a:spLocks noGrp="1"/>
          </p:cNvSpPr>
          <p:nvPr>
            <p:ph type="title"/>
          </p:nvPr>
        </p:nvSpPr>
        <p:spPr/>
        <p:txBody>
          <a:bodyPr/>
          <a:lstStyle/>
          <a:p>
            <a:r>
              <a:rPr lang="es-ES"/>
              <a:t>Haga clic para modificar el estilo de título del patrón</a:t>
            </a:r>
            <a:endParaRPr lang="ca-ES"/>
          </a:p>
        </p:txBody>
      </p:sp>
      <p:sp>
        <p:nvSpPr>
          <p:cNvPr id="3" name="Marcador de contenido 2">
            <a:extLst>
              <a:ext uri="{FF2B5EF4-FFF2-40B4-BE49-F238E27FC236}">
                <a16:creationId xmlns:a16="http://schemas.microsoft.com/office/drawing/2014/main" id="{6F1111B9-B70D-437C-9BC9-B6F37A93FAD2}"/>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a:extLst>
              <a:ext uri="{FF2B5EF4-FFF2-40B4-BE49-F238E27FC236}">
                <a16:creationId xmlns:a16="http://schemas.microsoft.com/office/drawing/2014/main" id="{BF1CE169-396C-4FB2-8DC2-437F7128D166}"/>
              </a:ext>
            </a:extLst>
          </p:cNvPr>
          <p:cNvSpPr>
            <a:spLocks noGrp="1"/>
          </p:cNvSpPr>
          <p:nvPr>
            <p:ph type="dt" sz="half" idx="10"/>
          </p:nvPr>
        </p:nvSpPr>
        <p:spPr/>
        <p:txBody>
          <a:bodyPr/>
          <a:lstStyle/>
          <a:p>
            <a:fld id="{DFE01261-5BA9-47D7-BD4C-5B241D0732E3}" type="datetimeFigureOut">
              <a:rPr lang="ca-ES" smtClean="0"/>
              <a:t>23/12/2024</a:t>
            </a:fld>
            <a:endParaRPr lang="ca-ES"/>
          </a:p>
        </p:txBody>
      </p:sp>
      <p:sp>
        <p:nvSpPr>
          <p:cNvPr id="5" name="Marcador de pie de página 4">
            <a:extLst>
              <a:ext uri="{FF2B5EF4-FFF2-40B4-BE49-F238E27FC236}">
                <a16:creationId xmlns:a16="http://schemas.microsoft.com/office/drawing/2014/main" id="{752520AB-BD9A-4566-A57D-B64FA6C45800}"/>
              </a:ext>
            </a:extLst>
          </p:cNvPr>
          <p:cNvSpPr>
            <a:spLocks noGrp="1"/>
          </p:cNvSpPr>
          <p:nvPr>
            <p:ph type="ftr" sz="quarter" idx="11"/>
          </p:nvPr>
        </p:nvSpPr>
        <p:spPr/>
        <p:txBody>
          <a:bodyPr/>
          <a:lstStyle/>
          <a:p>
            <a:endParaRPr lang="ca-ES"/>
          </a:p>
        </p:txBody>
      </p:sp>
      <p:sp>
        <p:nvSpPr>
          <p:cNvPr id="6" name="Marcador de número de diapositiva 5">
            <a:extLst>
              <a:ext uri="{FF2B5EF4-FFF2-40B4-BE49-F238E27FC236}">
                <a16:creationId xmlns:a16="http://schemas.microsoft.com/office/drawing/2014/main" id="{12162344-1316-4BEE-A0EA-F5799BE019AE}"/>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3402578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F4A3A2-E568-4743-A7B3-6A2024F9F35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ca-ES"/>
          </a:p>
        </p:txBody>
      </p:sp>
      <p:sp>
        <p:nvSpPr>
          <p:cNvPr id="3" name="Marcador de texto 2">
            <a:extLst>
              <a:ext uri="{FF2B5EF4-FFF2-40B4-BE49-F238E27FC236}">
                <a16:creationId xmlns:a16="http://schemas.microsoft.com/office/drawing/2014/main" id="{1A0AB466-71EF-4BC7-A647-1C43A215AA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83972D30-33CE-410F-AE2E-D38AFBE4AA00}"/>
              </a:ext>
            </a:extLst>
          </p:cNvPr>
          <p:cNvSpPr>
            <a:spLocks noGrp="1"/>
          </p:cNvSpPr>
          <p:nvPr>
            <p:ph type="dt" sz="half" idx="10"/>
          </p:nvPr>
        </p:nvSpPr>
        <p:spPr/>
        <p:txBody>
          <a:bodyPr/>
          <a:lstStyle/>
          <a:p>
            <a:fld id="{DFE01261-5BA9-47D7-BD4C-5B241D0732E3}" type="datetimeFigureOut">
              <a:rPr lang="ca-ES" smtClean="0"/>
              <a:t>23/12/2024</a:t>
            </a:fld>
            <a:endParaRPr lang="ca-ES"/>
          </a:p>
        </p:txBody>
      </p:sp>
      <p:sp>
        <p:nvSpPr>
          <p:cNvPr id="5" name="Marcador de pie de página 4">
            <a:extLst>
              <a:ext uri="{FF2B5EF4-FFF2-40B4-BE49-F238E27FC236}">
                <a16:creationId xmlns:a16="http://schemas.microsoft.com/office/drawing/2014/main" id="{CE91A4DF-C175-404D-8C54-A84DAB552C9C}"/>
              </a:ext>
            </a:extLst>
          </p:cNvPr>
          <p:cNvSpPr>
            <a:spLocks noGrp="1"/>
          </p:cNvSpPr>
          <p:nvPr>
            <p:ph type="ftr" sz="quarter" idx="11"/>
          </p:nvPr>
        </p:nvSpPr>
        <p:spPr/>
        <p:txBody>
          <a:bodyPr/>
          <a:lstStyle/>
          <a:p>
            <a:endParaRPr lang="ca-ES"/>
          </a:p>
        </p:txBody>
      </p:sp>
      <p:sp>
        <p:nvSpPr>
          <p:cNvPr id="6" name="Marcador de número de diapositiva 5">
            <a:extLst>
              <a:ext uri="{FF2B5EF4-FFF2-40B4-BE49-F238E27FC236}">
                <a16:creationId xmlns:a16="http://schemas.microsoft.com/office/drawing/2014/main" id="{408AF1E1-FF3F-4152-99A4-6ACE7B622EA9}"/>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115257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207C71-0730-4C4D-8A7B-96E438B28F21}"/>
              </a:ext>
            </a:extLst>
          </p:cNvPr>
          <p:cNvSpPr>
            <a:spLocks noGrp="1"/>
          </p:cNvSpPr>
          <p:nvPr>
            <p:ph type="title"/>
          </p:nvPr>
        </p:nvSpPr>
        <p:spPr/>
        <p:txBody>
          <a:bodyPr/>
          <a:lstStyle/>
          <a:p>
            <a:r>
              <a:rPr lang="es-ES"/>
              <a:t>Haga clic para modificar el estilo de título del patrón</a:t>
            </a:r>
            <a:endParaRPr lang="ca-ES"/>
          </a:p>
        </p:txBody>
      </p:sp>
      <p:sp>
        <p:nvSpPr>
          <p:cNvPr id="3" name="Marcador de contenido 2">
            <a:extLst>
              <a:ext uri="{FF2B5EF4-FFF2-40B4-BE49-F238E27FC236}">
                <a16:creationId xmlns:a16="http://schemas.microsoft.com/office/drawing/2014/main" id="{2CB0C3AB-0F8D-4623-AE6C-DB2289A32158}"/>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contenido 3">
            <a:extLst>
              <a:ext uri="{FF2B5EF4-FFF2-40B4-BE49-F238E27FC236}">
                <a16:creationId xmlns:a16="http://schemas.microsoft.com/office/drawing/2014/main" id="{6E5E9B06-331F-4A19-AB3F-8CBBD923E3B8}"/>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5" name="Marcador de fecha 4">
            <a:extLst>
              <a:ext uri="{FF2B5EF4-FFF2-40B4-BE49-F238E27FC236}">
                <a16:creationId xmlns:a16="http://schemas.microsoft.com/office/drawing/2014/main" id="{D758951B-54F0-4BFA-85CB-53E76F7D0D3A}"/>
              </a:ext>
            </a:extLst>
          </p:cNvPr>
          <p:cNvSpPr>
            <a:spLocks noGrp="1"/>
          </p:cNvSpPr>
          <p:nvPr>
            <p:ph type="dt" sz="half" idx="10"/>
          </p:nvPr>
        </p:nvSpPr>
        <p:spPr/>
        <p:txBody>
          <a:bodyPr/>
          <a:lstStyle/>
          <a:p>
            <a:fld id="{DFE01261-5BA9-47D7-BD4C-5B241D0732E3}" type="datetimeFigureOut">
              <a:rPr lang="ca-ES" smtClean="0"/>
              <a:t>23/12/2024</a:t>
            </a:fld>
            <a:endParaRPr lang="ca-ES"/>
          </a:p>
        </p:txBody>
      </p:sp>
      <p:sp>
        <p:nvSpPr>
          <p:cNvPr id="6" name="Marcador de pie de página 5">
            <a:extLst>
              <a:ext uri="{FF2B5EF4-FFF2-40B4-BE49-F238E27FC236}">
                <a16:creationId xmlns:a16="http://schemas.microsoft.com/office/drawing/2014/main" id="{F8EF74CC-C662-4A93-9DF3-176955787C5F}"/>
              </a:ext>
            </a:extLst>
          </p:cNvPr>
          <p:cNvSpPr>
            <a:spLocks noGrp="1"/>
          </p:cNvSpPr>
          <p:nvPr>
            <p:ph type="ftr" sz="quarter" idx="11"/>
          </p:nvPr>
        </p:nvSpPr>
        <p:spPr/>
        <p:txBody>
          <a:bodyPr/>
          <a:lstStyle/>
          <a:p>
            <a:endParaRPr lang="ca-ES"/>
          </a:p>
        </p:txBody>
      </p:sp>
      <p:sp>
        <p:nvSpPr>
          <p:cNvPr id="7" name="Marcador de número de diapositiva 6">
            <a:extLst>
              <a:ext uri="{FF2B5EF4-FFF2-40B4-BE49-F238E27FC236}">
                <a16:creationId xmlns:a16="http://schemas.microsoft.com/office/drawing/2014/main" id="{59E4EB8A-9D11-4A7A-8411-F410DC40390A}"/>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4160922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923E86-99E7-499C-9FA0-AA9810EB617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ca-ES"/>
          </a:p>
        </p:txBody>
      </p:sp>
      <p:sp>
        <p:nvSpPr>
          <p:cNvPr id="3" name="Marcador de texto 2">
            <a:extLst>
              <a:ext uri="{FF2B5EF4-FFF2-40B4-BE49-F238E27FC236}">
                <a16:creationId xmlns:a16="http://schemas.microsoft.com/office/drawing/2014/main" id="{AA81728F-09DB-435A-A57C-ACC34A95FB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ABC9AA9D-1781-45A2-9F77-C2F4AD40079E}"/>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5" name="Marcador de texto 4">
            <a:extLst>
              <a:ext uri="{FF2B5EF4-FFF2-40B4-BE49-F238E27FC236}">
                <a16:creationId xmlns:a16="http://schemas.microsoft.com/office/drawing/2014/main" id="{3F4D3603-788C-42B0-BB0F-BD5399A01D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C7BB54DD-7548-4D6B-943F-64000EFE17FB}"/>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7" name="Marcador de fecha 6">
            <a:extLst>
              <a:ext uri="{FF2B5EF4-FFF2-40B4-BE49-F238E27FC236}">
                <a16:creationId xmlns:a16="http://schemas.microsoft.com/office/drawing/2014/main" id="{36B7456F-55CD-4944-BA54-D1223B996F85}"/>
              </a:ext>
            </a:extLst>
          </p:cNvPr>
          <p:cNvSpPr>
            <a:spLocks noGrp="1"/>
          </p:cNvSpPr>
          <p:nvPr>
            <p:ph type="dt" sz="half" idx="10"/>
          </p:nvPr>
        </p:nvSpPr>
        <p:spPr/>
        <p:txBody>
          <a:bodyPr/>
          <a:lstStyle/>
          <a:p>
            <a:fld id="{DFE01261-5BA9-47D7-BD4C-5B241D0732E3}" type="datetimeFigureOut">
              <a:rPr lang="ca-ES" smtClean="0"/>
              <a:t>23/12/2024</a:t>
            </a:fld>
            <a:endParaRPr lang="ca-ES"/>
          </a:p>
        </p:txBody>
      </p:sp>
      <p:sp>
        <p:nvSpPr>
          <p:cNvPr id="8" name="Marcador de pie de página 7">
            <a:extLst>
              <a:ext uri="{FF2B5EF4-FFF2-40B4-BE49-F238E27FC236}">
                <a16:creationId xmlns:a16="http://schemas.microsoft.com/office/drawing/2014/main" id="{9A447087-5B1C-412D-BED1-D36635B746BB}"/>
              </a:ext>
            </a:extLst>
          </p:cNvPr>
          <p:cNvSpPr>
            <a:spLocks noGrp="1"/>
          </p:cNvSpPr>
          <p:nvPr>
            <p:ph type="ftr" sz="quarter" idx="11"/>
          </p:nvPr>
        </p:nvSpPr>
        <p:spPr/>
        <p:txBody>
          <a:bodyPr/>
          <a:lstStyle/>
          <a:p>
            <a:endParaRPr lang="ca-ES"/>
          </a:p>
        </p:txBody>
      </p:sp>
      <p:sp>
        <p:nvSpPr>
          <p:cNvPr id="9" name="Marcador de número de diapositiva 8">
            <a:extLst>
              <a:ext uri="{FF2B5EF4-FFF2-40B4-BE49-F238E27FC236}">
                <a16:creationId xmlns:a16="http://schemas.microsoft.com/office/drawing/2014/main" id="{34DEA115-C8DC-4F4F-9F0F-6DE21C5AB802}"/>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41231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41CFDF-3813-4121-8139-557305DFA392}"/>
              </a:ext>
            </a:extLst>
          </p:cNvPr>
          <p:cNvSpPr>
            <a:spLocks noGrp="1"/>
          </p:cNvSpPr>
          <p:nvPr>
            <p:ph type="title"/>
          </p:nvPr>
        </p:nvSpPr>
        <p:spPr/>
        <p:txBody>
          <a:bodyPr/>
          <a:lstStyle/>
          <a:p>
            <a:r>
              <a:rPr lang="es-ES"/>
              <a:t>Haga clic para modificar el estilo de título del patrón</a:t>
            </a:r>
            <a:endParaRPr lang="ca-ES"/>
          </a:p>
        </p:txBody>
      </p:sp>
      <p:sp>
        <p:nvSpPr>
          <p:cNvPr id="3" name="Marcador de fecha 2">
            <a:extLst>
              <a:ext uri="{FF2B5EF4-FFF2-40B4-BE49-F238E27FC236}">
                <a16:creationId xmlns:a16="http://schemas.microsoft.com/office/drawing/2014/main" id="{00249F3E-2F06-42B2-A9D4-33F9A0B1D359}"/>
              </a:ext>
            </a:extLst>
          </p:cNvPr>
          <p:cNvSpPr>
            <a:spLocks noGrp="1"/>
          </p:cNvSpPr>
          <p:nvPr>
            <p:ph type="dt" sz="half" idx="10"/>
          </p:nvPr>
        </p:nvSpPr>
        <p:spPr/>
        <p:txBody>
          <a:bodyPr/>
          <a:lstStyle/>
          <a:p>
            <a:fld id="{DFE01261-5BA9-47D7-BD4C-5B241D0732E3}" type="datetimeFigureOut">
              <a:rPr lang="ca-ES" smtClean="0"/>
              <a:t>23/12/2024</a:t>
            </a:fld>
            <a:endParaRPr lang="ca-ES"/>
          </a:p>
        </p:txBody>
      </p:sp>
      <p:sp>
        <p:nvSpPr>
          <p:cNvPr id="4" name="Marcador de pie de página 3">
            <a:extLst>
              <a:ext uri="{FF2B5EF4-FFF2-40B4-BE49-F238E27FC236}">
                <a16:creationId xmlns:a16="http://schemas.microsoft.com/office/drawing/2014/main" id="{DA44A2C3-C7D0-415A-91D3-040756E73016}"/>
              </a:ext>
            </a:extLst>
          </p:cNvPr>
          <p:cNvSpPr>
            <a:spLocks noGrp="1"/>
          </p:cNvSpPr>
          <p:nvPr>
            <p:ph type="ftr" sz="quarter" idx="11"/>
          </p:nvPr>
        </p:nvSpPr>
        <p:spPr/>
        <p:txBody>
          <a:bodyPr/>
          <a:lstStyle/>
          <a:p>
            <a:endParaRPr lang="ca-ES"/>
          </a:p>
        </p:txBody>
      </p:sp>
      <p:sp>
        <p:nvSpPr>
          <p:cNvPr id="5" name="Marcador de número de diapositiva 4">
            <a:extLst>
              <a:ext uri="{FF2B5EF4-FFF2-40B4-BE49-F238E27FC236}">
                <a16:creationId xmlns:a16="http://schemas.microsoft.com/office/drawing/2014/main" id="{B834835F-51EC-4006-898C-324202CB0948}"/>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1892813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5127FCA-4FEE-40BD-81EE-BC4D9520A2C6}"/>
              </a:ext>
            </a:extLst>
          </p:cNvPr>
          <p:cNvSpPr>
            <a:spLocks noGrp="1"/>
          </p:cNvSpPr>
          <p:nvPr>
            <p:ph type="dt" sz="half" idx="10"/>
          </p:nvPr>
        </p:nvSpPr>
        <p:spPr/>
        <p:txBody>
          <a:bodyPr/>
          <a:lstStyle/>
          <a:p>
            <a:fld id="{DFE01261-5BA9-47D7-BD4C-5B241D0732E3}" type="datetimeFigureOut">
              <a:rPr lang="ca-ES" smtClean="0"/>
              <a:t>23/12/2024</a:t>
            </a:fld>
            <a:endParaRPr lang="ca-ES"/>
          </a:p>
        </p:txBody>
      </p:sp>
      <p:sp>
        <p:nvSpPr>
          <p:cNvPr id="3" name="Marcador de pie de página 2">
            <a:extLst>
              <a:ext uri="{FF2B5EF4-FFF2-40B4-BE49-F238E27FC236}">
                <a16:creationId xmlns:a16="http://schemas.microsoft.com/office/drawing/2014/main" id="{EC33B712-DEB4-4A79-A0EC-503055B24FE4}"/>
              </a:ext>
            </a:extLst>
          </p:cNvPr>
          <p:cNvSpPr>
            <a:spLocks noGrp="1"/>
          </p:cNvSpPr>
          <p:nvPr>
            <p:ph type="ftr" sz="quarter" idx="11"/>
          </p:nvPr>
        </p:nvSpPr>
        <p:spPr/>
        <p:txBody>
          <a:bodyPr/>
          <a:lstStyle/>
          <a:p>
            <a:endParaRPr lang="ca-ES"/>
          </a:p>
        </p:txBody>
      </p:sp>
      <p:sp>
        <p:nvSpPr>
          <p:cNvPr id="4" name="Marcador de número de diapositiva 3">
            <a:extLst>
              <a:ext uri="{FF2B5EF4-FFF2-40B4-BE49-F238E27FC236}">
                <a16:creationId xmlns:a16="http://schemas.microsoft.com/office/drawing/2014/main" id="{5BB9123C-25B0-47CD-893D-D443CADA2AFE}"/>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2106947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A4758B-321A-4998-902A-A45CDACCBC5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ca-ES"/>
          </a:p>
        </p:txBody>
      </p:sp>
      <p:sp>
        <p:nvSpPr>
          <p:cNvPr id="3" name="Marcador de contenido 2">
            <a:extLst>
              <a:ext uri="{FF2B5EF4-FFF2-40B4-BE49-F238E27FC236}">
                <a16:creationId xmlns:a16="http://schemas.microsoft.com/office/drawing/2014/main" id="{49110E9D-128C-483A-BB4A-EF70B5B0DA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texto 3">
            <a:extLst>
              <a:ext uri="{FF2B5EF4-FFF2-40B4-BE49-F238E27FC236}">
                <a16:creationId xmlns:a16="http://schemas.microsoft.com/office/drawing/2014/main" id="{C196A921-4AFA-4EAC-8905-B7CDD88339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9BA80C9A-C326-46A4-8F03-B7F292EA7D42}"/>
              </a:ext>
            </a:extLst>
          </p:cNvPr>
          <p:cNvSpPr>
            <a:spLocks noGrp="1"/>
          </p:cNvSpPr>
          <p:nvPr>
            <p:ph type="dt" sz="half" idx="10"/>
          </p:nvPr>
        </p:nvSpPr>
        <p:spPr/>
        <p:txBody>
          <a:bodyPr/>
          <a:lstStyle/>
          <a:p>
            <a:fld id="{DFE01261-5BA9-47D7-BD4C-5B241D0732E3}" type="datetimeFigureOut">
              <a:rPr lang="ca-ES" smtClean="0"/>
              <a:t>23/12/2024</a:t>
            </a:fld>
            <a:endParaRPr lang="ca-ES"/>
          </a:p>
        </p:txBody>
      </p:sp>
      <p:sp>
        <p:nvSpPr>
          <p:cNvPr id="6" name="Marcador de pie de página 5">
            <a:extLst>
              <a:ext uri="{FF2B5EF4-FFF2-40B4-BE49-F238E27FC236}">
                <a16:creationId xmlns:a16="http://schemas.microsoft.com/office/drawing/2014/main" id="{9B52C026-23D7-44C2-BA60-CA63DC0654F6}"/>
              </a:ext>
            </a:extLst>
          </p:cNvPr>
          <p:cNvSpPr>
            <a:spLocks noGrp="1"/>
          </p:cNvSpPr>
          <p:nvPr>
            <p:ph type="ftr" sz="quarter" idx="11"/>
          </p:nvPr>
        </p:nvSpPr>
        <p:spPr/>
        <p:txBody>
          <a:bodyPr/>
          <a:lstStyle/>
          <a:p>
            <a:endParaRPr lang="ca-ES"/>
          </a:p>
        </p:txBody>
      </p:sp>
      <p:sp>
        <p:nvSpPr>
          <p:cNvPr id="7" name="Marcador de número de diapositiva 6">
            <a:extLst>
              <a:ext uri="{FF2B5EF4-FFF2-40B4-BE49-F238E27FC236}">
                <a16:creationId xmlns:a16="http://schemas.microsoft.com/office/drawing/2014/main" id="{60133D24-7CD2-4A2F-8B89-67E1FD007C44}"/>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4145487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5944A1-68DD-45AE-8EC8-D72B55C1785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ca-ES"/>
          </a:p>
        </p:txBody>
      </p:sp>
      <p:sp>
        <p:nvSpPr>
          <p:cNvPr id="3" name="Marcador de posición de imagen 2">
            <a:extLst>
              <a:ext uri="{FF2B5EF4-FFF2-40B4-BE49-F238E27FC236}">
                <a16:creationId xmlns:a16="http://schemas.microsoft.com/office/drawing/2014/main" id="{FF56F17E-366D-425A-9C8D-53BEDBDCC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Marcador de texto 3">
            <a:extLst>
              <a:ext uri="{FF2B5EF4-FFF2-40B4-BE49-F238E27FC236}">
                <a16:creationId xmlns:a16="http://schemas.microsoft.com/office/drawing/2014/main" id="{01A21CC4-5A73-4E32-8A0C-09C9E0D2D0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EB5E71BC-0A45-4AC4-B154-F6D8A8439053}"/>
              </a:ext>
            </a:extLst>
          </p:cNvPr>
          <p:cNvSpPr>
            <a:spLocks noGrp="1"/>
          </p:cNvSpPr>
          <p:nvPr>
            <p:ph type="dt" sz="half" idx="10"/>
          </p:nvPr>
        </p:nvSpPr>
        <p:spPr/>
        <p:txBody>
          <a:bodyPr/>
          <a:lstStyle/>
          <a:p>
            <a:fld id="{DFE01261-5BA9-47D7-BD4C-5B241D0732E3}" type="datetimeFigureOut">
              <a:rPr lang="ca-ES" smtClean="0"/>
              <a:t>23/12/2024</a:t>
            </a:fld>
            <a:endParaRPr lang="ca-ES"/>
          </a:p>
        </p:txBody>
      </p:sp>
      <p:sp>
        <p:nvSpPr>
          <p:cNvPr id="6" name="Marcador de pie de página 5">
            <a:extLst>
              <a:ext uri="{FF2B5EF4-FFF2-40B4-BE49-F238E27FC236}">
                <a16:creationId xmlns:a16="http://schemas.microsoft.com/office/drawing/2014/main" id="{C7D266DB-5D4E-4380-A0EE-84A37D76A513}"/>
              </a:ext>
            </a:extLst>
          </p:cNvPr>
          <p:cNvSpPr>
            <a:spLocks noGrp="1"/>
          </p:cNvSpPr>
          <p:nvPr>
            <p:ph type="ftr" sz="quarter" idx="11"/>
          </p:nvPr>
        </p:nvSpPr>
        <p:spPr/>
        <p:txBody>
          <a:bodyPr/>
          <a:lstStyle/>
          <a:p>
            <a:endParaRPr lang="ca-ES"/>
          </a:p>
        </p:txBody>
      </p:sp>
      <p:sp>
        <p:nvSpPr>
          <p:cNvPr id="7" name="Marcador de número de diapositiva 6">
            <a:extLst>
              <a:ext uri="{FF2B5EF4-FFF2-40B4-BE49-F238E27FC236}">
                <a16:creationId xmlns:a16="http://schemas.microsoft.com/office/drawing/2014/main" id="{97F7BC5A-2845-4DE4-BF49-72379BB5929E}"/>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1964170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EA4D497-3288-4D2C-BE36-4F9BE3A43B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ca-ES"/>
          </a:p>
        </p:txBody>
      </p:sp>
      <p:sp>
        <p:nvSpPr>
          <p:cNvPr id="3" name="Marcador de texto 2">
            <a:extLst>
              <a:ext uri="{FF2B5EF4-FFF2-40B4-BE49-F238E27FC236}">
                <a16:creationId xmlns:a16="http://schemas.microsoft.com/office/drawing/2014/main" id="{8498133A-5B4C-4878-9DE0-3D57AEBCA7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a:extLst>
              <a:ext uri="{FF2B5EF4-FFF2-40B4-BE49-F238E27FC236}">
                <a16:creationId xmlns:a16="http://schemas.microsoft.com/office/drawing/2014/main" id="{BA2C4387-96E9-4379-9EEB-CA27B96575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01261-5BA9-47D7-BD4C-5B241D0732E3}" type="datetimeFigureOut">
              <a:rPr lang="ca-ES" smtClean="0"/>
              <a:t>23/12/2024</a:t>
            </a:fld>
            <a:endParaRPr lang="ca-ES"/>
          </a:p>
        </p:txBody>
      </p:sp>
      <p:sp>
        <p:nvSpPr>
          <p:cNvPr id="5" name="Marcador de pie de página 4">
            <a:extLst>
              <a:ext uri="{FF2B5EF4-FFF2-40B4-BE49-F238E27FC236}">
                <a16:creationId xmlns:a16="http://schemas.microsoft.com/office/drawing/2014/main" id="{9489CEED-9A45-48B7-AB8D-F329756296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Marcador de número de diapositiva 5">
            <a:extLst>
              <a:ext uri="{FF2B5EF4-FFF2-40B4-BE49-F238E27FC236}">
                <a16:creationId xmlns:a16="http://schemas.microsoft.com/office/drawing/2014/main" id="{0D9151D7-81FC-4A91-9974-40209F30BB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15B461-C16D-426C-A337-FBC029A285F8}" type="slidenum">
              <a:rPr lang="ca-ES" smtClean="0"/>
              <a:t>‹#›</a:t>
            </a:fld>
            <a:endParaRPr lang="ca-ES"/>
          </a:p>
        </p:txBody>
      </p:sp>
    </p:spTree>
    <p:extLst>
      <p:ext uri="{BB962C8B-B14F-4D97-AF65-F5344CB8AC3E}">
        <p14:creationId xmlns:p14="http://schemas.microsoft.com/office/powerpoint/2010/main" val="1302600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hyperlink" Target="https://interior.gencat.cat/ca/el_departament/publicacions/"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microsoft.com/office/2018/10/relationships/comments" Target="../comments/modernComment_395_A77E6A40.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8" Type="http://schemas.openxmlformats.org/officeDocument/2006/relationships/hyperlink" Target="https://h2020.genderaction.eu/" TargetMode="External"/><Relationship Id="rId3" Type="http://schemas.openxmlformats.org/officeDocument/2006/relationships/hyperlink" Target="https://unisafe-gbv.eu/" TargetMode="External"/><Relationship Id="rId7" Type="http://schemas.openxmlformats.org/officeDocument/2006/relationships/hyperlink" Target="https://serc.carleton.edu/advancegeo/index.html" TargetMode="External"/><Relationship Id="rId2" Type="http://schemas.openxmlformats.org/officeDocument/2006/relationships/hyperlink" Target="https://rise.articulate.com/share/2LrVyOKeJZAqrMP-hOMleefCfTVJe0NJ#/" TargetMode="External"/><Relationship Id="rId1" Type="http://schemas.openxmlformats.org/officeDocument/2006/relationships/slideLayout" Target="../slideLayouts/slideLayout14.xml"/><Relationship Id="rId6" Type="http://schemas.openxmlformats.org/officeDocument/2006/relationships/hyperlink" Target="https://gender-smart.eu/" TargetMode="External"/><Relationship Id="rId5" Type="http://schemas.openxmlformats.org/officeDocument/2006/relationships/hyperlink" Target="https://wereset.eu/" TargetMode="External"/><Relationship Id="rId4" Type="http://schemas.openxmlformats.org/officeDocument/2006/relationships/hyperlink" Target="https://eige.europa.eu/gender-mainstreaming/toolkits/gear/action-toolbox" TargetMode="External"/><Relationship Id="rId9" Type="http://schemas.openxmlformats.org/officeDocument/2006/relationships/image" Target="../media/image11.png"/></Relationships>
</file>

<file path=ppt/slides/_rels/slide7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Zástupný obsah 2">
            <a:extLst>
              <a:ext uri="{FF2B5EF4-FFF2-40B4-BE49-F238E27FC236}">
                <a16:creationId xmlns:a16="http://schemas.microsoft.com/office/drawing/2014/main" id="{57931B8A-492F-8643-43BC-39AF28EA9939}"/>
              </a:ext>
            </a:extLst>
          </p:cNvPr>
          <p:cNvSpPr txBox="1">
            <a:spLocks/>
          </p:cNvSpPr>
          <p:nvPr/>
        </p:nvSpPr>
        <p:spPr>
          <a:xfrm>
            <a:off x="1264414" y="3605131"/>
            <a:ext cx="7928284" cy="1312985"/>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spc="300" dirty="0">
                <a:solidFill>
                  <a:schemeClr val="tx1">
                    <a:lumMod val="65000"/>
                    <a:lumOff val="35000"/>
                  </a:schemeClr>
                </a:solidFill>
                <a:latin typeface="Calibri"/>
                <a:cs typeface="Calibri"/>
              </a:rPr>
              <a:t>Addressing gender-based violence in academic environments</a:t>
            </a:r>
            <a:endParaRPr lang="ca-ES" sz="3600" b="1" spc="300" dirty="0">
              <a:solidFill>
                <a:schemeClr val="tx1">
                  <a:lumMod val="65000"/>
                  <a:lumOff val="35000"/>
                </a:schemeClr>
              </a:solidFill>
              <a:latin typeface="Calibri"/>
              <a:cs typeface="Calibri"/>
            </a:endParaRPr>
          </a:p>
          <a:p>
            <a:pPr algn="l"/>
            <a:endParaRPr lang="en-US" dirty="0">
              <a:solidFill>
                <a:schemeClr val="tx1">
                  <a:lumMod val="65000"/>
                  <a:lumOff val="35000"/>
                </a:schemeClr>
              </a:solidFill>
              <a:latin typeface="Calibri"/>
              <a:cs typeface="Calibri"/>
            </a:endParaRPr>
          </a:p>
          <a:p>
            <a:pPr algn="l"/>
            <a:r>
              <a:rPr lang="en-US" sz="1800" dirty="0">
                <a:solidFill>
                  <a:schemeClr val="tx1">
                    <a:lumMod val="65000"/>
                    <a:lumOff val="35000"/>
                  </a:schemeClr>
                </a:solidFill>
                <a:latin typeface="Calibri"/>
                <a:cs typeface="Calibri"/>
              </a:rPr>
              <a:t>Date. Facilitator’s name, email address.</a:t>
            </a:r>
            <a:endParaRPr lang="en-US" sz="1800" dirty="0">
              <a:solidFill>
                <a:schemeClr val="tx1">
                  <a:lumMod val="65000"/>
                  <a:lumOff val="35000"/>
                </a:schemeClr>
              </a:solidFill>
              <a:latin typeface="Calibri"/>
              <a:ea typeface="Calibri"/>
              <a:cs typeface="Calibri"/>
            </a:endParaRPr>
          </a:p>
          <a:p>
            <a:pPr algn="l"/>
            <a:endParaRPr lang="en-US" sz="1100" b="1" dirty="0">
              <a:solidFill>
                <a:schemeClr val="tx1">
                  <a:lumMod val="65000"/>
                  <a:lumOff val="35000"/>
                </a:schemeClr>
              </a:solidFill>
              <a:latin typeface="Calibri"/>
              <a:cs typeface="Calibri"/>
            </a:endParaRPr>
          </a:p>
        </p:txBody>
      </p:sp>
      <p:pic>
        <p:nvPicPr>
          <p:cNvPr id="5" name="Imagen 3">
            <a:extLst>
              <a:ext uri="{FF2B5EF4-FFF2-40B4-BE49-F238E27FC236}">
                <a16:creationId xmlns:a16="http://schemas.microsoft.com/office/drawing/2014/main" id="{8921AF20-64C2-43D6-B80A-ED1C07CA2F74}"/>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2983826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401525" y="1691632"/>
            <a:ext cx="4027001" cy="2862322"/>
          </a:xfrm>
          <a:prstGeom prst="rect">
            <a:avLst/>
          </a:prstGeom>
          <a:solidFill>
            <a:schemeClr val="accent6">
              <a:lumMod val="40000"/>
              <a:lumOff val="60000"/>
            </a:schemeClr>
          </a:solidFill>
          <a:effectLst/>
        </p:spPr>
        <p:txBody>
          <a:bodyPr wrap="square" rtlCol="0">
            <a:spAutoFit/>
          </a:bodyPr>
          <a:lstStyle/>
          <a:p>
            <a:pPr algn="ctr"/>
            <a:r>
              <a:rPr lang="en-GB" b="1" dirty="0"/>
              <a:t>Female gender</a:t>
            </a:r>
          </a:p>
          <a:p>
            <a:pPr algn="ctr"/>
            <a:endParaRPr lang="es-ES" b="1" dirty="0"/>
          </a:p>
          <a:p>
            <a:pPr marL="285750" lvl="0" indent="-285750">
              <a:buFont typeface="Arial" panose="020B0604020202020204" pitchFamily="34" charset="0"/>
              <a:buChar char="•"/>
            </a:pPr>
            <a:r>
              <a:rPr lang="en-GB" dirty="0"/>
              <a:t>Being sensitive and delicate</a:t>
            </a:r>
            <a:endParaRPr lang="es-ES" dirty="0"/>
          </a:p>
          <a:p>
            <a:pPr marL="285750" lvl="0" indent="-285750">
              <a:buFont typeface="Arial" panose="020B0604020202020204" pitchFamily="34" charset="0"/>
              <a:buChar char="•"/>
            </a:pPr>
            <a:r>
              <a:rPr lang="en-GB" dirty="0"/>
              <a:t>Weakness and need for protection</a:t>
            </a:r>
            <a:endParaRPr lang="es-ES" dirty="0"/>
          </a:p>
          <a:p>
            <a:pPr marL="285750" lvl="0" indent="-285750">
              <a:buFont typeface="Arial" panose="020B0604020202020204" pitchFamily="34" charset="0"/>
              <a:buChar char="•"/>
            </a:pPr>
            <a:r>
              <a:rPr lang="en-GB" dirty="0"/>
              <a:t>Submission and dependence</a:t>
            </a:r>
            <a:endParaRPr lang="es-ES" dirty="0"/>
          </a:p>
          <a:p>
            <a:pPr marL="285750" lvl="0" indent="-285750">
              <a:buFont typeface="Arial" panose="020B0604020202020204" pitchFamily="34" charset="0"/>
              <a:buChar char="•"/>
            </a:pPr>
            <a:r>
              <a:rPr lang="en-GB" dirty="0"/>
              <a:t>Having daughters or sons</a:t>
            </a:r>
            <a:endParaRPr lang="es-ES" dirty="0"/>
          </a:p>
          <a:p>
            <a:pPr marL="285750" lvl="0" indent="-285750">
              <a:buFont typeface="Arial" panose="020B0604020202020204" pitchFamily="34" charset="0"/>
              <a:buChar char="•"/>
            </a:pPr>
            <a:r>
              <a:rPr lang="en-GB" dirty="0"/>
              <a:t>Taking care of others</a:t>
            </a:r>
            <a:endParaRPr lang="es-ES" dirty="0"/>
          </a:p>
          <a:p>
            <a:pPr marL="285750" lvl="0" indent="-285750">
              <a:buFont typeface="Arial" panose="020B0604020202020204" pitchFamily="34" charset="0"/>
              <a:buChar char="•"/>
            </a:pPr>
            <a:r>
              <a:rPr lang="en-GB" dirty="0"/>
              <a:t>Private sphere</a:t>
            </a:r>
            <a:endParaRPr lang="es-ES" dirty="0"/>
          </a:p>
          <a:p>
            <a:pPr marL="285750" lvl="0" indent="-285750">
              <a:buFont typeface="Arial" panose="020B0604020202020204" pitchFamily="34" charset="0"/>
              <a:buChar char="•"/>
            </a:pPr>
            <a:r>
              <a:rPr lang="en-GB" dirty="0"/>
              <a:t>Sexually passive</a:t>
            </a:r>
            <a:endParaRPr lang="es-ES" dirty="0"/>
          </a:p>
          <a:p>
            <a:endParaRPr lang="es-ES" dirty="0"/>
          </a:p>
        </p:txBody>
      </p:sp>
      <p:sp>
        <p:nvSpPr>
          <p:cNvPr id="7" name="TextovéPole 3">
            <a:extLst>
              <a:ext uri="{FF2B5EF4-FFF2-40B4-BE49-F238E27FC236}">
                <a16:creationId xmlns:a16="http://schemas.microsoft.com/office/drawing/2014/main" id="{FF70681E-D2C4-4C22-8EDD-C58E9F94E548}"/>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cs typeface="Calibri"/>
              </a:rPr>
              <a:t>Gender stereotypes</a:t>
            </a:r>
            <a:endParaRPr lang="cs-CZ" sz="2800" b="1" dirty="0">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6" name="TextovéPole 4">
            <a:extLst>
              <a:ext uri="{FF2B5EF4-FFF2-40B4-BE49-F238E27FC236}">
                <a16:creationId xmlns:a16="http://schemas.microsoft.com/office/drawing/2014/main" id="{910639CB-C643-444E-B899-7BEDEA013D07}"/>
              </a:ext>
            </a:extLst>
          </p:cNvPr>
          <p:cNvSpPr txBox="1"/>
          <p:nvPr/>
        </p:nvSpPr>
        <p:spPr>
          <a:xfrm>
            <a:off x="6172223" y="1691631"/>
            <a:ext cx="4027001" cy="2862322"/>
          </a:xfrm>
          <a:prstGeom prst="rect">
            <a:avLst/>
          </a:prstGeom>
          <a:solidFill>
            <a:srgbClr val="F2B8EB"/>
          </a:solidFill>
          <a:effectLst/>
        </p:spPr>
        <p:txBody>
          <a:bodyPr wrap="square" rtlCol="0">
            <a:spAutoFit/>
          </a:bodyPr>
          <a:lstStyle/>
          <a:p>
            <a:pPr algn="ctr"/>
            <a:r>
              <a:rPr lang="en-GB" b="1"/>
              <a:t>Male gender</a:t>
            </a:r>
          </a:p>
          <a:p>
            <a:pPr algn="ctr"/>
            <a:endParaRPr lang="es-ES" b="1"/>
          </a:p>
          <a:p>
            <a:pPr marL="285750" lvl="0" indent="-285750">
              <a:buFont typeface="Arial" panose="020B0604020202020204" pitchFamily="34" charset="0"/>
              <a:buChar char="•"/>
            </a:pPr>
            <a:r>
              <a:rPr lang="en-GB"/>
              <a:t>Force and aggressiveness</a:t>
            </a:r>
            <a:endParaRPr lang="es-ES"/>
          </a:p>
          <a:p>
            <a:pPr marL="285750" lvl="0" indent="-285750">
              <a:buFont typeface="Arial" panose="020B0604020202020204" pitchFamily="34" charset="0"/>
              <a:buChar char="•"/>
            </a:pPr>
            <a:r>
              <a:rPr lang="en-GB"/>
              <a:t>Risk-taking and courage</a:t>
            </a:r>
            <a:endParaRPr lang="es-ES"/>
          </a:p>
          <a:p>
            <a:pPr marL="285750" lvl="0" indent="-285750">
              <a:buFont typeface="Arial" panose="020B0604020202020204" pitchFamily="34" charset="0"/>
              <a:buChar char="•"/>
            </a:pPr>
            <a:r>
              <a:rPr lang="en-GB"/>
              <a:t>Independence and self-sufficiency</a:t>
            </a:r>
            <a:endParaRPr lang="es-ES"/>
          </a:p>
          <a:p>
            <a:pPr marL="285750" lvl="0" indent="-285750">
              <a:buFont typeface="Arial" panose="020B0604020202020204" pitchFamily="34" charset="0"/>
              <a:buChar char="•"/>
            </a:pPr>
            <a:r>
              <a:rPr lang="en-GB"/>
              <a:t>Hardness and repressed emotions</a:t>
            </a:r>
            <a:endParaRPr lang="es-ES"/>
          </a:p>
          <a:p>
            <a:pPr marL="285750" lvl="0" indent="-285750">
              <a:buFont typeface="Arial" panose="020B0604020202020204" pitchFamily="34" charset="0"/>
              <a:buChar char="•"/>
            </a:pPr>
            <a:r>
              <a:rPr lang="en-GB"/>
              <a:t>Authority</a:t>
            </a:r>
            <a:endParaRPr lang="es-ES"/>
          </a:p>
          <a:p>
            <a:pPr marL="285750" lvl="0" indent="-285750">
              <a:buFont typeface="Arial" panose="020B0604020202020204" pitchFamily="34" charset="0"/>
              <a:buChar char="•"/>
            </a:pPr>
            <a:r>
              <a:rPr lang="en-GB"/>
              <a:t>Public sphere</a:t>
            </a:r>
            <a:endParaRPr lang="es-ES"/>
          </a:p>
          <a:p>
            <a:pPr marL="285750" lvl="0" indent="-285750">
              <a:buFont typeface="Arial" panose="020B0604020202020204" pitchFamily="34" charset="0"/>
              <a:buChar char="•"/>
            </a:pPr>
            <a:r>
              <a:rPr lang="en-GB"/>
              <a:t>Sexually active</a:t>
            </a:r>
            <a:endParaRPr lang="es-ES"/>
          </a:p>
          <a:p>
            <a:endParaRPr lang="es-ES"/>
          </a:p>
        </p:txBody>
      </p:sp>
    </p:spTree>
    <p:extLst>
      <p:ext uri="{BB962C8B-B14F-4D97-AF65-F5344CB8AC3E}">
        <p14:creationId xmlns:p14="http://schemas.microsoft.com/office/powerpoint/2010/main" val="2603528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903113" y="1883543"/>
            <a:ext cx="10397066" cy="3139321"/>
          </a:xfrm>
          <a:prstGeom prst="rect">
            <a:avLst/>
          </a:prstGeom>
          <a:solidFill>
            <a:schemeClr val="bg1"/>
          </a:solidFill>
          <a:effectLst/>
        </p:spPr>
        <p:txBody>
          <a:bodyPr wrap="square" rtlCol="0">
            <a:spAutoFit/>
          </a:bodyPr>
          <a:lstStyle/>
          <a:p>
            <a:r>
              <a:rPr lang="en-GB" b="1"/>
              <a:t>Gender: </a:t>
            </a:r>
            <a:r>
              <a:rPr lang="en-GB"/>
              <a:t>belongs to the sociocultural context and is shared with the people around us.</a:t>
            </a:r>
            <a:endParaRPr lang="es-ES"/>
          </a:p>
          <a:p>
            <a:r>
              <a:rPr lang="en-GB"/>
              <a:t> </a:t>
            </a:r>
            <a:endParaRPr lang="es-ES"/>
          </a:p>
          <a:p>
            <a:r>
              <a:rPr lang="en-GB" b="1"/>
              <a:t>Gender identity: </a:t>
            </a:r>
            <a:r>
              <a:rPr lang="en-GB"/>
              <a:t>people, as individuals, have a specific gender identity, which matches the sex resulting from the binary male or female classification assigned at birth (cis people) or does not match (transgender people).</a:t>
            </a:r>
            <a:endParaRPr lang="es-ES"/>
          </a:p>
          <a:p>
            <a:r>
              <a:rPr lang="en-GB"/>
              <a:t> </a:t>
            </a:r>
            <a:endParaRPr lang="es-ES"/>
          </a:p>
          <a:p>
            <a:r>
              <a:rPr lang="en-GB" b="1"/>
              <a:t>Gender expression:</a:t>
            </a:r>
            <a:r>
              <a:rPr lang="en-GB"/>
              <a:t> the way a person presents themselves to the outside world through their appearance, behaviour, clothing, hairstyle, etc. (being more or less masculine; being more or less feminine).</a:t>
            </a:r>
            <a:endParaRPr lang="es-ES"/>
          </a:p>
          <a:p>
            <a:r>
              <a:rPr lang="en-GB"/>
              <a:t> </a:t>
            </a:r>
            <a:endParaRPr lang="es-ES"/>
          </a:p>
          <a:p>
            <a:r>
              <a:rPr lang="en-GB" b="1"/>
              <a:t>Sexual orientation: </a:t>
            </a:r>
            <a:r>
              <a:rPr lang="en-GB"/>
              <a:t>this is only determined by people's capacity for emotional, affective and sexual attraction towards people of another gender (heterosexual), the same gender (gay, lesbian) or more than one gender (bisexual), as well as by the intimate and sexual relationships they establish.</a:t>
            </a:r>
            <a:endParaRPr lang="es-ES"/>
          </a:p>
        </p:txBody>
      </p:sp>
      <p:sp>
        <p:nvSpPr>
          <p:cNvPr id="7" name="TextovéPole 3">
            <a:extLst>
              <a:ext uri="{FF2B5EF4-FFF2-40B4-BE49-F238E27FC236}">
                <a16:creationId xmlns:a16="http://schemas.microsoft.com/office/drawing/2014/main" id="{FF70681E-D2C4-4C22-8EDD-C58E9F94E548}"/>
              </a:ext>
            </a:extLst>
          </p:cNvPr>
          <p:cNvSpPr txBox="1"/>
          <p:nvPr/>
        </p:nvSpPr>
        <p:spPr>
          <a:xfrm>
            <a:off x="1806618" y="737525"/>
            <a:ext cx="9177471" cy="954107"/>
          </a:xfrm>
          <a:prstGeom prst="rect">
            <a:avLst/>
          </a:prstGeom>
          <a:noFill/>
        </p:spPr>
        <p:txBody>
          <a:bodyPr wrap="square" rtlCol="0">
            <a:spAutoFit/>
          </a:bodyPr>
          <a:lstStyle/>
          <a:p>
            <a:r>
              <a:rPr lang="en-GB" sz="2800" b="1">
                <a:solidFill>
                  <a:schemeClr val="tx1">
                    <a:lumMod val="65000"/>
                    <a:lumOff val="35000"/>
                  </a:schemeClr>
                </a:solidFill>
                <a:latin typeface="Calibri"/>
                <a:cs typeface="Calibri"/>
              </a:rPr>
              <a:t>Gender difference, gender identity, gender expression and sexual orientation</a:t>
            </a:r>
            <a:endParaRPr lang="cs-CZ" sz="2800" b="1">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27819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397039" y="1791686"/>
            <a:ext cx="9577920" cy="3293209"/>
          </a:xfrm>
          <a:prstGeom prst="rect">
            <a:avLst/>
          </a:prstGeom>
          <a:solidFill>
            <a:schemeClr val="bg1"/>
          </a:solidFill>
          <a:effectLst/>
        </p:spPr>
        <p:txBody>
          <a:bodyPr wrap="square" rtlCol="0">
            <a:spAutoFit/>
          </a:bodyPr>
          <a:lstStyle/>
          <a:p>
            <a:r>
              <a:rPr lang="en-GB"/>
              <a:t>Harassment consists of any </a:t>
            </a:r>
            <a:r>
              <a:rPr lang="en-GB" b="1"/>
              <a:t>non-consensual physical, verbal or non-verbal behaviour </a:t>
            </a:r>
            <a:r>
              <a:rPr lang="en-GB"/>
              <a:t>by a person or a group of people directed at one or more people with the </a:t>
            </a:r>
            <a:r>
              <a:rPr lang="en-GB" b="1"/>
              <a:t>purpose or effect of attacking their dignity</a:t>
            </a:r>
            <a:r>
              <a:rPr lang="en-GB"/>
              <a:t>, especially when this creates an intimidating, hostile, degrading, humiliating or offensive environment.</a:t>
            </a:r>
          </a:p>
          <a:p>
            <a:endParaRPr lang="en-GB"/>
          </a:p>
          <a:p>
            <a:endParaRPr lang="en-GB" i="1"/>
          </a:p>
          <a:p>
            <a:r>
              <a:rPr lang="en-GB"/>
              <a:t>The offensive actions or conduct must be insistent and repetitive for them to be classified as harassment. Nonetheless, some isolated or infrequent behaviours may be serious enough to qualify as sexual harassment.</a:t>
            </a:r>
            <a:endParaRPr lang="es-ES"/>
          </a:p>
          <a:p>
            <a:r>
              <a:rPr lang="en-GB"/>
              <a:t> </a:t>
            </a:r>
            <a:endParaRPr lang="es-ES"/>
          </a:p>
          <a:p>
            <a:endParaRPr lang="en-US" sz="2800"/>
          </a:p>
        </p:txBody>
      </p:sp>
      <p:sp>
        <p:nvSpPr>
          <p:cNvPr id="7" name="TextovéPole 3">
            <a:extLst>
              <a:ext uri="{FF2B5EF4-FFF2-40B4-BE49-F238E27FC236}">
                <a16:creationId xmlns:a16="http://schemas.microsoft.com/office/drawing/2014/main" id="{FF70681E-D2C4-4C22-8EDD-C58E9F94E548}"/>
              </a:ext>
            </a:extLst>
          </p:cNvPr>
          <p:cNvSpPr txBox="1"/>
          <p:nvPr/>
        </p:nvSpPr>
        <p:spPr>
          <a:xfrm>
            <a:off x="1806618" y="737525"/>
            <a:ext cx="8293263" cy="523220"/>
          </a:xfrm>
          <a:prstGeom prst="rect">
            <a:avLst/>
          </a:prstGeom>
          <a:noFill/>
        </p:spPr>
        <p:txBody>
          <a:bodyPr wrap="square" rtlCol="0">
            <a:spAutoFit/>
          </a:bodyPr>
          <a:lstStyle/>
          <a:p>
            <a:r>
              <a:rPr lang="en-GB" sz="2800" b="1">
                <a:solidFill>
                  <a:schemeClr val="tx1">
                    <a:lumMod val="65000"/>
                    <a:lumOff val="35000"/>
                  </a:schemeClr>
                </a:solidFill>
                <a:latin typeface="Calibri"/>
                <a:cs typeface="Calibri"/>
              </a:rPr>
              <a:t>Harassment</a:t>
            </a:r>
            <a:endParaRPr lang="cs-CZ" sz="2800" b="1">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2697840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220058" y="1475233"/>
            <a:ext cx="9943808" cy="3970318"/>
          </a:xfrm>
          <a:prstGeom prst="rect">
            <a:avLst/>
          </a:prstGeom>
          <a:solidFill>
            <a:schemeClr val="bg1"/>
          </a:solidFill>
          <a:effectLst/>
        </p:spPr>
        <p:txBody>
          <a:bodyPr wrap="square" rtlCol="0">
            <a:spAutoFit/>
          </a:bodyPr>
          <a:lstStyle/>
          <a:p>
            <a:pPr marL="285750" indent="-285750">
              <a:buFont typeface="Arial" panose="020B0604020202020204" pitchFamily="34" charset="0"/>
              <a:buChar char="•"/>
            </a:pPr>
            <a:r>
              <a:rPr lang="en-GB" b="1"/>
              <a:t>Sexual:</a:t>
            </a:r>
            <a:endParaRPr lang="es-ES" b="1"/>
          </a:p>
          <a:p>
            <a:r>
              <a:rPr lang="en-GB"/>
              <a:t>This refers to verbal, non-verbal or physical conduct of an unwanted sexual nature that attacks the person's dignity and creates an intimidating, hostile, degrading, offensive or uncomfortable environment or produces this effect.</a:t>
            </a:r>
            <a:endParaRPr lang="es-ES"/>
          </a:p>
          <a:p>
            <a:r>
              <a:rPr lang="en-GB"/>
              <a:t> </a:t>
            </a:r>
            <a:endParaRPr lang="es-ES"/>
          </a:p>
          <a:p>
            <a:pPr marL="285750" indent="-285750">
              <a:buFont typeface="Arial" panose="020B0604020202020204" pitchFamily="34" charset="0"/>
              <a:buChar char="•"/>
            </a:pPr>
            <a:r>
              <a:rPr lang="en-GB" b="1"/>
              <a:t>By reason of sex:</a:t>
            </a:r>
            <a:endParaRPr lang="es-ES" b="1"/>
          </a:p>
          <a:p>
            <a:r>
              <a:rPr lang="en-GB"/>
              <a:t>This refers to unwanted verbal or physical behaviour that attacks the person’s dignity and creates an intimidating, hostile, degrading, offensive or uncomfortable environment, if this behaviour is motivated by or based on the sex or gender of the person being harassed.</a:t>
            </a:r>
            <a:endParaRPr lang="es-ES"/>
          </a:p>
          <a:p>
            <a:r>
              <a:rPr lang="en-GB"/>
              <a:t> </a:t>
            </a:r>
            <a:endParaRPr lang="es-ES"/>
          </a:p>
          <a:p>
            <a:pPr marL="285750" indent="-285750">
              <a:buFont typeface="Arial" panose="020B0604020202020204" pitchFamily="34" charset="0"/>
              <a:buChar char="•"/>
            </a:pPr>
            <a:r>
              <a:rPr lang="en-GB" b="1"/>
              <a:t>By reason of sexual orientation, gender identity and gender expression:</a:t>
            </a:r>
            <a:endParaRPr lang="es-ES" b="1"/>
          </a:p>
          <a:p>
            <a:r>
              <a:rPr lang="en-GB"/>
              <a:t>Any behaviour based on a person's sexual orientation, gender identity or gender expression that has the purpose or effect of violating their dignity or physical or psychological integrity, or of creating an intimidating, hostile, degrading, humiliating, offensive or uncomfortable environment.</a:t>
            </a:r>
            <a:endParaRPr lang="en-US" sz="2800"/>
          </a:p>
        </p:txBody>
      </p:sp>
      <p:sp>
        <p:nvSpPr>
          <p:cNvPr id="7" name="TextovéPole 3">
            <a:extLst>
              <a:ext uri="{FF2B5EF4-FFF2-40B4-BE49-F238E27FC236}">
                <a16:creationId xmlns:a16="http://schemas.microsoft.com/office/drawing/2014/main" id="{FF70681E-D2C4-4C22-8EDD-C58E9F94E548}"/>
              </a:ext>
            </a:extLst>
          </p:cNvPr>
          <p:cNvSpPr txBox="1"/>
          <p:nvPr/>
        </p:nvSpPr>
        <p:spPr>
          <a:xfrm>
            <a:off x="1806618" y="737525"/>
            <a:ext cx="8293263" cy="954107"/>
          </a:xfrm>
          <a:prstGeom prst="rect">
            <a:avLst/>
          </a:prstGeom>
          <a:noFill/>
        </p:spPr>
        <p:txBody>
          <a:bodyPr wrap="square" rtlCol="0">
            <a:spAutoFit/>
          </a:bodyPr>
          <a:lstStyle/>
          <a:p>
            <a:r>
              <a:rPr lang="en-GB" sz="2800" b="1">
                <a:solidFill>
                  <a:schemeClr val="tx1">
                    <a:lumMod val="65000"/>
                    <a:lumOff val="35000"/>
                  </a:schemeClr>
                </a:solidFill>
                <a:latin typeface="Calibri"/>
                <a:cs typeface="Calibri"/>
              </a:rPr>
              <a:t>Classifications of harassment</a:t>
            </a:r>
            <a:endParaRPr lang="es-ES" sz="2800" b="1">
              <a:solidFill>
                <a:schemeClr val="tx1">
                  <a:lumMod val="65000"/>
                  <a:lumOff val="35000"/>
                </a:schemeClr>
              </a:solidFill>
              <a:latin typeface="Calibri"/>
              <a:cs typeface="Calibri"/>
            </a:endParaRPr>
          </a:p>
          <a:p>
            <a:endParaRPr lang="cs-CZ" sz="2800" b="1">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1820731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220058" y="1475233"/>
            <a:ext cx="9943808" cy="3693319"/>
          </a:xfrm>
          <a:prstGeom prst="rect">
            <a:avLst/>
          </a:prstGeom>
          <a:solidFill>
            <a:schemeClr val="bg1"/>
          </a:solidFill>
          <a:effectLst/>
        </p:spPr>
        <p:txBody>
          <a:bodyPr wrap="square" rtlCol="0">
            <a:spAutoFit/>
          </a:bodyPr>
          <a:lstStyle/>
          <a:p>
            <a:pPr marL="285750" indent="-285750">
              <a:buFont typeface="Arial" panose="020B0604020202020204" pitchFamily="34" charset="0"/>
              <a:buChar char="•"/>
            </a:pPr>
            <a:r>
              <a:rPr lang="en-GB" b="1"/>
              <a:t>Sexual:</a:t>
            </a:r>
            <a:endParaRPr lang="es-ES" b="1"/>
          </a:p>
          <a:p>
            <a:r>
              <a:rPr lang="en-GB"/>
              <a:t>Making obscene sexual comments, making sexualised jokes, sexually blackmailing or pressuring someone to have sex.</a:t>
            </a:r>
            <a:endParaRPr lang="es-ES"/>
          </a:p>
          <a:p>
            <a:r>
              <a:rPr lang="en-GB"/>
              <a:t> </a:t>
            </a:r>
            <a:endParaRPr lang="es-ES"/>
          </a:p>
          <a:p>
            <a:pPr marL="285750" indent="-285750">
              <a:buFont typeface="Arial" panose="020B0604020202020204" pitchFamily="34" charset="0"/>
              <a:buChar char="•"/>
            </a:pPr>
            <a:r>
              <a:rPr lang="en-GB" b="1"/>
              <a:t>By reason of sex or gender:</a:t>
            </a:r>
            <a:endParaRPr lang="es-ES" b="1"/>
          </a:p>
          <a:p>
            <a:r>
              <a:rPr lang="en-GB"/>
              <a:t>Making disparaging comments about women because they are women, making sexist or sexualised comments or jokes, asking questions with reference to motherhood, displaying a condescending attitude or making patronising comments, making comments about appearance.</a:t>
            </a:r>
            <a:endParaRPr lang="es-ES"/>
          </a:p>
          <a:p>
            <a:r>
              <a:rPr lang="en-GB"/>
              <a:t> </a:t>
            </a:r>
            <a:endParaRPr lang="es-ES"/>
          </a:p>
          <a:p>
            <a:pPr marL="285750" indent="-285750">
              <a:buFont typeface="Arial" panose="020B0604020202020204" pitchFamily="34" charset="0"/>
              <a:buChar char="•"/>
            </a:pPr>
            <a:r>
              <a:rPr lang="en-GB" b="1"/>
              <a:t>Harassment by reason of sexual orientation, gender identity and gender expression:</a:t>
            </a:r>
            <a:endParaRPr lang="es-ES" b="1"/>
          </a:p>
          <a:p>
            <a:r>
              <a:rPr lang="en-GB"/>
              <a:t>Making LGBTI-phobic comments or jokes, ridiculing or belittling, making lewd comments to a person because they belong to the LGBTI community, making homophobic physical attacks, using sexual orientation as an insult.</a:t>
            </a:r>
            <a:endParaRPr lang="en-US" sz="2800"/>
          </a:p>
        </p:txBody>
      </p:sp>
      <p:sp>
        <p:nvSpPr>
          <p:cNvPr id="7" name="TextovéPole 3">
            <a:extLst>
              <a:ext uri="{FF2B5EF4-FFF2-40B4-BE49-F238E27FC236}">
                <a16:creationId xmlns:a16="http://schemas.microsoft.com/office/drawing/2014/main" id="{FF70681E-D2C4-4C22-8EDD-C58E9F94E548}"/>
              </a:ext>
            </a:extLst>
          </p:cNvPr>
          <p:cNvSpPr txBox="1"/>
          <p:nvPr/>
        </p:nvSpPr>
        <p:spPr>
          <a:xfrm>
            <a:off x="1806618" y="737525"/>
            <a:ext cx="8293263" cy="954107"/>
          </a:xfrm>
          <a:prstGeom prst="rect">
            <a:avLst/>
          </a:prstGeom>
          <a:noFill/>
        </p:spPr>
        <p:txBody>
          <a:bodyPr wrap="square" rtlCol="0">
            <a:spAutoFit/>
          </a:bodyPr>
          <a:lstStyle/>
          <a:p>
            <a:r>
              <a:rPr lang="en-GB" sz="2800" b="1">
                <a:solidFill>
                  <a:schemeClr val="tx1">
                    <a:lumMod val="65000"/>
                    <a:lumOff val="35000"/>
                  </a:schemeClr>
                </a:solidFill>
                <a:latin typeface="Calibri"/>
                <a:cs typeface="Calibri"/>
              </a:rPr>
              <a:t>Examples of harassment</a:t>
            </a:r>
            <a:endParaRPr lang="es-ES" sz="2800" b="1">
              <a:solidFill>
                <a:schemeClr val="tx1">
                  <a:lumMod val="65000"/>
                  <a:lumOff val="35000"/>
                </a:schemeClr>
              </a:solidFill>
              <a:latin typeface="Calibri"/>
              <a:cs typeface="Calibri"/>
            </a:endParaRPr>
          </a:p>
          <a:p>
            <a:endParaRPr lang="cs-CZ" sz="2800" b="1">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3670589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936978" y="1383912"/>
            <a:ext cx="10509955" cy="3970318"/>
          </a:xfrm>
          <a:prstGeom prst="rect">
            <a:avLst/>
          </a:prstGeom>
          <a:solidFill>
            <a:schemeClr val="bg1"/>
          </a:solidFill>
          <a:effectLst/>
        </p:spPr>
        <p:txBody>
          <a:bodyPr wrap="square" rtlCol="0">
            <a:spAutoFit/>
          </a:bodyPr>
          <a:lstStyle/>
          <a:p>
            <a:pPr marL="285750" indent="-285750">
              <a:buFont typeface="Arial" panose="020B0604020202020204" pitchFamily="34" charset="0"/>
              <a:buChar char="•"/>
            </a:pPr>
            <a:r>
              <a:rPr lang="en-GB" b="1"/>
              <a:t>Horizontal harassment</a:t>
            </a:r>
            <a:r>
              <a:rPr lang="es-ES" b="1"/>
              <a:t>:</a:t>
            </a:r>
          </a:p>
          <a:p>
            <a:r>
              <a:rPr lang="en-GB"/>
              <a:t>The different forms of harassment can occur between male and/or female </a:t>
            </a:r>
            <a:r>
              <a:rPr lang="en-GB" err="1"/>
              <a:t>coworkers</a:t>
            </a:r>
            <a:r>
              <a:rPr lang="en-GB"/>
              <a:t>, in which case we call it horizontal harassment.</a:t>
            </a:r>
            <a:endParaRPr lang="es-ES"/>
          </a:p>
          <a:p>
            <a:pPr marL="285750" indent="-285750">
              <a:buFont typeface="Arial" panose="020B0604020202020204" pitchFamily="34" charset="0"/>
              <a:buChar char="•"/>
            </a:pPr>
            <a:r>
              <a:rPr lang="en-GB"/>
              <a:t> </a:t>
            </a:r>
            <a:r>
              <a:rPr lang="en-GB" b="1"/>
              <a:t>Vertical harassment:</a:t>
            </a:r>
            <a:endParaRPr lang="es-ES" b="1"/>
          </a:p>
          <a:p>
            <a:r>
              <a:rPr lang="en-GB"/>
              <a:t>Vertical harassment occurs between superiors and subordinates, professors and students, that is, between people who hold different positions of power. Vertical harassment can be upward or downward.</a:t>
            </a:r>
          </a:p>
          <a:p>
            <a:pPr marL="285750" indent="-285750">
              <a:buFont typeface="Arial" panose="020B0604020202020204" pitchFamily="34" charset="0"/>
              <a:buChar char="•"/>
            </a:pPr>
            <a:r>
              <a:rPr lang="en-US" b="1"/>
              <a:t>Quid pro quo exchange harassment:</a:t>
            </a:r>
          </a:p>
          <a:p>
            <a:r>
              <a:rPr lang="en-US"/>
              <a:t>A form of vertical sexual harassment in which the harasser threatens (or implies) the harassed person that if he does not submit to his sexual demands he will lose benefits, opportunities or conditions at work or in his career (when it occurs between teachers and students).</a:t>
            </a:r>
            <a:endParaRPr lang="es-ES"/>
          </a:p>
          <a:p>
            <a:pPr marL="285750" indent="-285750">
              <a:buFont typeface="Arial" panose="020B0604020202020204" pitchFamily="34" charset="0"/>
              <a:buChar char="•"/>
            </a:pPr>
            <a:r>
              <a:rPr lang="en-GB"/>
              <a:t> </a:t>
            </a:r>
            <a:r>
              <a:rPr lang="en-GB" b="1"/>
              <a:t>Hostile work environment harassment:</a:t>
            </a:r>
            <a:endParaRPr lang="es-ES" b="1"/>
          </a:p>
          <a:p>
            <a:r>
              <a:rPr lang="en-GB"/>
              <a:t>A set of behaviours that creates an intimidating, hostile and offensive environment. Comments of a sexual nature, jokes (usually requires the actions to be insistent and repetitive, depending on the gravity of the behaviour).</a:t>
            </a:r>
            <a:endParaRPr lang="en-US" sz="2800"/>
          </a:p>
        </p:txBody>
      </p:sp>
      <p:sp>
        <p:nvSpPr>
          <p:cNvPr id="7" name="TextovéPole 3">
            <a:extLst>
              <a:ext uri="{FF2B5EF4-FFF2-40B4-BE49-F238E27FC236}">
                <a16:creationId xmlns:a16="http://schemas.microsoft.com/office/drawing/2014/main" id="{FF70681E-D2C4-4C22-8EDD-C58E9F94E548}"/>
              </a:ext>
            </a:extLst>
          </p:cNvPr>
          <p:cNvSpPr txBox="1"/>
          <p:nvPr/>
        </p:nvSpPr>
        <p:spPr>
          <a:xfrm>
            <a:off x="1806618" y="737525"/>
            <a:ext cx="8293263" cy="954107"/>
          </a:xfrm>
          <a:prstGeom prst="rect">
            <a:avLst/>
          </a:prstGeom>
          <a:noFill/>
        </p:spPr>
        <p:txBody>
          <a:bodyPr wrap="square" rtlCol="0">
            <a:spAutoFit/>
          </a:bodyPr>
          <a:lstStyle/>
          <a:p>
            <a:r>
              <a:rPr lang="en-GB" sz="2800" b="1">
                <a:solidFill>
                  <a:schemeClr val="tx1">
                    <a:lumMod val="65000"/>
                    <a:lumOff val="35000"/>
                  </a:schemeClr>
                </a:solidFill>
                <a:latin typeface="Calibri"/>
                <a:cs typeface="Calibri"/>
              </a:rPr>
              <a:t>Types of harassment</a:t>
            </a:r>
            <a:endParaRPr lang="es-ES" sz="2800" b="1">
              <a:solidFill>
                <a:schemeClr val="tx1">
                  <a:lumMod val="65000"/>
                  <a:lumOff val="35000"/>
                </a:schemeClr>
              </a:solidFill>
              <a:latin typeface="Calibri"/>
              <a:cs typeface="Calibri"/>
            </a:endParaRPr>
          </a:p>
          <a:p>
            <a:endParaRPr lang="cs-CZ" sz="2800" b="1">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2813483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108013" y="1434845"/>
            <a:ext cx="10022831" cy="1477328"/>
          </a:xfrm>
          <a:prstGeom prst="rect">
            <a:avLst/>
          </a:prstGeom>
          <a:solidFill>
            <a:schemeClr val="bg1"/>
          </a:solidFill>
          <a:effectLst/>
        </p:spPr>
        <p:txBody>
          <a:bodyPr wrap="square" rtlCol="0">
            <a:spAutoFit/>
          </a:bodyPr>
          <a:lstStyle/>
          <a:p>
            <a:r>
              <a:rPr lang="en-GB"/>
              <a:t>We define violence against women as the </a:t>
            </a:r>
            <a:r>
              <a:rPr lang="en-GB" b="1"/>
              <a:t>violation of human rights through gender-based violence </a:t>
            </a:r>
            <a:r>
              <a:rPr lang="en-GB"/>
              <a:t>that is a manifestation of discrimination and inequality within the framework of a system of power relations of men over women. It is inflicted by physical, economic or psychological means, includes threats, intimidation and coercion, and results in physical, sexual or psychological harm or suffering, whether it occurs in the public or private sphere.</a:t>
            </a:r>
            <a:endParaRPr lang="es-ES"/>
          </a:p>
        </p:txBody>
      </p:sp>
      <p:sp>
        <p:nvSpPr>
          <p:cNvPr id="7" name="TextovéPole 3">
            <a:extLst>
              <a:ext uri="{FF2B5EF4-FFF2-40B4-BE49-F238E27FC236}">
                <a16:creationId xmlns:a16="http://schemas.microsoft.com/office/drawing/2014/main" id="{FF70681E-D2C4-4C22-8EDD-C58E9F94E548}"/>
              </a:ext>
            </a:extLst>
          </p:cNvPr>
          <p:cNvSpPr txBox="1"/>
          <p:nvPr/>
        </p:nvSpPr>
        <p:spPr>
          <a:xfrm>
            <a:off x="1784041" y="766345"/>
            <a:ext cx="8293263" cy="523220"/>
          </a:xfrm>
          <a:prstGeom prst="rect">
            <a:avLst/>
          </a:prstGeom>
          <a:noFill/>
        </p:spPr>
        <p:txBody>
          <a:bodyPr wrap="square" rtlCol="0">
            <a:spAutoFit/>
          </a:bodyPr>
          <a:lstStyle/>
          <a:p>
            <a:r>
              <a:rPr lang="en-GB" sz="2800" b="1">
                <a:solidFill>
                  <a:schemeClr val="tx1">
                    <a:lumMod val="65000"/>
                    <a:lumOff val="35000"/>
                  </a:schemeClr>
                </a:solidFill>
                <a:latin typeface="Calibri"/>
                <a:cs typeface="Calibri"/>
              </a:rPr>
              <a:t>Violence against women</a:t>
            </a:r>
            <a:endParaRPr lang="es-ES" sz="2800" b="1">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6" name="TextovéPole 4">
            <a:extLst>
              <a:ext uri="{FF2B5EF4-FFF2-40B4-BE49-F238E27FC236}">
                <a16:creationId xmlns:a16="http://schemas.microsoft.com/office/drawing/2014/main" id="{910639CB-C643-444E-B899-7BEDEA013D07}"/>
              </a:ext>
            </a:extLst>
          </p:cNvPr>
          <p:cNvSpPr txBox="1"/>
          <p:nvPr/>
        </p:nvSpPr>
        <p:spPr>
          <a:xfrm>
            <a:off x="1390236" y="3202733"/>
            <a:ext cx="4027001" cy="1754326"/>
          </a:xfrm>
          <a:prstGeom prst="rect">
            <a:avLst/>
          </a:prstGeom>
          <a:solidFill>
            <a:schemeClr val="bg1"/>
          </a:solidFill>
          <a:effectLst/>
        </p:spPr>
        <p:txBody>
          <a:bodyPr wrap="square" rtlCol="0">
            <a:spAutoFit/>
          </a:bodyPr>
          <a:lstStyle/>
          <a:p>
            <a:r>
              <a:rPr lang="en-GB" b="1"/>
              <a:t>Violence against women can occur</a:t>
            </a:r>
            <a:r>
              <a:rPr lang="en-GB"/>
              <a:t>:</a:t>
            </a:r>
            <a:endParaRPr lang="es-ES"/>
          </a:p>
          <a:p>
            <a:pPr marL="285750" lvl="0" indent="-285750">
              <a:buFont typeface="Arial" panose="020B0604020202020204" pitchFamily="34" charset="0"/>
              <a:buChar char="•"/>
            </a:pPr>
            <a:r>
              <a:rPr lang="en-GB"/>
              <a:t>In an intimate relationship</a:t>
            </a:r>
            <a:endParaRPr lang="es-ES"/>
          </a:p>
          <a:p>
            <a:pPr marL="285750" lvl="0" indent="-285750">
              <a:buFont typeface="Arial" panose="020B0604020202020204" pitchFamily="34" charset="0"/>
              <a:buChar char="•"/>
            </a:pPr>
            <a:r>
              <a:rPr lang="en-GB"/>
              <a:t>In the family</a:t>
            </a:r>
            <a:endParaRPr lang="es-ES"/>
          </a:p>
          <a:p>
            <a:pPr marL="285750" lvl="0" indent="-285750">
              <a:buFont typeface="Arial" panose="020B0604020202020204" pitchFamily="34" charset="0"/>
              <a:buChar char="•"/>
            </a:pPr>
            <a:r>
              <a:rPr lang="en-GB"/>
              <a:t>At work</a:t>
            </a:r>
            <a:endParaRPr lang="es-ES"/>
          </a:p>
          <a:p>
            <a:pPr marL="285750" lvl="0" indent="-285750">
              <a:buFont typeface="Arial" panose="020B0604020202020204" pitchFamily="34" charset="0"/>
              <a:buChar char="•"/>
            </a:pPr>
            <a:r>
              <a:rPr lang="en-GB"/>
              <a:t>In the community</a:t>
            </a:r>
            <a:endParaRPr lang="es-ES"/>
          </a:p>
          <a:p>
            <a:endParaRPr lang="es-ES"/>
          </a:p>
        </p:txBody>
      </p:sp>
      <p:sp>
        <p:nvSpPr>
          <p:cNvPr id="9" name="TextovéPole 4">
            <a:extLst>
              <a:ext uri="{FF2B5EF4-FFF2-40B4-BE49-F238E27FC236}">
                <a16:creationId xmlns:a16="http://schemas.microsoft.com/office/drawing/2014/main" id="{910639CB-C643-444E-B899-7BEDEA013D07}"/>
              </a:ext>
            </a:extLst>
          </p:cNvPr>
          <p:cNvSpPr txBox="1"/>
          <p:nvPr/>
        </p:nvSpPr>
        <p:spPr>
          <a:xfrm>
            <a:off x="6119428" y="3202733"/>
            <a:ext cx="4628986" cy="2308324"/>
          </a:xfrm>
          <a:prstGeom prst="rect">
            <a:avLst/>
          </a:prstGeom>
          <a:solidFill>
            <a:schemeClr val="bg1"/>
          </a:solidFill>
          <a:effectLst/>
        </p:spPr>
        <p:txBody>
          <a:bodyPr wrap="square" rtlCol="0">
            <a:spAutoFit/>
          </a:bodyPr>
          <a:lstStyle/>
          <a:p>
            <a:r>
              <a:rPr lang="en-GB" b="1"/>
              <a:t>Violence against women takes different forms. </a:t>
            </a:r>
            <a:r>
              <a:rPr lang="en-GB"/>
              <a:t>These forms include:</a:t>
            </a:r>
            <a:endParaRPr lang="es-ES"/>
          </a:p>
          <a:p>
            <a:pPr marL="285750" indent="-285750">
              <a:buFont typeface="Arial" panose="020B0604020202020204" pitchFamily="34" charset="0"/>
              <a:buChar char="•"/>
            </a:pPr>
            <a:r>
              <a:rPr lang="en-GB"/>
              <a:t>Sexist comments Insults and humiliations</a:t>
            </a:r>
            <a:endParaRPr lang="es-ES"/>
          </a:p>
          <a:p>
            <a:pPr marL="285750" indent="-285750">
              <a:buFont typeface="Arial" panose="020B0604020202020204" pitchFamily="34" charset="0"/>
              <a:buChar char="•"/>
            </a:pPr>
            <a:r>
              <a:rPr lang="en-GB"/>
              <a:t>Controlling behaviour in an intimate relationship </a:t>
            </a:r>
          </a:p>
          <a:p>
            <a:pPr marL="285750" indent="-285750">
              <a:buFont typeface="Arial" panose="020B0604020202020204" pitchFamily="34" charset="0"/>
              <a:buChar char="•"/>
            </a:pPr>
            <a:r>
              <a:rPr lang="en-GB"/>
              <a:t>Physical and verbal aggression</a:t>
            </a:r>
          </a:p>
          <a:p>
            <a:pPr marL="285750" indent="-285750">
              <a:buFont typeface="Arial" panose="020B0604020202020204" pitchFamily="34" charset="0"/>
              <a:buChar char="•"/>
            </a:pPr>
            <a:r>
              <a:rPr lang="en-GB" err="1"/>
              <a:t>Microaggressions</a:t>
            </a:r>
            <a:endParaRPr lang="es-ES"/>
          </a:p>
          <a:p>
            <a:pPr marL="285750" indent="-285750">
              <a:buFont typeface="Arial" panose="020B0604020202020204" pitchFamily="34" charset="0"/>
              <a:buChar char="•"/>
            </a:pPr>
            <a:r>
              <a:rPr lang="en-GB"/>
              <a:t>Rape or pressure to have sex</a:t>
            </a:r>
            <a:endParaRPr lang="es-ES"/>
          </a:p>
        </p:txBody>
      </p:sp>
    </p:spTree>
    <p:extLst>
      <p:ext uri="{BB962C8B-B14F-4D97-AF65-F5344CB8AC3E}">
        <p14:creationId xmlns:p14="http://schemas.microsoft.com/office/powerpoint/2010/main" val="1747261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108013" y="1434845"/>
            <a:ext cx="10022831" cy="3416320"/>
          </a:xfrm>
          <a:prstGeom prst="rect">
            <a:avLst/>
          </a:prstGeom>
          <a:solidFill>
            <a:schemeClr val="bg1"/>
          </a:solidFill>
          <a:effectLst/>
        </p:spPr>
        <p:txBody>
          <a:bodyPr wrap="square" rtlCol="0">
            <a:spAutoFit/>
          </a:bodyPr>
          <a:lstStyle/>
          <a:p>
            <a:r>
              <a:rPr lang="en-GB" b="1"/>
              <a:t>Violence against women is not a minor problem. It is a social problem and as such affects everyone.</a:t>
            </a:r>
          </a:p>
          <a:p>
            <a:endParaRPr lang="es-ES"/>
          </a:p>
          <a:p>
            <a:r>
              <a:rPr lang="en-GB"/>
              <a:t>Men (from all social and educational backgrounds) who commit violence against women are ‘normal’ men, and the vast majority of them do not have a mental illness or disorder.</a:t>
            </a:r>
            <a:endParaRPr lang="es-ES"/>
          </a:p>
          <a:p>
            <a:endParaRPr lang="en-GB" b="1"/>
          </a:p>
          <a:p>
            <a:r>
              <a:rPr lang="en-GB"/>
              <a:t>It should be noted that these more serious and more visible forms of violence are sustained by other less visible or less explicit forms of violence.</a:t>
            </a:r>
            <a:endParaRPr lang="es-ES"/>
          </a:p>
          <a:p>
            <a:br>
              <a:rPr lang="en-GB"/>
            </a:br>
            <a:r>
              <a:rPr lang="en-GB"/>
              <a:t>It is these subtle and invisible behaviours that make it possible to normalise situations of violence that victims, but also aggressors and their circle, may sometimes find hard to identify. Without this context, the escalation to severe violence, such as murder, rape or physical assault, would be virtually impossible.</a:t>
            </a:r>
            <a:endParaRPr lang="es-ES"/>
          </a:p>
          <a:p>
            <a:endParaRPr lang="en-GB"/>
          </a:p>
        </p:txBody>
      </p:sp>
      <p:sp>
        <p:nvSpPr>
          <p:cNvPr id="7" name="TextovéPole 3">
            <a:extLst>
              <a:ext uri="{FF2B5EF4-FFF2-40B4-BE49-F238E27FC236}">
                <a16:creationId xmlns:a16="http://schemas.microsoft.com/office/drawing/2014/main" id="{FF70681E-D2C4-4C22-8EDD-C58E9F94E548}"/>
              </a:ext>
            </a:extLst>
          </p:cNvPr>
          <p:cNvSpPr txBox="1"/>
          <p:nvPr/>
        </p:nvSpPr>
        <p:spPr>
          <a:xfrm>
            <a:off x="1784041" y="766345"/>
            <a:ext cx="8293263" cy="523220"/>
          </a:xfrm>
          <a:prstGeom prst="rect">
            <a:avLst/>
          </a:prstGeom>
          <a:noFill/>
        </p:spPr>
        <p:txBody>
          <a:bodyPr wrap="square" rtlCol="0">
            <a:spAutoFit/>
          </a:bodyPr>
          <a:lstStyle/>
          <a:p>
            <a:r>
              <a:rPr lang="en-GB" sz="2800" b="1">
                <a:solidFill>
                  <a:schemeClr val="tx1">
                    <a:lumMod val="65000"/>
                    <a:lumOff val="35000"/>
                  </a:schemeClr>
                </a:solidFill>
                <a:latin typeface="Calibri"/>
                <a:cs typeface="Calibri"/>
              </a:rPr>
              <a:t>Violence against women</a:t>
            </a:r>
            <a:endParaRPr lang="es-ES" sz="2800" b="1">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1980929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200082" y="1782119"/>
            <a:ext cx="9345016" cy="2308324"/>
          </a:xfrm>
          <a:prstGeom prst="rect">
            <a:avLst/>
          </a:prstGeom>
          <a:solidFill>
            <a:schemeClr val="bg1"/>
          </a:solidFill>
          <a:effectLst/>
        </p:spPr>
        <p:txBody>
          <a:bodyPr wrap="square" rtlCol="0">
            <a:spAutoFit/>
          </a:bodyPr>
          <a:lstStyle/>
          <a:p>
            <a:r>
              <a:rPr lang="en-GB"/>
              <a:t>Harassment is a behaviour that is closely </a:t>
            </a:r>
            <a:r>
              <a:rPr lang="en-GB" b="1"/>
              <a:t>linked to our society’s structural inequalities </a:t>
            </a:r>
            <a:r>
              <a:rPr lang="en-GB"/>
              <a:t>(sexism, classism, xenophobia, racism, LGBTI-phobia, etc.) and therefore its power relations and dynamics.</a:t>
            </a:r>
          </a:p>
          <a:p>
            <a:endParaRPr lang="es-ES"/>
          </a:p>
          <a:p>
            <a:r>
              <a:rPr lang="en-GB"/>
              <a:t> </a:t>
            </a:r>
            <a:endParaRPr lang="es-ES"/>
          </a:p>
          <a:p>
            <a:r>
              <a:rPr lang="en-GB"/>
              <a:t>Although harassment can occur in any field or profession and in any age group, studies clearly show that </a:t>
            </a:r>
            <a:r>
              <a:rPr lang="en-GB" b="1"/>
              <a:t>the vast majority of people who suffer harassment are women </a:t>
            </a:r>
            <a:r>
              <a:rPr lang="en-GB"/>
              <a:t>and that in most cases the harassers are men.</a:t>
            </a:r>
            <a:endParaRPr lang="es-ES"/>
          </a:p>
          <a:p>
            <a:r>
              <a:rPr lang="en-GB"/>
              <a:t> </a:t>
            </a:r>
            <a:endParaRPr lang="es-ES"/>
          </a:p>
        </p:txBody>
      </p:sp>
      <p:sp>
        <p:nvSpPr>
          <p:cNvPr id="7" name="TextovéPole 3">
            <a:extLst>
              <a:ext uri="{FF2B5EF4-FFF2-40B4-BE49-F238E27FC236}">
                <a16:creationId xmlns:a16="http://schemas.microsoft.com/office/drawing/2014/main" id="{FF70681E-D2C4-4C22-8EDD-C58E9F94E548}"/>
              </a:ext>
            </a:extLst>
          </p:cNvPr>
          <p:cNvSpPr txBox="1"/>
          <p:nvPr/>
        </p:nvSpPr>
        <p:spPr>
          <a:xfrm>
            <a:off x="1806618" y="737525"/>
            <a:ext cx="8293263" cy="523220"/>
          </a:xfrm>
          <a:prstGeom prst="rect">
            <a:avLst/>
          </a:prstGeom>
          <a:noFill/>
        </p:spPr>
        <p:txBody>
          <a:bodyPr wrap="square" rtlCol="0">
            <a:spAutoFit/>
          </a:bodyPr>
          <a:lstStyle/>
          <a:p>
            <a:r>
              <a:rPr lang="en-GB" sz="2800" b="1">
                <a:solidFill>
                  <a:schemeClr val="tx1">
                    <a:lumMod val="65000"/>
                    <a:lumOff val="35000"/>
                  </a:schemeClr>
                </a:solidFill>
                <a:latin typeface="Calibri"/>
                <a:cs typeface="Calibri"/>
              </a:rPr>
              <a:t>Who is usually bullied?</a:t>
            </a:r>
            <a:endParaRPr lang="cs-CZ" sz="2800" b="1">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4161491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185333" y="1677424"/>
            <a:ext cx="9708446" cy="3847207"/>
          </a:xfrm>
          <a:prstGeom prst="rect">
            <a:avLst/>
          </a:prstGeom>
          <a:solidFill>
            <a:schemeClr val="bg1"/>
          </a:solidFill>
          <a:effectLst/>
        </p:spPr>
        <p:txBody>
          <a:bodyPr wrap="square" rtlCol="0">
            <a:spAutoFit/>
          </a:bodyPr>
          <a:lstStyle/>
          <a:p>
            <a:r>
              <a:rPr lang="en-GB" b="1"/>
              <a:t>People who deviate from the </a:t>
            </a:r>
            <a:r>
              <a:rPr lang="en-GB" b="1" err="1"/>
              <a:t>heteropatriarchal</a:t>
            </a:r>
            <a:r>
              <a:rPr lang="en-GB" b="1"/>
              <a:t> norm</a:t>
            </a:r>
            <a:r>
              <a:rPr lang="en-GB"/>
              <a:t>, such as lesbian, gay and bisexual people, are also at risk of suffering these forms of violence, as well as transgender and intersex people, who may suffer harassment because of their sexual orientation and/or gender identity, </a:t>
            </a:r>
            <a:r>
              <a:rPr lang="en-GB" b="1"/>
              <a:t>and anyone whose gender expression is non-normative</a:t>
            </a:r>
            <a:r>
              <a:rPr lang="en-GB"/>
              <a:t> (whether or not they are part of the LGBTI community).</a:t>
            </a:r>
          </a:p>
          <a:p>
            <a:endParaRPr lang="en-GB"/>
          </a:p>
          <a:p>
            <a:pPr marL="285750" lvl="0" indent="-285750">
              <a:buFont typeface="Arial" panose="020B0604020202020204" pitchFamily="34" charset="0"/>
              <a:buChar char="•"/>
            </a:pPr>
            <a:r>
              <a:rPr lang="en-GB"/>
              <a:t>Young women.</a:t>
            </a:r>
            <a:endParaRPr lang="es-ES"/>
          </a:p>
          <a:p>
            <a:pPr marL="285750" lvl="0" indent="-285750">
              <a:buFont typeface="Arial" panose="020B0604020202020204" pitchFamily="34" charset="0"/>
              <a:buChar char="•"/>
            </a:pPr>
            <a:r>
              <a:rPr lang="en-GB"/>
              <a:t>Single women with family responsibilities (single, widowed, separated and divorced mothers).</a:t>
            </a:r>
            <a:endParaRPr lang="es-ES"/>
          </a:p>
          <a:p>
            <a:pPr marL="285750" lvl="0" indent="-285750">
              <a:buFont typeface="Arial" panose="020B0604020202020204" pitchFamily="34" charset="0"/>
              <a:buChar char="•"/>
            </a:pPr>
            <a:r>
              <a:rPr lang="en-GB"/>
              <a:t>Women in professional sectors or jobs that are traditionally male (in which there are few women).</a:t>
            </a:r>
            <a:endParaRPr lang="es-ES"/>
          </a:p>
          <a:p>
            <a:pPr marL="285750" lvl="0" indent="-285750">
              <a:buFont typeface="Arial" panose="020B0604020202020204" pitchFamily="34" charset="0"/>
              <a:buChar char="•"/>
            </a:pPr>
            <a:r>
              <a:rPr lang="en-GB"/>
              <a:t>Lesbian and bisexual women.</a:t>
            </a:r>
            <a:endParaRPr lang="es-ES"/>
          </a:p>
          <a:p>
            <a:pPr marL="285750" lvl="0" indent="-285750">
              <a:buFont typeface="Arial" panose="020B0604020202020204" pitchFamily="34" charset="0"/>
              <a:buChar char="•"/>
            </a:pPr>
            <a:r>
              <a:rPr lang="en-GB"/>
              <a:t>Women with disabilities.</a:t>
            </a:r>
            <a:endParaRPr lang="es-ES"/>
          </a:p>
          <a:p>
            <a:pPr marL="285750" lvl="0" indent="-285750">
              <a:buFont typeface="Arial" panose="020B0604020202020204" pitchFamily="34" charset="0"/>
              <a:buChar char="•"/>
            </a:pPr>
            <a:r>
              <a:rPr lang="en-GB"/>
              <a:t>Migrant women and/or women who belong to an ethnic minority.</a:t>
            </a:r>
            <a:endParaRPr lang="es-ES"/>
          </a:p>
          <a:p>
            <a:pPr marL="285750" lvl="0" indent="-285750">
              <a:buFont typeface="Arial" panose="020B0604020202020204" pitchFamily="34" charset="0"/>
              <a:buChar char="•"/>
            </a:pPr>
            <a:r>
              <a:rPr lang="en-GB"/>
              <a:t>Women in precarious employment (subcontracted, occasional or temporary). </a:t>
            </a:r>
            <a:endParaRPr lang="es-ES"/>
          </a:p>
          <a:p>
            <a:endParaRPr lang="en-US" sz="2800"/>
          </a:p>
        </p:txBody>
      </p:sp>
      <p:sp>
        <p:nvSpPr>
          <p:cNvPr id="7" name="TextovéPole 3">
            <a:extLst>
              <a:ext uri="{FF2B5EF4-FFF2-40B4-BE49-F238E27FC236}">
                <a16:creationId xmlns:a16="http://schemas.microsoft.com/office/drawing/2014/main" id="{FF70681E-D2C4-4C22-8EDD-C58E9F94E548}"/>
              </a:ext>
            </a:extLst>
          </p:cNvPr>
          <p:cNvSpPr txBox="1"/>
          <p:nvPr/>
        </p:nvSpPr>
        <p:spPr>
          <a:xfrm>
            <a:off x="1806618" y="737525"/>
            <a:ext cx="8293263" cy="523220"/>
          </a:xfrm>
          <a:prstGeom prst="rect">
            <a:avLst/>
          </a:prstGeom>
          <a:noFill/>
        </p:spPr>
        <p:txBody>
          <a:bodyPr wrap="square" rtlCol="0">
            <a:spAutoFit/>
          </a:bodyPr>
          <a:lstStyle/>
          <a:p>
            <a:r>
              <a:rPr lang="en-GB" sz="2800" b="1">
                <a:solidFill>
                  <a:schemeClr val="tx1">
                    <a:lumMod val="65000"/>
                    <a:lumOff val="35000"/>
                  </a:schemeClr>
                </a:solidFill>
                <a:latin typeface="Calibri"/>
                <a:cs typeface="Calibri"/>
              </a:rPr>
              <a:t>Who is usually bullied?</a:t>
            </a:r>
            <a:endParaRPr lang="cs-CZ" sz="2800" b="1">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2896563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BCD96489-9832-2120-9F17-8C5D200B9122}"/>
              </a:ext>
            </a:extLst>
          </p:cNvPr>
          <p:cNvSpPr txBox="1"/>
          <p:nvPr/>
        </p:nvSpPr>
        <p:spPr>
          <a:xfrm>
            <a:off x="1108163" y="1386836"/>
            <a:ext cx="4987837" cy="707886"/>
          </a:xfrm>
          <a:prstGeom prst="rect">
            <a:avLst/>
          </a:prstGeom>
          <a:noFill/>
        </p:spPr>
        <p:txBody>
          <a:bodyPr wrap="square" rtlCol="0">
            <a:spAutoFit/>
          </a:bodyPr>
          <a:lstStyle/>
          <a:p>
            <a:r>
              <a:rPr lang="en-US" sz="4000" b="1">
                <a:solidFill>
                  <a:schemeClr val="tx1">
                    <a:lumMod val="65000"/>
                    <a:lumOff val="35000"/>
                  </a:schemeClr>
                </a:solidFill>
                <a:latin typeface="Calibri"/>
                <a:cs typeface="Calibri"/>
              </a:rPr>
              <a:t>Agenda</a:t>
            </a:r>
            <a:endParaRPr lang="cs-CZ" sz="4000" b="1" i="0">
              <a:solidFill>
                <a:schemeClr val="tx1">
                  <a:lumMod val="65000"/>
                  <a:lumOff val="35000"/>
                </a:schemeClr>
              </a:solidFill>
              <a:latin typeface="Calibri"/>
              <a:cs typeface="Calibri"/>
            </a:endParaRPr>
          </a:p>
        </p:txBody>
      </p:sp>
      <p:sp>
        <p:nvSpPr>
          <p:cNvPr id="5" name="TextovéPole 4">
            <a:extLst>
              <a:ext uri="{FF2B5EF4-FFF2-40B4-BE49-F238E27FC236}">
                <a16:creationId xmlns:a16="http://schemas.microsoft.com/office/drawing/2014/main" id="{08338C97-1F5A-76F9-C058-235BDCCE2660}"/>
              </a:ext>
            </a:extLst>
          </p:cNvPr>
          <p:cNvSpPr txBox="1"/>
          <p:nvPr/>
        </p:nvSpPr>
        <p:spPr>
          <a:xfrm>
            <a:off x="1366840" y="2094722"/>
            <a:ext cx="9797026" cy="3000821"/>
          </a:xfrm>
          <a:prstGeom prst="rect">
            <a:avLst/>
          </a:prstGeom>
          <a:noFill/>
        </p:spPr>
        <p:txBody>
          <a:bodyPr wrap="square" lIns="91440" tIns="45720" rIns="91440" bIns="45720" rtlCol="0" anchor="t">
            <a:spAutoFit/>
          </a:bodyPr>
          <a:lstStyle/>
          <a:p>
            <a:pPr>
              <a:lnSpc>
                <a:spcPct val="150000"/>
              </a:lnSpc>
            </a:pPr>
            <a:r>
              <a:rPr lang="en-US" sz="1800" b="0" i="0" u="none" strike="noStrike" baseline="0" dirty="0">
                <a:solidFill>
                  <a:srgbClr val="000000"/>
                </a:solidFill>
                <a:latin typeface="Calibri"/>
                <a:cs typeface="Calibri"/>
              </a:rPr>
              <a:t>9.30 – </a:t>
            </a:r>
            <a:r>
              <a:rPr lang="en-US" dirty="0">
                <a:solidFill>
                  <a:srgbClr val="000000"/>
                </a:solidFill>
                <a:latin typeface="Calibri"/>
                <a:cs typeface="Calibri"/>
              </a:rPr>
              <a:t>9.50</a:t>
            </a:r>
            <a:r>
              <a:rPr lang="en-US" sz="1800" b="0" i="0" u="none" strike="noStrike" baseline="0" dirty="0">
                <a:solidFill>
                  <a:srgbClr val="000000"/>
                </a:solidFill>
                <a:latin typeface="Calibri"/>
                <a:cs typeface="Calibri"/>
              </a:rPr>
              <a:t> 	</a:t>
            </a:r>
            <a:r>
              <a:rPr lang="en-US" sz="1800" b="1" i="0" u="none" strike="noStrike" baseline="0" dirty="0">
                <a:solidFill>
                  <a:srgbClr val="000000"/>
                </a:solidFill>
                <a:latin typeface="Calibri"/>
                <a:cs typeface="Calibri"/>
              </a:rPr>
              <a:t>Welcome and Overview </a:t>
            </a:r>
            <a:r>
              <a:rPr lang="en-US" sz="1800" b="0" i="0" u="none" strike="noStrike" baseline="0" dirty="0">
                <a:solidFill>
                  <a:srgbClr val="000000"/>
                </a:solidFill>
                <a:latin typeface="Calibri"/>
                <a:cs typeface="Calibri"/>
              </a:rPr>
              <a:t>	</a:t>
            </a:r>
          </a:p>
          <a:p>
            <a:pPr>
              <a:lnSpc>
                <a:spcPct val="150000"/>
              </a:lnSpc>
            </a:pPr>
            <a:r>
              <a:rPr lang="fr-FR" dirty="0">
                <a:solidFill>
                  <a:srgbClr val="000000"/>
                </a:solidFill>
                <a:latin typeface="Calibri"/>
                <a:cs typeface="Calibri"/>
              </a:rPr>
              <a:t>9.50</a:t>
            </a:r>
            <a:r>
              <a:rPr lang="fr-FR" sz="1800" b="0" i="0" u="none" strike="noStrike" baseline="0" dirty="0">
                <a:solidFill>
                  <a:srgbClr val="000000"/>
                </a:solidFill>
                <a:latin typeface="Calibri"/>
                <a:cs typeface="Calibri"/>
              </a:rPr>
              <a:t> – </a:t>
            </a:r>
            <a:r>
              <a:rPr lang="fr-FR" dirty="0">
                <a:solidFill>
                  <a:srgbClr val="000000"/>
                </a:solidFill>
                <a:latin typeface="Calibri"/>
                <a:cs typeface="Calibri"/>
              </a:rPr>
              <a:t>10.55</a:t>
            </a:r>
            <a:r>
              <a:rPr lang="fr-FR" sz="1800" b="0" i="0" u="none" strike="noStrike" baseline="0" dirty="0">
                <a:solidFill>
                  <a:srgbClr val="000000"/>
                </a:solidFill>
                <a:latin typeface="Calibri"/>
                <a:cs typeface="Calibri"/>
              </a:rPr>
              <a:t> 	</a:t>
            </a:r>
            <a:r>
              <a:rPr lang="fr-FR" sz="1800" b="1" i="0" u="none" strike="noStrike" baseline="0" dirty="0">
                <a:solidFill>
                  <a:srgbClr val="000000"/>
                </a:solidFill>
                <a:latin typeface="Calibri"/>
                <a:cs typeface="Calibri"/>
              </a:rPr>
              <a:t>Content Part 1. </a:t>
            </a:r>
            <a:r>
              <a:rPr lang="en-US" sz="1800" i="0" u="none" strike="noStrike" baseline="0" dirty="0">
                <a:solidFill>
                  <a:srgbClr val="000000"/>
                </a:solidFill>
                <a:latin typeface="Calibri"/>
                <a:cs typeface="Calibri"/>
              </a:rPr>
              <a:t>Basic concepts</a:t>
            </a:r>
          </a:p>
          <a:p>
            <a:pPr>
              <a:lnSpc>
                <a:spcPct val="150000"/>
              </a:lnSpc>
            </a:pPr>
            <a:r>
              <a:rPr lang="fr-FR" dirty="0">
                <a:solidFill>
                  <a:srgbClr val="000000"/>
                </a:solidFill>
                <a:cs typeface="Calibri"/>
              </a:rPr>
              <a:t>10.55 – 11.45 	</a:t>
            </a:r>
            <a:r>
              <a:rPr lang="fr-FR" b="1" dirty="0">
                <a:solidFill>
                  <a:srgbClr val="000000"/>
                </a:solidFill>
                <a:cs typeface="Calibri"/>
              </a:rPr>
              <a:t>Content Part 2</a:t>
            </a:r>
            <a:r>
              <a:rPr lang="ca-ES" dirty="0">
                <a:solidFill>
                  <a:srgbClr val="000000"/>
                </a:solidFill>
                <a:cs typeface="Calibri"/>
              </a:rPr>
              <a:t>. </a:t>
            </a:r>
            <a:r>
              <a:rPr lang="en-US" dirty="0">
                <a:solidFill>
                  <a:srgbClr val="000000"/>
                </a:solidFill>
                <a:cs typeface="Calibri"/>
              </a:rPr>
              <a:t>Examples of </a:t>
            </a:r>
            <a:r>
              <a:rPr lang="en-GB" dirty="0"/>
              <a:t>gender discrimination and violence </a:t>
            </a:r>
            <a:r>
              <a:rPr lang="en-US" dirty="0">
                <a:solidFill>
                  <a:srgbClr val="000000"/>
                </a:solidFill>
                <a:cs typeface="Calibri"/>
              </a:rPr>
              <a:t>in the University </a:t>
            </a:r>
            <a:br>
              <a:rPr lang="en-US" sz="1800" i="0" u="none" strike="noStrike" baseline="0" dirty="0">
                <a:solidFill>
                  <a:srgbClr val="000000"/>
                </a:solidFill>
                <a:latin typeface="Calibri"/>
                <a:cs typeface="Calibri"/>
              </a:rPr>
            </a:br>
            <a:r>
              <a:rPr lang="ca-ES" sz="1800" b="0" i="0" u="none" strike="noStrike" baseline="0" dirty="0">
                <a:solidFill>
                  <a:srgbClr val="000000"/>
                </a:solidFill>
                <a:latin typeface="Calibri"/>
                <a:cs typeface="Calibri"/>
              </a:rPr>
              <a:t>11.45 – 12.00 	</a:t>
            </a:r>
            <a:r>
              <a:rPr lang="ca-ES" sz="1800" b="1" i="0" u="none" strike="noStrike" baseline="0" dirty="0">
                <a:solidFill>
                  <a:srgbClr val="000000"/>
                </a:solidFill>
                <a:latin typeface="Calibri"/>
                <a:cs typeface="Calibri"/>
              </a:rPr>
              <a:t>Break </a:t>
            </a:r>
            <a:r>
              <a:rPr lang="ca-ES" sz="1800" b="0" i="0" u="none" strike="noStrike" baseline="0" dirty="0">
                <a:solidFill>
                  <a:srgbClr val="000000"/>
                </a:solidFill>
                <a:latin typeface="Calibri"/>
                <a:cs typeface="Calibri"/>
              </a:rPr>
              <a:t>	</a:t>
            </a:r>
          </a:p>
          <a:p>
            <a:pPr>
              <a:lnSpc>
                <a:spcPct val="150000"/>
              </a:lnSpc>
            </a:pPr>
            <a:r>
              <a:rPr lang="fr-FR" sz="1800" i="0" u="none" strike="noStrike" baseline="0" dirty="0">
                <a:solidFill>
                  <a:srgbClr val="000000"/>
                </a:solidFill>
                <a:latin typeface="Calibri"/>
                <a:cs typeface="Calibri"/>
              </a:rPr>
              <a:t>12.00 – </a:t>
            </a:r>
            <a:r>
              <a:rPr lang="fr-FR" dirty="0">
                <a:solidFill>
                  <a:srgbClr val="000000"/>
                </a:solidFill>
                <a:latin typeface="Calibri"/>
                <a:cs typeface="Calibri"/>
              </a:rPr>
              <a:t>12.45</a:t>
            </a:r>
            <a:r>
              <a:rPr lang="fr-FR" sz="1800" i="0" u="none" strike="noStrike" baseline="0" dirty="0">
                <a:solidFill>
                  <a:srgbClr val="000000"/>
                </a:solidFill>
                <a:latin typeface="Calibri"/>
                <a:cs typeface="Calibri"/>
              </a:rPr>
              <a:t> 	</a:t>
            </a:r>
            <a:r>
              <a:rPr lang="fr-FR" sz="1800" b="1" i="0" u="none" strike="noStrike" baseline="0" dirty="0">
                <a:solidFill>
                  <a:srgbClr val="000000"/>
                </a:solidFill>
                <a:latin typeface="Calibri"/>
                <a:cs typeface="Calibri"/>
              </a:rPr>
              <a:t>Content Part 3. </a:t>
            </a:r>
            <a:r>
              <a:rPr lang="en-US" dirty="0">
                <a:solidFill>
                  <a:srgbClr val="000000"/>
                </a:solidFill>
                <a:cs typeface="Calibri"/>
              </a:rPr>
              <a:t>Inclusive and </a:t>
            </a:r>
            <a:r>
              <a:rPr lang="en-US" dirty="0"/>
              <a:t>gender-neutral</a:t>
            </a:r>
            <a:r>
              <a:rPr lang="en-US" b="1" dirty="0"/>
              <a:t> </a:t>
            </a:r>
            <a:r>
              <a:rPr lang="en-US" dirty="0">
                <a:solidFill>
                  <a:srgbClr val="000000"/>
                </a:solidFill>
                <a:cs typeface="Calibri"/>
              </a:rPr>
              <a:t>language</a:t>
            </a:r>
            <a:endParaRPr lang="en-US" sz="1800" i="0" u="none" strike="noStrike" dirty="0">
              <a:solidFill>
                <a:srgbClr val="000000"/>
              </a:solidFill>
              <a:latin typeface="Calibri"/>
              <a:cs typeface="Calibri"/>
            </a:endParaRPr>
          </a:p>
          <a:p>
            <a:pPr>
              <a:lnSpc>
                <a:spcPct val="150000"/>
              </a:lnSpc>
            </a:pPr>
            <a:r>
              <a:rPr lang="fr-FR" dirty="0">
                <a:solidFill>
                  <a:srgbClr val="000000"/>
                </a:solidFill>
                <a:cs typeface="Calibri"/>
              </a:rPr>
              <a:t>12.45 – 13.10 	</a:t>
            </a:r>
            <a:r>
              <a:rPr lang="fr-FR" b="1" dirty="0">
                <a:solidFill>
                  <a:srgbClr val="000000"/>
                </a:solidFill>
                <a:cs typeface="Calibri"/>
              </a:rPr>
              <a:t>Content Part 4. </a:t>
            </a:r>
            <a:r>
              <a:rPr lang="en-US" dirty="0">
                <a:solidFill>
                  <a:srgbClr val="000000"/>
                </a:solidFill>
                <a:cs typeface="Calibri"/>
              </a:rPr>
              <a:t>University Protocol </a:t>
            </a:r>
          </a:p>
          <a:p>
            <a:pPr>
              <a:lnSpc>
                <a:spcPct val="150000"/>
              </a:lnSpc>
            </a:pPr>
            <a:r>
              <a:rPr lang="ca-ES" sz="1800" b="0" i="0" u="none" strike="noStrike" baseline="0" dirty="0">
                <a:solidFill>
                  <a:srgbClr val="000000"/>
                </a:solidFill>
                <a:latin typeface="Calibri"/>
                <a:cs typeface="Calibri"/>
              </a:rPr>
              <a:t>13.10 – 13.30 	</a:t>
            </a:r>
            <a:r>
              <a:rPr lang="ca-ES" sz="1800" b="1" i="0" u="none" strike="noStrike" baseline="0" dirty="0" err="1">
                <a:solidFill>
                  <a:srgbClr val="000000"/>
                </a:solidFill>
                <a:latin typeface="Calibri"/>
                <a:cs typeface="Calibri"/>
              </a:rPr>
              <a:t>Closure</a:t>
            </a:r>
            <a:r>
              <a:rPr lang="ca-ES" sz="1800" b="1" i="0" u="none" strike="noStrike" baseline="0" dirty="0">
                <a:solidFill>
                  <a:srgbClr val="000000"/>
                </a:solidFill>
                <a:latin typeface="Calibri"/>
                <a:cs typeface="Calibri"/>
              </a:rPr>
              <a:t> </a:t>
            </a:r>
            <a:r>
              <a:rPr lang="ca-ES" sz="1800" b="0" i="0" u="none" strike="noStrike" baseline="0" dirty="0">
                <a:solidFill>
                  <a:srgbClr val="000000"/>
                </a:solidFill>
                <a:latin typeface="Calibri"/>
                <a:cs typeface="Calibri"/>
              </a:rPr>
              <a:t>	</a:t>
            </a:r>
            <a:endParaRPr lang="en-US" sz="2200" b="1" dirty="0">
              <a:latin typeface="Calibri"/>
              <a:cs typeface="Calibri"/>
            </a:endParaRPr>
          </a:p>
        </p:txBody>
      </p:sp>
      <p:pic>
        <p:nvPicPr>
          <p:cNvPr id="6" name="Imagen 3">
            <a:extLst>
              <a:ext uri="{FF2B5EF4-FFF2-40B4-BE49-F238E27FC236}">
                <a16:creationId xmlns:a16="http://schemas.microsoft.com/office/drawing/2014/main" id="{1CF21502-DBD1-4B9F-918E-2B3A17F1CE6B}"/>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sp>
        <p:nvSpPr>
          <p:cNvPr id="2" name="AutoShape 2" descr="https://euc-powerpoint.officeapps.live.com/pods/GetClipboardImage.ashx?Id=f7b332ce-8bee-48b6-aef4-2b187502f831&amp;DC=GEU4&amp;pkey=e3d6cb1b-8ba3-47c9-b56e-9357bd2f7796&amp;wdwaccluster=GEU4"/>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descr="https://euc-powerpoint.officeapps.live.com/pods/GetClipboardImage.ashx?Id=f7b332ce-8bee-48b6-aef4-2b187502f831&amp;DC=GEU4&amp;pkey=e3d6cb1b-8ba3-47c9-b56e-9357bd2f7796&amp;wdwaccluster=GEU4"/>
          <p:cNvSpPr>
            <a:spLocks noChangeAspect="1" noChangeArrowheads="1"/>
          </p:cNvSpPr>
          <p:nvPr/>
        </p:nvSpPr>
        <p:spPr bwMode="auto">
          <a:xfrm>
            <a:off x="3714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6" descr="https://euc-powerpoint.officeapps.live.com/pods/GetClipboardImage.ashx?Id=f03b13a9-ed52-41d0-b902-d7a31428c686&amp;DC=GEU4&amp;pkey=742dbe76-36e6-4136-bdf0-2074fb5f1d07&amp;wdwaccluster=GEU4"/>
          <p:cNvSpPr>
            <a:spLocks noChangeAspect="1" noChangeArrowheads="1"/>
          </p:cNvSpPr>
          <p:nvPr/>
        </p:nvSpPr>
        <p:spPr bwMode="auto">
          <a:xfrm>
            <a:off x="5238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2362044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806618" y="1883543"/>
            <a:ext cx="8138894" cy="1631216"/>
          </a:xfrm>
          <a:prstGeom prst="rect">
            <a:avLst/>
          </a:prstGeom>
          <a:solidFill>
            <a:schemeClr val="bg1"/>
          </a:solidFill>
          <a:effectLst/>
        </p:spPr>
        <p:txBody>
          <a:bodyPr wrap="square" rtlCol="0">
            <a:spAutoFit/>
          </a:bodyPr>
          <a:lstStyle/>
          <a:p>
            <a:r>
              <a:rPr lang="en-GB" sz="2000"/>
              <a:t>We have made a commitment to create a </a:t>
            </a:r>
            <a:r>
              <a:rPr lang="en-GB" sz="2000" b="1"/>
              <a:t>safe and respectful environment for all people</a:t>
            </a:r>
            <a:r>
              <a:rPr lang="en-GB" sz="2000"/>
              <a:t> in which equality is upheld, and to do this effectively we need to listen, reflect and change attitudes and behaviours that have long been normalised.</a:t>
            </a:r>
            <a:endParaRPr lang="es-ES" sz="2000"/>
          </a:p>
          <a:p>
            <a:endParaRPr lang="es-ES" sz="2000"/>
          </a:p>
        </p:txBody>
      </p:sp>
      <p:sp>
        <p:nvSpPr>
          <p:cNvPr id="7" name="TextovéPole 3">
            <a:extLst>
              <a:ext uri="{FF2B5EF4-FFF2-40B4-BE49-F238E27FC236}">
                <a16:creationId xmlns:a16="http://schemas.microsoft.com/office/drawing/2014/main" id="{FF70681E-D2C4-4C22-8EDD-C58E9F94E548}"/>
              </a:ext>
            </a:extLst>
          </p:cNvPr>
          <p:cNvSpPr txBox="1"/>
          <p:nvPr/>
        </p:nvSpPr>
        <p:spPr>
          <a:xfrm>
            <a:off x="1806618" y="737525"/>
            <a:ext cx="9177471" cy="954107"/>
          </a:xfrm>
          <a:prstGeom prst="rect">
            <a:avLst/>
          </a:prstGeom>
          <a:noFill/>
        </p:spPr>
        <p:txBody>
          <a:bodyPr wrap="square" rtlCol="0">
            <a:spAutoFit/>
          </a:bodyPr>
          <a:lstStyle/>
          <a:p>
            <a:endParaRPr lang="en-GB" sz="2800" b="1">
              <a:solidFill>
                <a:schemeClr val="tx1">
                  <a:lumMod val="65000"/>
                  <a:lumOff val="35000"/>
                </a:schemeClr>
              </a:solidFill>
              <a:latin typeface="Calibri"/>
              <a:cs typeface="Calibri"/>
            </a:endParaRPr>
          </a:p>
          <a:p>
            <a:endParaRPr lang="cs-CZ" sz="2800" b="1">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6" name="TextovéPole 3">
            <a:extLst>
              <a:ext uri="{FF2B5EF4-FFF2-40B4-BE49-F238E27FC236}">
                <a16:creationId xmlns:a16="http://schemas.microsoft.com/office/drawing/2014/main" id="{FF70681E-D2C4-4C22-8EDD-C58E9F94E548}"/>
              </a:ext>
            </a:extLst>
          </p:cNvPr>
          <p:cNvSpPr txBox="1"/>
          <p:nvPr/>
        </p:nvSpPr>
        <p:spPr>
          <a:xfrm>
            <a:off x="1806618" y="737525"/>
            <a:ext cx="9177471" cy="1384995"/>
          </a:xfrm>
          <a:prstGeom prst="rect">
            <a:avLst/>
          </a:prstGeom>
          <a:noFill/>
        </p:spPr>
        <p:txBody>
          <a:bodyPr wrap="square" rtlCol="0">
            <a:spAutoFit/>
          </a:bodyPr>
          <a:lstStyle/>
          <a:p>
            <a:r>
              <a:rPr lang="en-GB" sz="2800" b="1">
                <a:solidFill>
                  <a:schemeClr val="tx1">
                    <a:lumMod val="65000"/>
                    <a:lumOff val="35000"/>
                  </a:schemeClr>
                </a:solidFill>
                <a:latin typeface="Calibri"/>
                <a:cs typeface="Calibri"/>
              </a:rPr>
              <a:t>What are we doing at the University?</a:t>
            </a:r>
            <a:endParaRPr lang="es-ES" sz="2800" b="1">
              <a:solidFill>
                <a:schemeClr val="tx1">
                  <a:lumMod val="65000"/>
                  <a:lumOff val="35000"/>
                </a:schemeClr>
              </a:solidFill>
              <a:latin typeface="Calibri"/>
              <a:cs typeface="Calibri"/>
            </a:endParaRPr>
          </a:p>
          <a:p>
            <a:endParaRPr lang="en-GB" sz="2800" b="1">
              <a:solidFill>
                <a:schemeClr val="tx1">
                  <a:lumMod val="65000"/>
                  <a:lumOff val="35000"/>
                </a:schemeClr>
              </a:solidFill>
              <a:latin typeface="Calibri"/>
              <a:cs typeface="Calibri"/>
            </a:endParaRPr>
          </a:p>
          <a:p>
            <a:endParaRPr lang="cs-CZ" sz="2800" b="1">
              <a:solidFill>
                <a:schemeClr val="tx1">
                  <a:lumMod val="65000"/>
                  <a:lumOff val="35000"/>
                </a:schemeClr>
              </a:solidFill>
              <a:latin typeface="Calibri"/>
              <a:cs typeface="Calibri"/>
            </a:endParaRPr>
          </a:p>
        </p:txBody>
      </p:sp>
    </p:spTree>
    <p:extLst>
      <p:ext uri="{BB962C8B-B14F-4D97-AF65-F5344CB8AC3E}">
        <p14:creationId xmlns:p14="http://schemas.microsoft.com/office/powerpoint/2010/main" val="1860077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255022" y="1870560"/>
            <a:ext cx="9396453" cy="3046988"/>
          </a:xfrm>
          <a:prstGeom prst="rect">
            <a:avLst/>
          </a:prstGeom>
          <a:solidFill>
            <a:schemeClr val="bg1"/>
          </a:solidFill>
          <a:effectLst/>
        </p:spPr>
        <p:txBody>
          <a:bodyPr wrap="square" rtlCol="0">
            <a:spAutoFit/>
          </a:bodyPr>
          <a:lstStyle/>
          <a:p>
            <a:r>
              <a:rPr lang="en-GB"/>
              <a:t>Within the University, </a:t>
            </a:r>
            <a:r>
              <a:rPr lang="en-GB" b="1"/>
              <a:t>power relations, sexism and LGBTI-phobia </a:t>
            </a:r>
            <a:r>
              <a:rPr lang="en-GB"/>
              <a:t>manifest themselves in different ways and generate different situations of inequality, abuse or violence, either because these situations take place within the University or because the people who belong to it are affected by them or have been affected by them in another context. </a:t>
            </a:r>
          </a:p>
          <a:p>
            <a:endParaRPr lang="en-GB"/>
          </a:p>
          <a:p>
            <a:endParaRPr lang="en-GB"/>
          </a:p>
          <a:p>
            <a:r>
              <a:rPr lang="en-GB"/>
              <a:t>The highest risk of experiencing violence is </a:t>
            </a:r>
            <a:r>
              <a:rPr lang="en-GB" b="1"/>
              <a:t>between the ages of 20 and 24</a:t>
            </a:r>
            <a:r>
              <a:rPr lang="en-GB"/>
              <a:t>, although this risk starts from the age of 15. Most undergraduate students are between 18 and 24 years old.</a:t>
            </a:r>
            <a:endParaRPr lang="es-ES"/>
          </a:p>
          <a:p>
            <a:endParaRPr lang="en-GB" sz="2000"/>
          </a:p>
          <a:p>
            <a:endParaRPr lang="en-US" sz="2800"/>
          </a:p>
        </p:txBody>
      </p:sp>
      <p:sp>
        <p:nvSpPr>
          <p:cNvPr id="7" name="TextovéPole 3">
            <a:extLst>
              <a:ext uri="{FF2B5EF4-FFF2-40B4-BE49-F238E27FC236}">
                <a16:creationId xmlns:a16="http://schemas.microsoft.com/office/drawing/2014/main" id="{FF70681E-D2C4-4C22-8EDD-C58E9F94E548}"/>
              </a:ext>
            </a:extLst>
          </p:cNvPr>
          <p:cNvSpPr txBox="1"/>
          <p:nvPr/>
        </p:nvSpPr>
        <p:spPr>
          <a:xfrm>
            <a:off x="1806618" y="737525"/>
            <a:ext cx="8293263" cy="523220"/>
          </a:xfrm>
          <a:prstGeom prst="rect">
            <a:avLst/>
          </a:prstGeom>
          <a:noFill/>
        </p:spPr>
        <p:txBody>
          <a:bodyPr wrap="square" rtlCol="0">
            <a:spAutoFit/>
          </a:bodyPr>
          <a:lstStyle/>
          <a:p>
            <a:r>
              <a:rPr lang="en-GB" sz="2800" b="1" dirty="0">
                <a:solidFill>
                  <a:schemeClr val="tx1">
                    <a:lumMod val="65000"/>
                    <a:lumOff val="35000"/>
                  </a:schemeClr>
                </a:solidFill>
                <a:cs typeface="Calibri"/>
              </a:rPr>
              <a:t>Gender-based violence at </a:t>
            </a:r>
            <a:r>
              <a:rPr lang="en-GB" sz="2800" b="1" dirty="0">
                <a:solidFill>
                  <a:schemeClr val="tx1">
                    <a:lumMod val="65000"/>
                    <a:lumOff val="35000"/>
                  </a:schemeClr>
                </a:solidFill>
                <a:latin typeface="Calibri"/>
                <a:cs typeface="Calibri"/>
              </a:rPr>
              <a:t>the University</a:t>
            </a:r>
            <a:endParaRPr lang="cs-CZ" sz="2800" b="1" i="0" dirty="0">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650511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780143" y="5179874"/>
            <a:ext cx="10599056" cy="1138773"/>
          </a:xfrm>
          <a:prstGeom prst="rect">
            <a:avLst/>
          </a:prstGeom>
          <a:solidFill>
            <a:schemeClr val="bg1"/>
          </a:solidFill>
          <a:effectLst/>
        </p:spPr>
        <p:txBody>
          <a:bodyPr wrap="square" rtlCol="0">
            <a:spAutoFit/>
          </a:bodyPr>
          <a:lstStyle/>
          <a:p>
            <a:endParaRPr lang="en-GB" b="1" dirty="0"/>
          </a:p>
          <a:p>
            <a:r>
              <a:rPr lang="en-GB" sz="1600" b="1" dirty="0">
                <a:solidFill>
                  <a:srgbClr val="0070C0"/>
                </a:solidFill>
              </a:rPr>
              <a:t>Source of data: </a:t>
            </a:r>
            <a:r>
              <a:rPr lang="en-GB" sz="1600" dirty="0" err="1">
                <a:solidFill>
                  <a:srgbClr val="0070C0"/>
                </a:solidFill>
              </a:rPr>
              <a:t>Lipinsky</a:t>
            </a:r>
            <a:r>
              <a:rPr lang="en-GB" sz="1600" dirty="0">
                <a:solidFill>
                  <a:srgbClr val="0070C0"/>
                </a:solidFill>
              </a:rPr>
              <a:t>, </a:t>
            </a:r>
            <a:r>
              <a:rPr lang="en-GB" sz="1600" dirty="0" err="1">
                <a:solidFill>
                  <a:srgbClr val="0070C0"/>
                </a:solidFill>
              </a:rPr>
              <a:t>Anke</a:t>
            </a:r>
            <a:r>
              <a:rPr lang="en-GB" sz="1600" dirty="0">
                <a:solidFill>
                  <a:srgbClr val="0070C0"/>
                </a:solidFill>
              </a:rPr>
              <a:t>; </a:t>
            </a:r>
            <a:r>
              <a:rPr lang="en-GB" sz="1600" dirty="0" err="1">
                <a:solidFill>
                  <a:srgbClr val="0070C0"/>
                </a:solidFill>
              </a:rPr>
              <a:t>Schredl</a:t>
            </a:r>
            <a:r>
              <a:rPr lang="en-GB" sz="1600" dirty="0">
                <a:solidFill>
                  <a:srgbClr val="0070C0"/>
                </a:solidFill>
              </a:rPr>
              <a:t>, Claudia; Baumann, Horst; Humbert, Anne Laure; </a:t>
            </a:r>
            <a:r>
              <a:rPr lang="en-GB" sz="1600" dirty="0" err="1">
                <a:solidFill>
                  <a:srgbClr val="0070C0"/>
                </a:solidFill>
              </a:rPr>
              <a:t>Tanwar</a:t>
            </a:r>
            <a:r>
              <a:rPr lang="en-GB" sz="1600" dirty="0">
                <a:solidFill>
                  <a:srgbClr val="0070C0"/>
                </a:solidFill>
              </a:rPr>
              <a:t>, </a:t>
            </a:r>
            <a:r>
              <a:rPr lang="en-GB" sz="1600" dirty="0" err="1">
                <a:solidFill>
                  <a:srgbClr val="0070C0"/>
                </a:solidFill>
              </a:rPr>
              <a:t>Jagriti</a:t>
            </a:r>
            <a:r>
              <a:rPr lang="en-GB" sz="1600" dirty="0">
                <a:solidFill>
                  <a:srgbClr val="0070C0"/>
                </a:solidFill>
              </a:rPr>
              <a:t>; </a:t>
            </a:r>
            <a:r>
              <a:rPr lang="en-GB" sz="1600" dirty="0" err="1">
                <a:solidFill>
                  <a:srgbClr val="0070C0"/>
                </a:solidFill>
              </a:rPr>
              <a:t>Bondestam</a:t>
            </a:r>
            <a:r>
              <a:rPr lang="en-GB" sz="1600" dirty="0">
                <a:solidFill>
                  <a:srgbClr val="0070C0"/>
                </a:solidFill>
              </a:rPr>
              <a:t>, </a:t>
            </a:r>
            <a:r>
              <a:rPr lang="en-GB" sz="1600" dirty="0" err="1">
                <a:solidFill>
                  <a:srgbClr val="0070C0"/>
                </a:solidFill>
              </a:rPr>
              <a:t>Fredik</a:t>
            </a:r>
            <a:r>
              <a:rPr lang="en-GB" sz="1600" dirty="0">
                <a:solidFill>
                  <a:srgbClr val="0070C0"/>
                </a:solidFill>
              </a:rPr>
              <a:t>; Freund, </a:t>
            </a:r>
            <a:r>
              <a:rPr lang="en-GB" sz="1600" dirty="0" err="1">
                <a:solidFill>
                  <a:srgbClr val="0070C0"/>
                </a:solidFill>
              </a:rPr>
              <a:t>Frederike</a:t>
            </a:r>
            <a:r>
              <a:rPr lang="en-GB" sz="1600" dirty="0">
                <a:solidFill>
                  <a:srgbClr val="0070C0"/>
                </a:solidFill>
              </a:rPr>
              <a:t>; </a:t>
            </a:r>
            <a:r>
              <a:rPr lang="en-GB" sz="1600" dirty="0" err="1">
                <a:solidFill>
                  <a:srgbClr val="0070C0"/>
                </a:solidFill>
              </a:rPr>
              <a:t>Lomazzi</a:t>
            </a:r>
            <a:r>
              <a:rPr lang="en-GB" sz="1600" dirty="0">
                <a:solidFill>
                  <a:srgbClr val="0070C0"/>
                </a:solidFill>
              </a:rPr>
              <a:t>, Vera (2022). </a:t>
            </a:r>
            <a:r>
              <a:rPr lang="en-GB" sz="1600" dirty="0" err="1">
                <a:solidFill>
                  <a:srgbClr val="0070C0"/>
                </a:solidFill>
              </a:rPr>
              <a:t>UniSAFE</a:t>
            </a:r>
            <a:r>
              <a:rPr lang="en-GB" sz="1600" dirty="0">
                <a:solidFill>
                  <a:srgbClr val="0070C0"/>
                </a:solidFill>
              </a:rPr>
              <a:t> Survey – Gender-based violence and institutional responses. GESIS – Leibniz </a:t>
            </a:r>
            <a:r>
              <a:rPr lang="en-GB" sz="1600" dirty="0" err="1">
                <a:solidFill>
                  <a:srgbClr val="0070C0"/>
                </a:solidFill>
              </a:rPr>
              <a:t>Institut</a:t>
            </a:r>
            <a:r>
              <a:rPr lang="en-GB" sz="1600" dirty="0">
                <a:solidFill>
                  <a:srgbClr val="0070C0"/>
                </a:solidFill>
              </a:rPr>
              <a:t> </a:t>
            </a:r>
            <a:r>
              <a:rPr lang="en-GB" sz="1600" dirty="0" err="1">
                <a:solidFill>
                  <a:srgbClr val="0070C0"/>
                </a:solidFill>
              </a:rPr>
              <a:t>für</a:t>
            </a:r>
            <a:r>
              <a:rPr lang="en-GB" sz="1600" dirty="0">
                <a:solidFill>
                  <a:srgbClr val="0070C0"/>
                </a:solidFill>
              </a:rPr>
              <a:t> </a:t>
            </a:r>
            <a:r>
              <a:rPr lang="en-GB" sz="1600" dirty="0" err="1">
                <a:solidFill>
                  <a:srgbClr val="0070C0"/>
                </a:solidFill>
              </a:rPr>
              <a:t>Sozialwissenschaften</a:t>
            </a:r>
            <a:r>
              <a:rPr lang="en-GB" sz="1600" dirty="0">
                <a:solidFill>
                  <a:srgbClr val="0070C0"/>
                </a:solidFill>
              </a:rPr>
              <a:t>. Data file Version 1.0.0, https://doi.org/10.7802/2475</a:t>
            </a:r>
          </a:p>
        </p:txBody>
      </p:sp>
      <p:sp>
        <p:nvSpPr>
          <p:cNvPr id="7" name="TextovéPole 3">
            <a:extLst>
              <a:ext uri="{FF2B5EF4-FFF2-40B4-BE49-F238E27FC236}">
                <a16:creationId xmlns:a16="http://schemas.microsoft.com/office/drawing/2014/main" id="{FF70681E-D2C4-4C22-8EDD-C58E9F94E548}"/>
              </a:ext>
            </a:extLst>
          </p:cNvPr>
          <p:cNvSpPr txBox="1"/>
          <p:nvPr/>
        </p:nvSpPr>
        <p:spPr>
          <a:xfrm>
            <a:off x="1847541" y="690145"/>
            <a:ext cx="8293263" cy="523220"/>
          </a:xfrm>
          <a:prstGeom prst="rect">
            <a:avLst/>
          </a:prstGeom>
          <a:noFill/>
        </p:spPr>
        <p:txBody>
          <a:bodyPr wrap="square" rtlCol="0">
            <a:spAutoFit/>
          </a:bodyPr>
          <a:lstStyle/>
          <a:p>
            <a:r>
              <a:rPr lang="en-GB" sz="2800" b="1" dirty="0">
                <a:solidFill>
                  <a:schemeClr val="tx1">
                    <a:lumMod val="65000"/>
                    <a:lumOff val="35000"/>
                  </a:schemeClr>
                </a:solidFill>
                <a:latin typeface="Calibri"/>
                <a:cs typeface="Calibri"/>
              </a:rPr>
              <a:t>Gender-based violence</a:t>
            </a:r>
            <a:r>
              <a:rPr lang="en-GB" sz="2800" b="1" dirty="0">
                <a:solidFill>
                  <a:schemeClr val="tx1">
                    <a:lumMod val="65000"/>
                    <a:lumOff val="35000"/>
                  </a:schemeClr>
                </a:solidFill>
                <a:cs typeface="Calibri"/>
              </a:rPr>
              <a:t> at the University</a:t>
            </a:r>
            <a:endParaRPr lang="es-ES" sz="2800" b="1" dirty="0">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0797" y="1654379"/>
            <a:ext cx="7985403" cy="3833728"/>
          </a:xfrm>
          <a:prstGeom prst="rect">
            <a:avLst/>
          </a:prstGeom>
        </p:spPr>
      </p:pic>
      <p:sp>
        <p:nvSpPr>
          <p:cNvPr id="3" name="Rectángulo 2"/>
          <p:cNvSpPr/>
          <p:nvPr/>
        </p:nvSpPr>
        <p:spPr>
          <a:xfrm>
            <a:off x="2022197" y="1213365"/>
            <a:ext cx="9807378" cy="369332"/>
          </a:xfrm>
          <a:prstGeom prst="rect">
            <a:avLst/>
          </a:prstGeom>
        </p:spPr>
        <p:txBody>
          <a:bodyPr wrap="square">
            <a:spAutoFit/>
          </a:bodyPr>
          <a:lstStyle/>
          <a:p>
            <a:r>
              <a:rPr lang="en-GB" b="1" dirty="0"/>
              <a:t>Prevalence of any form of gender-based violence and by form on gender-based violence</a:t>
            </a:r>
          </a:p>
        </p:txBody>
      </p:sp>
    </p:spTree>
    <p:extLst>
      <p:ext uri="{BB962C8B-B14F-4D97-AF65-F5344CB8AC3E}">
        <p14:creationId xmlns:p14="http://schemas.microsoft.com/office/powerpoint/2010/main" val="2726366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806618" y="1883543"/>
            <a:ext cx="8485958" cy="1938992"/>
          </a:xfrm>
          <a:prstGeom prst="rect">
            <a:avLst/>
          </a:prstGeom>
          <a:solidFill>
            <a:schemeClr val="bg1"/>
          </a:solidFill>
          <a:effectLst/>
        </p:spPr>
        <p:txBody>
          <a:bodyPr wrap="square" rtlCol="0">
            <a:spAutoFit/>
          </a:bodyPr>
          <a:lstStyle/>
          <a:p>
            <a:r>
              <a:rPr lang="en-GB" sz="2000"/>
              <a:t>The University has drawn up the </a:t>
            </a:r>
            <a:r>
              <a:rPr lang="en-GB" sz="2000">
                <a:solidFill>
                  <a:srgbClr val="FF0000"/>
                </a:solidFill>
              </a:rPr>
              <a:t>UPC Protocol for Prevention and Response to Situations of Violence, Discrimination and Harassment (excluding workplace harassment)</a:t>
            </a:r>
            <a:r>
              <a:rPr lang="en-GB" sz="2000"/>
              <a:t>. </a:t>
            </a:r>
          </a:p>
          <a:p>
            <a:pPr algn="ctr"/>
            <a:endParaRPr lang="en-GB"/>
          </a:p>
          <a:p>
            <a:r>
              <a:rPr lang="en-GB"/>
              <a:t>      </a:t>
            </a:r>
            <a:endParaRPr lang="en-GB" sz="2000"/>
          </a:p>
          <a:p>
            <a:pPr algn="ctr"/>
            <a:r>
              <a:rPr lang="en-GB" sz="2400" b="1">
                <a:solidFill>
                  <a:srgbClr val="7030A0"/>
                </a:solidFill>
              </a:rPr>
              <a:t>Are you aware of it?</a:t>
            </a:r>
            <a:endParaRPr lang="es-ES" sz="2800" b="1">
              <a:solidFill>
                <a:srgbClr val="7030A0"/>
              </a:solidFill>
            </a:endParaRPr>
          </a:p>
        </p:txBody>
      </p:sp>
      <p:sp>
        <p:nvSpPr>
          <p:cNvPr id="7" name="TextovéPole 3">
            <a:extLst>
              <a:ext uri="{FF2B5EF4-FFF2-40B4-BE49-F238E27FC236}">
                <a16:creationId xmlns:a16="http://schemas.microsoft.com/office/drawing/2014/main" id="{FF70681E-D2C4-4C22-8EDD-C58E9F94E548}"/>
              </a:ext>
            </a:extLst>
          </p:cNvPr>
          <p:cNvSpPr txBox="1"/>
          <p:nvPr/>
        </p:nvSpPr>
        <p:spPr>
          <a:xfrm>
            <a:off x="1806618" y="737525"/>
            <a:ext cx="9177471" cy="954107"/>
          </a:xfrm>
          <a:prstGeom prst="rect">
            <a:avLst/>
          </a:prstGeom>
          <a:noFill/>
        </p:spPr>
        <p:txBody>
          <a:bodyPr wrap="square" rtlCol="0">
            <a:spAutoFit/>
          </a:bodyPr>
          <a:lstStyle/>
          <a:p>
            <a:endParaRPr lang="en-GB" sz="2800" b="1">
              <a:solidFill>
                <a:schemeClr val="tx1">
                  <a:lumMod val="65000"/>
                  <a:lumOff val="35000"/>
                </a:schemeClr>
              </a:solidFill>
              <a:latin typeface="Calibri"/>
              <a:cs typeface="Calibri"/>
            </a:endParaRPr>
          </a:p>
          <a:p>
            <a:endParaRPr lang="cs-CZ" sz="2800" b="1">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6" name="TextovéPole 3">
            <a:extLst>
              <a:ext uri="{FF2B5EF4-FFF2-40B4-BE49-F238E27FC236}">
                <a16:creationId xmlns:a16="http://schemas.microsoft.com/office/drawing/2014/main" id="{FF70681E-D2C4-4C22-8EDD-C58E9F94E548}"/>
              </a:ext>
            </a:extLst>
          </p:cNvPr>
          <p:cNvSpPr txBox="1"/>
          <p:nvPr/>
        </p:nvSpPr>
        <p:spPr>
          <a:xfrm>
            <a:off x="1806618" y="737525"/>
            <a:ext cx="9177471" cy="1384995"/>
          </a:xfrm>
          <a:prstGeom prst="rect">
            <a:avLst/>
          </a:prstGeom>
          <a:noFill/>
        </p:spPr>
        <p:txBody>
          <a:bodyPr wrap="square" rtlCol="0">
            <a:spAutoFit/>
          </a:bodyPr>
          <a:lstStyle/>
          <a:p>
            <a:r>
              <a:rPr lang="en-GB" sz="2800" b="1">
                <a:solidFill>
                  <a:schemeClr val="tx1">
                    <a:lumMod val="65000"/>
                    <a:lumOff val="35000"/>
                  </a:schemeClr>
                </a:solidFill>
                <a:latin typeface="Calibri"/>
                <a:cs typeface="Calibri"/>
              </a:rPr>
              <a:t>What are we doing at the University?</a:t>
            </a:r>
            <a:endParaRPr lang="es-ES" sz="2800" b="1">
              <a:solidFill>
                <a:schemeClr val="tx1">
                  <a:lumMod val="65000"/>
                  <a:lumOff val="35000"/>
                </a:schemeClr>
              </a:solidFill>
              <a:latin typeface="Calibri"/>
              <a:cs typeface="Calibri"/>
            </a:endParaRPr>
          </a:p>
          <a:p>
            <a:endParaRPr lang="en-GB" sz="2800" b="1">
              <a:solidFill>
                <a:schemeClr val="tx1">
                  <a:lumMod val="65000"/>
                  <a:lumOff val="35000"/>
                </a:schemeClr>
              </a:solidFill>
              <a:latin typeface="Calibri"/>
              <a:cs typeface="Calibri"/>
            </a:endParaRPr>
          </a:p>
          <a:p>
            <a:endParaRPr lang="cs-CZ" sz="2800" b="1">
              <a:solidFill>
                <a:schemeClr val="tx1">
                  <a:lumMod val="65000"/>
                  <a:lumOff val="35000"/>
                </a:schemeClr>
              </a:solidFill>
              <a:latin typeface="Calibri"/>
              <a:cs typeface="Calibri"/>
            </a:endParaRPr>
          </a:p>
        </p:txBody>
      </p:sp>
    </p:spTree>
    <p:extLst>
      <p:ext uri="{BB962C8B-B14F-4D97-AF65-F5344CB8AC3E}">
        <p14:creationId xmlns:p14="http://schemas.microsoft.com/office/powerpoint/2010/main" val="1862161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806618" y="1883543"/>
            <a:ext cx="8138894" cy="2893100"/>
          </a:xfrm>
          <a:prstGeom prst="rect">
            <a:avLst/>
          </a:prstGeom>
          <a:solidFill>
            <a:schemeClr val="bg1"/>
          </a:solidFill>
          <a:effectLst/>
        </p:spPr>
        <p:txBody>
          <a:bodyPr wrap="square" rtlCol="0">
            <a:spAutoFit/>
          </a:bodyPr>
          <a:lstStyle/>
          <a:p>
            <a:pPr marL="285750" lvl="0" indent="-285750">
              <a:buFont typeface="Arial" panose="020B0604020202020204" pitchFamily="34" charset="0"/>
              <a:buChar char="•"/>
            </a:pPr>
            <a:r>
              <a:rPr lang="en-GB">
                <a:solidFill>
                  <a:srgbClr val="FF0000"/>
                </a:solidFill>
              </a:rPr>
              <a:t>Organic Law 3/2007, of 22 March, for the Effective Equality of Women and Men</a:t>
            </a:r>
            <a:endParaRPr lang="es-ES">
              <a:solidFill>
                <a:srgbClr val="FF0000"/>
              </a:solidFill>
            </a:endParaRPr>
          </a:p>
          <a:p>
            <a:pPr marL="285750" lvl="0" indent="-285750">
              <a:buFont typeface="Arial" panose="020B0604020202020204" pitchFamily="34" charset="0"/>
              <a:buChar char="•"/>
            </a:pPr>
            <a:r>
              <a:rPr lang="en-GB">
                <a:solidFill>
                  <a:srgbClr val="FF0000"/>
                </a:solidFill>
              </a:rPr>
              <a:t>Law 5/2008, of April 24, on the Right of Women to Eradicate Violence against Women</a:t>
            </a:r>
            <a:endParaRPr lang="es-ES">
              <a:solidFill>
                <a:srgbClr val="FF0000"/>
              </a:solidFill>
            </a:endParaRPr>
          </a:p>
          <a:p>
            <a:pPr marL="285750" lvl="0" indent="-285750">
              <a:buFont typeface="Arial" panose="020B0604020202020204" pitchFamily="34" charset="0"/>
              <a:buChar char="•"/>
            </a:pPr>
            <a:r>
              <a:rPr lang="en-GB">
                <a:solidFill>
                  <a:srgbClr val="FF0000"/>
                </a:solidFill>
              </a:rPr>
              <a:t>Law 17/2015, of 21 July, on Effective Equality between Women and Men</a:t>
            </a:r>
            <a:endParaRPr lang="es-ES">
              <a:solidFill>
                <a:srgbClr val="FF0000"/>
              </a:solidFill>
            </a:endParaRPr>
          </a:p>
          <a:p>
            <a:pPr marL="285750" lvl="0" indent="-285750">
              <a:buFont typeface="Arial" panose="020B0604020202020204" pitchFamily="34" charset="0"/>
              <a:buChar char="•"/>
            </a:pPr>
            <a:r>
              <a:rPr lang="en-GB">
                <a:solidFill>
                  <a:srgbClr val="FF0000"/>
                </a:solidFill>
              </a:rPr>
              <a:t>Law 17/2020, of 22 December, amending Law 5/2008, on the Right of Women to Eradicate Violence against Women</a:t>
            </a:r>
            <a:endParaRPr lang="es-ES">
              <a:solidFill>
                <a:srgbClr val="FF0000"/>
              </a:solidFill>
            </a:endParaRPr>
          </a:p>
          <a:p>
            <a:pPr marL="285750" lvl="0" indent="-285750">
              <a:buFont typeface="Arial" panose="020B0604020202020204" pitchFamily="34" charset="0"/>
              <a:buChar char="•"/>
            </a:pPr>
            <a:r>
              <a:rPr lang="en-GB">
                <a:solidFill>
                  <a:srgbClr val="FF0000"/>
                </a:solidFill>
              </a:rPr>
              <a:t>Law 19/2020, of 30 December, on Equal Treatment and Non-Discrimination</a:t>
            </a:r>
            <a:endParaRPr lang="es-ES">
              <a:solidFill>
                <a:srgbClr val="FF0000"/>
              </a:solidFill>
            </a:endParaRPr>
          </a:p>
          <a:p>
            <a:pPr marL="285750" lvl="0" indent="-285750">
              <a:buFont typeface="Arial" panose="020B0604020202020204" pitchFamily="34" charset="0"/>
              <a:buChar char="•"/>
            </a:pPr>
            <a:r>
              <a:rPr lang="en-GB">
                <a:solidFill>
                  <a:srgbClr val="FF0000"/>
                </a:solidFill>
              </a:rPr>
              <a:t>Organic Law 10/2022, of 6 September, on the Comprehensive Guarantee of Sexual Freedom</a:t>
            </a:r>
            <a:endParaRPr lang="es-ES">
              <a:solidFill>
                <a:srgbClr val="FF0000"/>
              </a:solidFill>
            </a:endParaRPr>
          </a:p>
          <a:p>
            <a:endParaRPr lang="es-ES" sz="2000"/>
          </a:p>
        </p:txBody>
      </p:sp>
      <p:sp>
        <p:nvSpPr>
          <p:cNvPr id="7" name="TextovéPole 3">
            <a:extLst>
              <a:ext uri="{FF2B5EF4-FFF2-40B4-BE49-F238E27FC236}">
                <a16:creationId xmlns:a16="http://schemas.microsoft.com/office/drawing/2014/main" id="{FF70681E-D2C4-4C22-8EDD-C58E9F94E548}"/>
              </a:ext>
            </a:extLst>
          </p:cNvPr>
          <p:cNvSpPr txBox="1"/>
          <p:nvPr/>
        </p:nvSpPr>
        <p:spPr>
          <a:xfrm>
            <a:off x="1806618" y="737525"/>
            <a:ext cx="9177471" cy="954107"/>
          </a:xfrm>
          <a:prstGeom prst="rect">
            <a:avLst/>
          </a:prstGeom>
          <a:noFill/>
        </p:spPr>
        <p:txBody>
          <a:bodyPr wrap="square" rtlCol="0">
            <a:spAutoFit/>
          </a:bodyPr>
          <a:lstStyle/>
          <a:p>
            <a:endParaRPr lang="en-GB" sz="2800" b="1">
              <a:solidFill>
                <a:schemeClr val="tx1">
                  <a:lumMod val="65000"/>
                  <a:lumOff val="35000"/>
                </a:schemeClr>
              </a:solidFill>
              <a:latin typeface="Calibri"/>
              <a:cs typeface="Calibri"/>
            </a:endParaRPr>
          </a:p>
          <a:p>
            <a:endParaRPr lang="cs-CZ" sz="2800" b="1">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6" name="TextovéPole 3">
            <a:extLst>
              <a:ext uri="{FF2B5EF4-FFF2-40B4-BE49-F238E27FC236}">
                <a16:creationId xmlns:a16="http://schemas.microsoft.com/office/drawing/2014/main" id="{FF70681E-D2C4-4C22-8EDD-C58E9F94E548}"/>
              </a:ext>
            </a:extLst>
          </p:cNvPr>
          <p:cNvSpPr txBox="1"/>
          <p:nvPr/>
        </p:nvSpPr>
        <p:spPr>
          <a:xfrm>
            <a:off x="1806618" y="737525"/>
            <a:ext cx="9177471" cy="523220"/>
          </a:xfrm>
          <a:prstGeom prst="rect">
            <a:avLst/>
          </a:prstGeom>
          <a:noFill/>
        </p:spPr>
        <p:txBody>
          <a:bodyPr wrap="square" rtlCol="0">
            <a:spAutoFit/>
          </a:bodyPr>
          <a:lstStyle/>
          <a:p>
            <a:r>
              <a:rPr lang="en-GB" sz="2800" b="1">
                <a:solidFill>
                  <a:schemeClr val="tx1">
                    <a:lumMod val="65000"/>
                    <a:lumOff val="35000"/>
                  </a:schemeClr>
                </a:solidFill>
                <a:latin typeface="Calibri"/>
                <a:cs typeface="Calibri"/>
              </a:rPr>
              <a:t>Further information: </a:t>
            </a:r>
            <a:r>
              <a:rPr lang="en-US" sz="2800" b="1">
                <a:solidFill>
                  <a:schemeClr val="tx1">
                    <a:lumMod val="65000"/>
                    <a:lumOff val="35000"/>
                  </a:schemeClr>
                </a:solidFill>
                <a:latin typeface="Calibri"/>
                <a:cs typeface="Calibri"/>
              </a:rPr>
              <a:t>Legal Framework </a:t>
            </a:r>
            <a:r>
              <a:rPr lang="en-US" sz="2800" b="1">
                <a:solidFill>
                  <a:srgbClr val="C00000"/>
                </a:solidFill>
                <a:latin typeface="Calibri"/>
                <a:cs typeface="Calibri"/>
              </a:rPr>
              <a:t>(Spain &amp; Catalonia)</a:t>
            </a:r>
            <a:endParaRPr lang="cs-CZ" sz="2800" b="1">
              <a:solidFill>
                <a:srgbClr val="C00000"/>
              </a:solidFill>
              <a:latin typeface="Calibri"/>
              <a:cs typeface="Calibri"/>
            </a:endParaRPr>
          </a:p>
        </p:txBody>
      </p:sp>
    </p:spTree>
    <p:extLst>
      <p:ext uri="{BB962C8B-B14F-4D97-AF65-F5344CB8AC3E}">
        <p14:creationId xmlns:p14="http://schemas.microsoft.com/office/powerpoint/2010/main" val="42735621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BCD96489-9832-2120-9F17-8C5D200B9122}"/>
              </a:ext>
            </a:extLst>
          </p:cNvPr>
          <p:cNvSpPr txBox="1"/>
          <p:nvPr/>
        </p:nvSpPr>
        <p:spPr>
          <a:xfrm>
            <a:off x="2580968" y="613643"/>
            <a:ext cx="8178050" cy="523220"/>
          </a:xfrm>
          <a:prstGeom prst="rect">
            <a:avLst/>
          </a:prstGeom>
          <a:noFill/>
        </p:spPr>
        <p:txBody>
          <a:bodyPr wrap="square" rtlCol="0">
            <a:spAutoFit/>
          </a:bodyPr>
          <a:lstStyle/>
          <a:p>
            <a:r>
              <a:rPr lang="en-GB" sz="2800" b="1">
                <a:solidFill>
                  <a:schemeClr val="tx1">
                    <a:lumMod val="65000"/>
                    <a:lumOff val="35000"/>
                  </a:schemeClr>
                </a:solidFill>
                <a:cs typeface="Calibri"/>
              </a:rPr>
              <a:t>Further information: </a:t>
            </a:r>
            <a:r>
              <a:rPr lang="en-US" sz="2800" b="1">
                <a:solidFill>
                  <a:schemeClr val="tx1">
                    <a:lumMod val="65000"/>
                    <a:lumOff val="35000"/>
                  </a:schemeClr>
                </a:solidFill>
                <a:cs typeface="Calibri"/>
              </a:rPr>
              <a:t>Some data </a:t>
            </a:r>
            <a:r>
              <a:rPr lang="en-US" sz="2800" b="1">
                <a:solidFill>
                  <a:srgbClr val="C00000"/>
                </a:solidFill>
                <a:cs typeface="Calibri"/>
              </a:rPr>
              <a:t>(Spain &amp; Catalonia*)</a:t>
            </a:r>
            <a:endParaRPr lang="en-US" sz="4000" b="1">
              <a:solidFill>
                <a:srgbClr val="6A007C"/>
              </a:solidFill>
              <a:latin typeface="Sofia Pro" pitchFamily="2" charset="0"/>
            </a:endParaRPr>
          </a:p>
        </p:txBody>
      </p:sp>
      <p:sp>
        <p:nvSpPr>
          <p:cNvPr id="7" name="Rectángulo 6"/>
          <p:cNvSpPr/>
          <p:nvPr/>
        </p:nvSpPr>
        <p:spPr>
          <a:xfrm>
            <a:off x="639124" y="1496550"/>
            <a:ext cx="10458367" cy="3231654"/>
          </a:xfrm>
          <a:prstGeom prst="rect">
            <a:avLst/>
          </a:prstGeom>
        </p:spPr>
        <p:txBody>
          <a:bodyPr wrap="square">
            <a:spAutoFit/>
          </a:bodyPr>
          <a:lstStyle/>
          <a:p>
            <a:pPr marL="800100" lvl="1" indent="-342900">
              <a:buFont typeface="Arial" panose="020B0604020202020204" pitchFamily="34" charset="0"/>
              <a:buChar char="•"/>
            </a:pPr>
            <a:r>
              <a:rPr lang="en-US"/>
              <a:t>Around 25% of women resident in </a:t>
            </a:r>
            <a:r>
              <a:rPr lang="en-US">
                <a:solidFill>
                  <a:srgbClr val="FF0000"/>
                </a:solidFill>
              </a:rPr>
              <a:t>Catalonia</a:t>
            </a:r>
            <a:r>
              <a:rPr lang="en-US"/>
              <a:t> have been the object of some serious or very serious sexist aggression.</a:t>
            </a:r>
          </a:p>
          <a:p>
            <a:pPr lvl="1"/>
            <a:endParaRPr lang="en-US"/>
          </a:p>
          <a:p>
            <a:pPr lvl="1"/>
            <a:r>
              <a:rPr lang="en-US"/>
              <a:t>If we focus on the </a:t>
            </a:r>
            <a:r>
              <a:rPr lang="en-US" b="1"/>
              <a:t>university field</a:t>
            </a:r>
            <a:r>
              <a:rPr lang="en-US"/>
              <a:t>:</a:t>
            </a:r>
          </a:p>
          <a:p>
            <a:pPr marL="800100" lvl="1" indent="-342900">
              <a:buFont typeface="Arial" panose="020B0604020202020204" pitchFamily="34" charset="0"/>
              <a:buChar char="•"/>
            </a:pPr>
            <a:r>
              <a:rPr lang="en-US"/>
              <a:t>Around 10% of female university students has felt coerced, harassed or sexually insulted (the frequency with which male violence affects university girls and women is enough to be alarmed).</a:t>
            </a:r>
          </a:p>
          <a:p>
            <a:pPr marL="800100" lvl="1" indent="-342900">
              <a:buFont typeface="Arial" panose="020B0604020202020204" pitchFamily="34" charset="0"/>
              <a:buChar char="•"/>
            </a:pPr>
            <a:r>
              <a:rPr lang="en-US"/>
              <a:t>In </a:t>
            </a:r>
            <a:r>
              <a:rPr lang="en-US">
                <a:solidFill>
                  <a:srgbClr val="FF0000"/>
                </a:solidFill>
              </a:rPr>
              <a:t>Catalonia</a:t>
            </a:r>
            <a:r>
              <a:rPr lang="en-US"/>
              <a:t>, studies indicate that the prevalence of sexist violence among female university students is around 15%.</a:t>
            </a:r>
          </a:p>
          <a:p>
            <a:pPr marL="800100" lvl="1" indent="-342900">
              <a:buFont typeface="Arial" panose="020B0604020202020204" pitchFamily="34" charset="0"/>
              <a:buChar char="•"/>
            </a:pPr>
            <a:r>
              <a:rPr lang="en-US"/>
              <a:t>In </a:t>
            </a:r>
            <a:r>
              <a:rPr lang="en-US">
                <a:solidFill>
                  <a:srgbClr val="FF0000"/>
                </a:solidFill>
              </a:rPr>
              <a:t>Spain</a:t>
            </a:r>
            <a:r>
              <a:rPr lang="en-US"/>
              <a:t>, we know that around 20% of female university students has suffered control or isolation from their partner (a terribly normalized form of sexist violence).</a:t>
            </a:r>
          </a:p>
          <a:p>
            <a:pPr marL="800100" lvl="1" indent="-342900">
              <a:buFont typeface="Arial" panose="020B0604020202020204" pitchFamily="34" charset="0"/>
              <a:buChar char="•"/>
            </a:pPr>
            <a:endParaRPr lang="cs-CZ" sz="2400">
              <a:latin typeface="Sofia Pro" pitchFamily="2" charset="0"/>
            </a:endParaRPr>
          </a:p>
        </p:txBody>
      </p:sp>
      <p:sp>
        <p:nvSpPr>
          <p:cNvPr id="8" name="Rectángulo 7"/>
          <p:cNvSpPr/>
          <p:nvPr/>
        </p:nvSpPr>
        <p:spPr>
          <a:xfrm>
            <a:off x="1058059" y="4995559"/>
            <a:ext cx="10207987" cy="830997"/>
          </a:xfrm>
          <a:prstGeom prst="rect">
            <a:avLst/>
          </a:prstGeom>
        </p:spPr>
        <p:txBody>
          <a:bodyPr wrap="none">
            <a:spAutoFit/>
          </a:bodyPr>
          <a:lstStyle/>
          <a:p>
            <a:r>
              <a:rPr lang="en-US" sz="1600" b="1">
                <a:solidFill>
                  <a:schemeClr val="tx1">
                    <a:lumMod val="50000"/>
                    <a:lumOff val="50000"/>
                  </a:schemeClr>
                </a:solidFill>
              </a:rPr>
              <a:t>*Male violence survey, Government of Catalonia (2016) </a:t>
            </a:r>
            <a:r>
              <a:rPr lang="en-US" sz="1600" u="sng">
                <a:solidFill>
                  <a:srgbClr val="0070C0"/>
                </a:solidFill>
              </a:rPr>
              <a:t>(</a:t>
            </a:r>
            <a:r>
              <a:rPr lang="en-US" sz="1600" u="sng">
                <a:solidFill>
                  <a:srgbClr val="0070C0"/>
                </a:solidFill>
                <a:hlinkClick r:id="rId2"/>
              </a:rPr>
              <a:t>https://interior.gencat.cat/ca/el_departament/publicacions/</a:t>
            </a:r>
            <a:endParaRPr lang="en-US" sz="1600" u="sng">
              <a:solidFill>
                <a:srgbClr val="0070C0"/>
              </a:solidFill>
            </a:endParaRPr>
          </a:p>
          <a:p>
            <a:r>
              <a:rPr lang="en-US" sz="1600" u="sng" err="1">
                <a:solidFill>
                  <a:srgbClr val="0070C0"/>
                </a:solidFill>
              </a:rPr>
              <a:t>seguretat</a:t>
            </a:r>
            <a:r>
              <a:rPr lang="en-US" sz="1600" u="sng">
                <a:solidFill>
                  <a:srgbClr val="0070C0"/>
                </a:solidFill>
              </a:rPr>
              <a:t>/</a:t>
            </a:r>
            <a:r>
              <a:rPr lang="en-US" sz="1600" u="sng" err="1">
                <a:solidFill>
                  <a:srgbClr val="0070C0"/>
                </a:solidFill>
              </a:rPr>
              <a:t>estudis-i-enquestes</a:t>
            </a:r>
            <a:r>
              <a:rPr lang="en-US" sz="1600" u="sng">
                <a:solidFill>
                  <a:srgbClr val="0070C0"/>
                </a:solidFill>
              </a:rPr>
              <a:t>/</a:t>
            </a:r>
            <a:r>
              <a:rPr lang="en-US" sz="1600" u="sng" err="1">
                <a:solidFill>
                  <a:srgbClr val="0070C0"/>
                </a:solidFill>
              </a:rPr>
              <a:t>enquesta_de_violencia_masclista</a:t>
            </a:r>
            <a:r>
              <a:rPr lang="en-US" sz="1600" u="sng">
                <a:solidFill>
                  <a:srgbClr val="0070C0"/>
                </a:solidFill>
              </a:rPr>
              <a:t>/enquesta-de-violencia-masclista-2016/)</a:t>
            </a:r>
          </a:p>
          <a:p>
            <a:endParaRPr lang="cs-CZ" sz="1600" b="1">
              <a:solidFill>
                <a:srgbClr val="6A007C"/>
              </a:solidFill>
              <a:latin typeface="Sofia Pro" pitchFamily="2" charset="0"/>
            </a:endParaRPr>
          </a:p>
        </p:txBody>
      </p:sp>
    </p:spTree>
    <p:extLst>
      <p:ext uri="{BB962C8B-B14F-4D97-AF65-F5344CB8AC3E}">
        <p14:creationId xmlns:p14="http://schemas.microsoft.com/office/powerpoint/2010/main" val="4072827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166532" y="1408229"/>
            <a:ext cx="9850512" cy="4001095"/>
          </a:xfrm>
          <a:prstGeom prst="rect">
            <a:avLst/>
          </a:prstGeom>
          <a:solidFill>
            <a:schemeClr val="bg1"/>
          </a:solidFill>
          <a:effectLst/>
        </p:spPr>
        <p:txBody>
          <a:bodyPr wrap="square" rtlCol="0">
            <a:spAutoFit/>
          </a:bodyPr>
          <a:lstStyle/>
          <a:p>
            <a:r>
              <a:rPr lang="en-GB" sz="2000" b="1"/>
              <a:t>Forms of harassment:</a:t>
            </a:r>
          </a:p>
          <a:p>
            <a:endParaRPr lang="en-GB"/>
          </a:p>
          <a:p>
            <a:pPr marL="285750" lvl="0" indent="-285750">
              <a:buFont typeface="Arial" panose="020B0604020202020204" pitchFamily="34" charset="0"/>
              <a:buChar char="•"/>
            </a:pPr>
            <a:r>
              <a:rPr lang="es-ES" b="1"/>
              <a:t>In </a:t>
            </a:r>
            <a:r>
              <a:rPr lang="es-ES" b="1" err="1"/>
              <a:t>Classroom</a:t>
            </a:r>
            <a:r>
              <a:rPr lang="es-ES"/>
              <a:t>: </a:t>
            </a:r>
            <a:r>
              <a:rPr lang="es-ES" err="1"/>
              <a:t>Inappropriate</a:t>
            </a:r>
            <a:r>
              <a:rPr lang="es-ES"/>
              <a:t> </a:t>
            </a:r>
            <a:r>
              <a:rPr lang="es-ES" err="1"/>
              <a:t>comments</a:t>
            </a:r>
            <a:r>
              <a:rPr lang="es-ES"/>
              <a:t>, </a:t>
            </a:r>
            <a:r>
              <a:rPr lang="es-ES" err="1"/>
              <a:t>sexist</a:t>
            </a:r>
            <a:r>
              <a:rPr lang="es-ES"/>
              <a:t> </a:t>
            </a:r>
            <a:r>
              <a:rPr lang="es-ES" err="1"/>
              <a:t>remarks</a:t>
            </a:r>
            <a:r>
              <a:rPr lang="es-ES"/>
              <a:t>, </a:t>
            </a:r>
            <a:r>
              <a:rPr lang="es-ES" err="1"/>
              <a:t>or</a:t>
            </a:r>
            <a:r>
              <a:rPr lang="es-ES"/>
              <a:t> </a:t>
            </a:r>
            <a:r>
              <a:rPr lang="es-ES" err="1"/>
              <a:t>exclusion</a:t>
            </a:r>
            <a:r>
              <a:rPr lang="es-ES"/>
              <a:t> </a:t>
            </a:r>
            <a:r>
              <a:rPr lang="es-ES" err="1"/>
              <a:t>based</a:t>
            </a:r>
            <a:r>
              <a:rPr lang="es-ES"/>
              <a:t> </a:t>
            </a:r>
            <a:r>
              <a:rPr lang="es-ES" err="1"/>
              <a:t>on</a:t>
            </a:r>
            <a:r>
              <a:rPr lang="es-ES"/>
              <a:t> </a:t>
            </a:r>
            <a:r>
              <a:rPr lang="es-ES" err="1"/>
              <a:t>gender</a:t>
            </a:r>
            <a:r>
              <a:rPr lang="es-ES"/>
              <a:t>.</a:t>
            </a:r>
          </a:p>
          <a:p>
            <a:pPr marL="285750" lvl="0" indent="-285750">
              <a:buFont typeface="Arial" panose="020B0604020202020204" pitchFamily="34" charset="0"/>
              <a:buChar char="•"/>
            </a:pPr>
            <a:r>
              <a:rPr lang="es-ES" b="1"/>
              <a:t>In </a:t>
            </a:r>
            <a:r>
              <a:rPr lang="es-ES" b="1" err="1"/>
              <a:t>Labwork</a:t>
            </a:r>
            <a:r>
              <a:rPr lang="es-ES"/>
              <a:t>: </a:t>
            </a:r>
            <a:r>
              <a:rPr lang="es-ES" err="1"/>
              <a:t>Labs</a:t>
            </a:r>
            <a:r>
              <a:rPr lang="es-ES"/>
              <a:t> </a:t>
            </a:r>
            <a:r>
              <a:rPr lang="es-ES" err="1"/>
              <a:t>often</a:t>
            </a:r>
            <a:r>
              <a:rPr lang="es-ES"/>
              <a:t> </a:t>
            </a:r>
            <a:r>
              <a:rPr lang="es-ES" err="1"/>
              <a:t>involve</a:t>
            </a:r>
            <a:r>
              <a:rPr lang="es-ES"/>
              <a:t> </a:t>
            </a:r>
            <a:r>
              <a:rPr lang="es-ES" err="1"/>
              <a:t>working</a:t>
            </a:r>
            <a:r>
              <a:rPr lang="es-ES"/>
              <a:t> in </a:t>
            </a:r>
            <a:r>
              <a:rPr lang="es-ES" err="1"/>
              <a:t>confined</a:t>
            </a:r>
            <a:r>
              <a:rPr lang="es-ES"/>
              <a:t> </a:t>
            </a:r>
            <a:r>
              <a:rPr lang="es-ES" err="1"/>
              <a:t>spaces</a:t>
            </a:r>
            <a:r>
              <a:rPr lang="es-ES"/>
              <a:t> </a:t>
            </a:r>
            <a:r>
              <a:rPr lang="es-ES" err="1"/>
              <a:t>or</a:t>
            </a:r>
            <a:r>
              <a:rPr lang="es-ES"/>
              <a:t> </a:t>
            </a:r>
            <a:r>
              <a:rPr lang="es-ES" err="1"/>
              <a:t>over</a:t>
            </a:r>
            <a:r>
              <a:rPr lang="es-ES"/>
              <a:t> </a:t>
            </a:r>
            <a:r>
              <a:rPr lang="es-ES" err="1"/>
              <a:t>long</a:t>
            </a:r>
            <a:r>
              <a:rPr lang="es-ES"/>
              <a:t> </a:t>
            </a:r>
            <a:r>
              <a:rPr lang="es-ES" err="1"/>
              <a:t>hours</a:t>
            </a:r>
            <a:r>
              <a:rPr lang="es-ES"/>
              <a:t>, </a:t>
            </a:r>
            <a:r>
              <a:rPr lang="es-ES" err="1"/>
              <a:t>increasing</a:t>
            </a:r>
            <a:r>
              <a:rPr lang="es-ES"/>
              <a:t> </a:t>
            </a:r>
            <a:r>
              <a:rPr lang="es-ES" err="1"/>
              <a:t>opportunities</a:t>
            </a:r>
            <a:r>
              <a:rPr lang="es-ES"/>
              <a:t> </a:t>
            </a:r>
            <a:r>
              <a:rPr lang="es-ES" err="1"/>
              <a:t>for</a:t>
            </a:r>
            <a:r>
              <a:rPr lang="es-ES"/>
              <a:t> </a:t>
            </a:r>
            <a:r>
              <a:rPr lang="es-ES" err="1"/>
              <a:t>inappropriate</a:t>
            </a:r>
            <a:r>
              <a:rPr lang="es-ES"/>
              <a:t> </a:t>
            </a:r>
            <a:r>
              <a:rPr lang="es-ES" err="1"/>
              <a:t>behavior</a:t>
            </a:r>
            <a:r>
              <a:rPr lang="es-ES"/>
              <a:t>. </a:t>
            </a:r>
            <a:r>
              <a:rPr lang="es-ES" err="1"/>
              <a:t>Shared</a:t>
            </a:r>
            <a:r>
              <a:rPr lang="es-ES"/>
              <a:t> </a:t>
            </a:r>
            <a:r>
              <a:rPr lang="es-ES" err="1"/>
              <a:t>spaces</a:t>
            </a:r>
            <a:r>
              <a:rPr lang="es-ES"/>
              <a:t> </a:t>
            </a:r>
            <a:r>
              <a:rPr lang="es-ES" err="1"/>
              <a:t>may</a:t>
            </a:r>
            <a:r>
              <a:rPr lang="es-ES"/>
              <a:t> </a:t>
            </a:r>
            <a:r>
              <a:rPr lang="es-ES" err="1"/>
              <a:t>also</a:t>
            </a:r>
            <a:r>
              <a:rPr lang="es-ES"/>
              <a:t> lead to </a:t>
            </a:r>
            <a:r>
              <a:rPr lang="es-ES" err="1"/>
              <a:t>diminished</a:t>
            </a:r>
            <a:r>
              <a:rPr lang="es-ES"/>
              <a:t> </a:t>
            </a:r>
            <a:r>
              <a:rPr lang="es-ES" err="1"/>
              <a:t>privacy</a:t>
            </a:r>
            <a:r>
              <a:rPr lang="es-ES"/>
              <a:t>, </a:t>
            </a:r>
            <a:r>
              <a:rPr lang="es-ES" err="1"/>
              <a:t>amplifying</a:t>
            </a:r>
            <a:r>
              <a:rPr lang="es-ES"/>
              <a:t> </a:t>
            </a:r>
            <a:r>
              <a:rPr lang="es-ES" err="1"/>
              <a:t>vulnerabilities</a:t>
            </a:r>
            <a:r>
              <a:rPr lang="es-ES"/>
              <a:t>.</a:t>
            </a:r>
          </a:p>
          <a:p>
            <a:pPr marL="285750" lvl="0" indent="-285750">
              <a:buFont typeface="Arial" panose="020B0604020202020204" pitchFamily="34" charset="0"/>
              <a:buChar char="•"/>
            </a:pPr>
            <a:r>
              <a:rPr lang="es-ES" b="1"/>
              <a:t>In </a:t>
            </a:r>
            <a:r>
              <a:rPr lang="es-ES" b="1" err="1"/>
              <a:t>Fieldwork</a:t>
            </a:r>
            <a:r>
              <a:rPr lang="es-ES" b="1"/>
              <a:t> </a:t>
            </a:r>
            <a:r>
              <a:rPr lang="es-ES" b="1" err="1"/>
              <a:t>or</a:t>
            </a:r>
            <a:r>
              <a:rPr lang="es-ES" b="1"/>
              <a:t> </a:t>
            </a:r>
            <a:r>
              <a:rPr lang="es-ES" b="1" err="1"/>
              <a:t>Remote</a:t>
            </a:r>
            <a:r>
              <a:rPr lang="es-ES" b="1"/>
              <a:t> </a:t>
            </a:r>
            <a:r>
              <a:rPr lang="es-ES" b="1" err="1"/>
              <a:t>Locations</a:t>
            </a:r>
            <a:r>
              <a:rPr lang="es-ES"/>
              <a:t>: </a:t>
            </a:r>
            <a:r>
              <a:rPr lang="es-ES" err="1"/>
              <a:t>Power</a:t>
            </a:r>
            <a:r>
              <a:rPr lang="es-ES"/>
              <a:t> </a:t>
            </a:r>
            <a:r>
              <a:rPr lang="es-ES" err="1"/>
              <a:t>imbalances</a:t>
            </a:r>
            <a:r>
              <a:rPr lang="es-ES"/>
              <a:t>, </a:t>
            </a:r>
            <a:r>
              <a:rPr lang="es-ES" err="1"/>
              <a:t>such</a:t>
            </a:r>
            <a:r>
              <a:rPr lang="es-ES"/>
              <a:t> as </a:t>
            </a:r>
            <a:r>
              <a:rPr lang="es-ES" err="1"/>
              <a:t>coercion</a:t>
            </a:r>
            <a:r>
              <a:rPr lang="es-ES"/>
              <a:t> </a:t>
            </a:r>
            <a:r>
              <a:rPr lang="es-ES" err="1"/>
              <a:t>or</a:t>
            </a:r>
            <a:r>
              <a:rPr lang="es-ES"/>
              <a:t> </a:t>
            </a:r>
            <a:r>
              <a:rPr lang="es-ES" err="1"/>
              <a:t>harassment</a:t>
            </a:r>
            <a:r>
              <a:rPr lang="es-ES"/>
              <a:t> </a:t>
            </a:r>
            <a:r>
              <a:rPr lang="es-ES" err="1"/>
              <a:t>by</a:t>
            </a:r>
            <a:r>
              <a:rPr lang="es-ES"/>
              <a:t> </a:t>
            </a:r>
            <a:r>
              <a:rPr lang="es-ES" err="1"/>
              <a:t>supervisors</a:t>
            </a:r>
            <a:r>
              <a:rPr lang="es-ES"/>
              <a:t>, </a:t>
            </a:r>
            <a:r>
              <a:rPr lang="es-ES" err="1"/>
              <a:t>peers</a:t>
            </a:r>
            <a:r>
              <a:rPr lang="es-ES"/>
              <a:t>, </a:t>
            </a:r>
            <a:r>
              <a:rPr lang="es-ES" err="1"/>
              <a:t>or</a:t>
            </a:r>
            <a:r>
              <a:rPr lang="es-ES"/>
              <a:t> local </a:t>
            </a:r>
            <a:r>
              <a:rPr lang="es-ES" err="1"/>
              <a:t>stakeholders</a:t>
            </a:r>
            <a:r>
              <a:rPr lang="es-ES"/>
              <a:t>. </a:t>
            </a:r>
            <a:r>
              <a:rPr lang="es-ES" err="1"/>
              <a:t>Isolated</a:t>
            </a:r>
            <a:r>
              <a:rPr lang="es-ES"/>
              <a:t> </a:t>
            </a:r>
            <a:r>
              <a:rPr lang="es-ES" err="1"/>
              <a:t>settings</a:t>
            </a:r>
            <a:r>
              <a:rPr lang="es-ES"/>
              <a:t> can </a:t>
            </a:r>
            <a:r>
              <a:rPr lang="es-ES" err="1"/>
              <a:t>increase</a:t>
            </a:r>
            <a:r>
              <a:rPr lang="es-ES"/>
              <a:t> </a:t>
            </a:r>
            <a:r>
              <a:rPr lang="es-ES" err="1"/>
              <a:t>vulnerability</a:t>
            </a:r>
            <a:r>
              <a:rPr lang="es-ES"/>
              <a:t>, </a:t>
            </a:r>
            <a:r>
              <a:rPr lang="es-ES" err="1"/>
              <a:t>limit</a:t>
            </a:r>
            <a:r>
              <a:rPr lang="es-ES"/>
              <a:t> </a:t>
            </a:r>
            <a:r>
              <a:rPr lang="es-ES" err="1"/>
              <a:t>access</a:t>
            </a:r>
            <a:r>
              <a:rPr lang="es-ES"/>
              <a:t> to </a:t>
            </a:r>
            <a:r>
              <a:rPr lang="es-ES" err="1"/>
              <a:t>support</a:t>
            </a:r>
            <a:r>
              <a:rPr lang="es-ES"/>
              <a:t> </a:t>
            </a:r>
            <a:r>
              <a:rPr lang="es-ES" err="1"/>
              <a:t>systems</a:t>
            </a:r>
            <a:r>
              <a:rPr lang="es-ES"/>
              <a:t>, and </a:t>
            </a:r>
            <a:r>
              <a:rPr lang="es-ES" err="1"/>
              <a:t>complicate</a:t>
            </a:r>
            <a:r>
              <a:rPr lang="es-ES"/>
              <a:t> </a:t>
            </a:r>
            <a:r>
              <a:rPr lang="es-ES" err="1"/>
              <a:t>reporting</a:t>
            </a:r>
            <a:r>
              <a:rPr lang="es-ES"/>
              <a:t> </a:t>
            </a:r>
            <a:r>
              <a:rPr lang="es-ES" err="1"/>
              <a:t>processes</a:t>
            </a:r>
            <a:r>
              <a:rPr lang="es-ES"/>
              <a:t>.</a:t>
            </a:r>
          </a:p>
          <a:p>
            <a:pPr marL="285750" lvl="0" indent="-285750">
              <a:buFont typeface="Arial" panose="020B0604020202020204" pitchFamily="34" charset="0"/>
              <a:buChar char="•"/>
            </a:pPr>
            <a:r>
              <a:rPr lang="es-ES" b="1" err="1"/>
              <a:t>During</a:t>
            </a:r>
            <a:r>
              <a:rPr lang="es-ES" b="1"/>
              <a:t> </a:t>
            </a:r>
            <a:r>
              <a:rPr lang="es-ES" b="1" err="1"/>
              <a:t>Internships</a:t>
            </a:r>
            <a:r>
              <a:rPr lang="es-ES" b="1"/>
              <a:t> </a:t>
            </a:r>
            <a:r>
              <a:rPr lang="es-ES" b="1" err="1"/>
              <a:t>or</a:t>
            </a:r>
            <a:r>
              <a:rPr lang="es-ES" b="1"/>
              <a:t> </a:t>
            </a:r>
            <a:r>
              <a:rPr lang="es-ES" b="1" err="1"/>
              <a:t>Cooperative</a:t>
            </a:r>
            <a:r>
              <a:rPr lang="es-ES" b="1"/>
              <a:t> </a:t>
            </a:r>
            <a:r>
              <a:rPr lang="es-ES" b="1" err="1"/>
              <a:t>Education</a:t>
            </a:r>
            <a:r>
              <a:rPr lang="es-ES"/>
              <a:t>: </a:t>
            </a:r>
            <a:r>
              <a:rPr lang="es-ES" err="1"/>
              <a:t>Harassment</a:t>
            </a:r>
            <a:r>
              <a:rPr lang="es-ES"/>
              <a:t> in </a:t>
            </a:r>
            <a:r>
              <a:rPr lang="es-ES" err="1"/>
              <a:t>workplace</a:t>
            </a:r>
            <a:r>
              <a:rPr lang="es-ES"/>
              <a:t> </a:t>
            </a:r>
            <a:r>
              <a:rPr lang="es-ES" err="1"/>
              <a:t>settings</a:t>
            </a:r>
            <a:r>
              <a:rPr lang="es-ES"/>
              <a:t>, </a:t>
            </a:r>
            <a:r>
              <a:rPr lang="es-ES" err="1"/>
              <a:t>often</a:t>
            </a:r>
            <a:r>
              <a:rPr lang="es-ES"/>
              <a:t> </a:t>
            </a:r>
            <a:r>
              <a:rPr lang="es-ES" err="1"/>
              <a:t>heightened</a:t>
            </a:r>
            <a:r>
              <a:rPr lang="es-ES"/>
              <a:t> </a:t>
            </a:r>
            <a:r>
              <a:rPr lang="es-ES" err="1"/>
              <a:t>by</a:t>
            </a:r>
            <a:r>
              <a:rPr lang="es-ES"/>
              <a:t> </a:t>
            </a:r>
            <a:r>
              <a:rPr lang="es-ES" err="1"/>
              <a:t>isolation</a:t>
            </a:r>
            <a:r>
              <a:rPr lang="es-ES"/>
              <a:t> in rural </a:t>
            </a:r>
            <a:r>
              <a:rPr lang="es-ES" err="1"/>
              <a:t>areas</a:t>
            </a:r>
            <a:r>
              <a:rPr lang="es-ES"/>
              <a:t>. </a:t>
            </a:r>
            <a:r>
              <a:rPr lang="es-ES" err="1"/>
              <a:t>Working</a:t>
            </a:r>
            <a:r>
              <a:rPr lang="es-ES"/>
              <a:t> in </a:t>
            </a:r>
            <a:r>
              <a:rPr lang="es-ES" err="1"/>
              <a:t>diverse</a:t>
            </a:r>
            <a:r>
              <a:rPr lang="es-ES"/>
              <a:t> cultural </a:t>
            </a:r>
            <a:r>
              <a:rPr lang="es-ES" err="1"/>
              <a:t>settings</a:t>
            </a:r>
            <a:r>
              <a:rPr lang="es-ES"/>
              <a:t> </a:t>
            </a:r>
            <a:r>
              <a:rPr lang="es-ES" err="1"/>
              <a:t>during</a:t>
            </a:r>
            <a:r>
              <a:rPr lang="es-ES"/>
              <a:t> </a:t>
            </a:r>
            <a:r>
              <a:rPr lang="es-ES" err="1"/>
              <a:t>fieldwork</a:t>
            </a:r>
            <a:r>
              <a:rPr lang="es-ES"/>
              <a:t> </a:t>
            </a:r>
            <a:r>
              <a:rPr lang="es-ES" err="1"/>
              <a:t>may</a:t>
            </a:r>
            <a:r>
              <a:rPr lang="es-ES"/>
              <a:t> </a:t>
            </a:r>
            <a:r>
              <a:rPr lang="es-ES" err="1"/>
              <a:t>expose</a:t>
            </a:r>
            <a:r>
              <a:rPr lang="es-ES"/>
              <a:t> </a:t>
            </a:r>
            <a:r>
              <a:rPr lang="es-ES" err="1"/>
              <a:t>individuals</a:t>
            </a:r>
            <a:r>
              <a:rPr lang="es-ES"/>
              <a:t> to </a:t>
            </a:r>
            <a:r>
              <a:rPr lang="es-ES" err="1"/>
              <a:t>environments</a:t>
            </a:r>
            <a:r>
              <a:rPr lang="es-ES"/>
              <a:t> </a:t>
            </a:r>
            <a:r>
              <a:rPr lang="es-ES" err="1"/>
              <a:t>where</a:t>
            </a:r>
            <a:r>
              <a:rPr lang="es-ES"/>
              <a:t> local </a:t>
            </a:r>
            <a:r>
              <a:rPr lang="es-ES" err="1"/>
              <a:t>gender</a:t>
            </a:r>
            <a:r>
              <a:rPr lang="es-ES"/>
              <a:t> </a:t>
            </a:r>
            <a:r>
              <a:rPr lang="es-ES" err="1"/>
              <a:t>norms</a:t>
            </a:r>
            <a:r>
              <a:rPr lang="es-ES"/>
              <a:t> </a:t>
            </a:r>
            <a:r>
              <a:rPr lang="es-ES" err="1"/>
              <a:t>differ</a:t>
            </a:r>
            <a:r>
              <a:rPr lang="es-ES"/>
              <a:t> </a:t>
            </a:r>
            <a:r>
              <a:rPr lang="es-ES" err="1"/>
              <a:t>significantly</a:t>
            </a:r>
            <a:r>
              <a:rPr lang="es-ES"/>
              <a:t> </a:t>
            </a:r>
            <a:r>
              <a:rPr lang="es-ES" err="1"/>
              <a:t>from</a:t>
            </a:r>
            <a:r>
              <a:rPr lang="es-ES"/>
              <a:t> </a:t>
            </a:r>
            <a:r>
              <a:rPr lang="es-ES" err="1"/>
              <a:t>university</a:t>
            </a:r>
            <a:r>
              <a:rPr lang="es-ES"/>
              <a:t> </a:t>
            </a:r>
            <a:r>
              <a:rPr lang="es-ES" err="1"/>
              <a:t>standards</a:t>
            </a:r>
            <a:r>
              <a:rPr lang="es-ES"/>
              <a:t>.</a:t>
            </a:r>
          </a:p>
          <a:p>
            <a:pPr marL="285750" lvl="0" indent="-285750">
              <a:buFont typeface="Arial" panose="020B0604020202020204" pitchFamily="34" charset="0"/>
              <a:buChar char="•"/>
            </a:pPr>
            <a:r>
              <a:rPr lang="es-ES" b="1"/>
              <a:t>In Online </a:t>
            </a:r>
            <a:r>
              <a:rPr lang="es-ES" b="1" err="1"/>
              <a:t>Platforms</a:t>
            </a:r>
            <a:r>
              <a:rPr lang="es-ES"/>
              <a:t>: Sexual </a:t>
            </a:r>
            <a:r>
              <a:rPr lang="es-ES" err="1"/>
              <a:t>harassment</a:t>
            </a:r>
            <a:r>
              <a:rPr lang="es-ES"/>
              <a:t> </a:t>
            </a:r>
            <a:r>
              <a:rPr lang="es-ES" err="1"/>
              <a:t>through</a:t>
            </a:r>
            <a:r>
              <a:rPr lang="es-ES"/>
              <a:t> emails, social media, </a:t>
            </a:r>
            <a:r>
              <a:rPr lang="es-ES" err="1"/>
              <a:t>or</a:t>
            </a:r>
            <a:r>
              <a:rPr lang="es-ES"/>
              <a:t> </a:t>
            </a:r>
            <a:r>
              <a:rPr lang="es-ES" err="1"/>
              <a:t>other</a:t>
            </a:r>
            <a:r>
              <a:rPr lang="es-ES"/>
              <a:t> digital </a:t>
            </a:r>
            <a:r>
              <a:rPr lang="es-ES" err="1"/>
              <a:t>communication</a:t>
            </a:r>
            <a:r>
              <a:rPr lang="es-ES"/>
              <a:t> </a:t>
            </a:r>
            <a:r>
              <a:rPr lang="es-ES" err="1"/>
              <a:t>platforms</a:t>
            </a:r>
            <a:r>
              <a:rPr lang="es-ES"/>
              <a:t>.</a:t>
            </a:r>
            <a:endParaRPr lang="en-US" sz="2800"/>
          </a:p>
        </p:txBody>
      </p:sp>
      <p:sp>
        <p:nvSpPr>
          <p:cNvPr id="7" name="TextovéPole 3">
            <a:extLst>
              <a:ext uri="{FF2B5EF4-FFF2-40B4-BE49-F238E27FC236}">
                <a16:creationId xmlns:a16="http://schemas.microsoft.com/office/drawing/2014/main" id="{FF70681E-D2C4-4C22-8EDD-C58E9F94E548}"/>
              </a:ext>
            </a:extLst>
          </p:cNvPr>
          <p:cNvSpPr txBox="1"/>
          <p:nvPr/>
        </p:nvSpPr>
        <p:spPr>
          <a:xfrm>
            <a:off x="1806618" y="737525"/>
            <a:ext cx="9461150" cy="523220"/>
          </a:xfrm>
          <a:prstGeom prst="rect">
            <a:avLst/>
          </a:prstGeom>
          <a:noFill/>
        </p:spPr>
        <p:txBody>
          <a:bodyPr wrap="square" rtlCol="0">
            <a:spAutoFit/>
          </a:bodyPr>
          <a:lstStyle/>
          <a:p>
            <a:r>
              <a:rPr lang="en-GB" sz="2800" b="1">
                <a:solidFill>
                  <a:schemeClr val="tx1">
                    <a:lumMod val="65000"/>
                    <a:lumOff val="35000"/>
                  </a:schemeClr>
                </a:solidFill>
                <a:latin typeface="Calibri"/>
                <a:cs typeface="Calibri"/>
              </a:rPr>
              <a:t>Harassment in</a:t>
            </a:r>
            <a:r>
              <a:rPr lang="es-ES" sz="2800" b="1">
                <a:solidFill>
                  <a:schemeClr val="tx1">
                    <a:lumMod val="65000"/>
                    <a:lumOff val="35000"/>
                  </a:schemeClr>
                </a:solidFill>
                <a:latin typeface="Calibri"/>
                <a:cs typeface="Calibri"/>
              </a:rPr>
              <a:t> </a:t>
            </a:r>
            <a:r>
              <a:rPr lang="es-ES" sz="2800" b="1" err="1">
                <a:solidFill>
                  <a:schemeClr val="tx1">
                    <a:lumMod val="65000"/>
                    <a:lumOff val="35000"/>
                  </a:schemeClr>
                </a:solidFill>
                <a:latin typeface="Calibri"/>
                <a:cs typeface="Calibri"/>
              </a:rPr>
              <a:t>Agriculture</a:t>
            </a:r>
            <a:r>
              <a:rPr lang="es-ES" sz="2800" b="1">
                <a:solidFill>
                  <a:schemeClr val="tx1">
                    <a:lumMod val="65000"/>
                    <a:lumOff val="35000"/>
                  </a:schemeClr>
                </a:solidFill>
                <a:latin typeface="Calibri"/>
                <a:cs typeface="Calibri"/>
              </a:rPr>
              <a:t> and </a:t>
            </a:r>
            <a:r>
              <a:rPr lang="es-ES" sz="2800" b="1" err="1">
                <a:solidFill>
                  <a:schemeClr val="tx1">
                    <a:lumMod val="65000"/>
                    <a:lumOff val="35000"/>
                  </a:schemeClr>
                </a:solidFill>
                <a:latin typeface="Calibri"/>
                <a:cs typeface="Calibri"/>
              </a:rPr>
              <a:t>Life</a:t>
            </a:r>
            <a:r>
              <a:rPr lang="es-ES" sz="2800" b="1">
                <a:solidFill>
                  <a:schemeClr val="tx1">
                    <a:lumMod val="65000"/>
                    <a:lumOff val="35000"/>
                  </a:schemeClr>
                </a:solidFill>
                <a:latin typeface="Calibri"/>
                <a:cs typeface="Calibri"/>
              </a:rPr>
              <a:t> </a:t>
            </a:r>
            <a:r>
              <a:rPr lang="es-ES" sz="2800" b="1" err="1">
                <a:solidFill>
                  <a:schemeClr val="tx1">
                    <a:lumMod val="65000"/>
                    <a:lumOff val="35000"/>
                  </a:schemeClr>
                </a:solidFill>
                <a:latin typeface="Calibri"/>
                <a:cs typeface="Calibri"/>
              </a:rPr>
              <a:t>Sciences</a:t>
            </a:r>
            <a:r>
              <a:rPr lang="es-ES" sz="2800" b="1">
                <a:solidFill>
                  <a:schemeClr val="tx1">
                    <a:lumMod val="65000"/>
                    <a:lumOff val="35000"/>
                  </a:schemeClr>
                </a:solidFill>
                <a:latin typeface="Calibri"/>
                <a:cs typeface="Calibri"/>
              </a:rPr>
              <a:t> (ALS) </a:t>
            </a:r>
            <a:r>
              <a:rPr lang="es-ES" sz="2800" b="1" err="1">
                <a:solidFill>
                  <a:schemeClr val="tx1">
                    <a:lumMod val="65000"/>
                    <a:lumOff val="35000"/>
                  </a:schemeClr>
                </a:solidFill>
                <a:latin typeface="Calibri"/>
                <a:cs typeface="Calibri"/>
              </a:rPr>
              <a:t>Universities</a:t>
            </a:r>
            <a:endParaRPr lang="cs-CZ" sz="2800" b="1">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2756472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929148" y="1417254"/>
            <a:ext cx="10445890" cy="4801314"/>
          </a:xfrm>
          <a:prstGeom prst="rect">
            <a:avLst/>
          </a:prstGeom>
          <a:solidFill>
            <a:schemeClr val="bg1"/>
          </a:solidFill>
          <a:effectLst/>
        </p:spPr>
        <p:txBody>
          <a:bodyPr wrap="square" rtlCol="0">
            <a:spAutoFit/>
          </a:bodyPr>
          <a:lstStyle/>
          <a:p>
            <a:pPr marL="285750" lvl="0" indent="-285750">
              <a:buFont typeface="Arial" panose="020B0604020202020204" pitchFamily="34" charset="0"/>
              <a:buChar char="•"/>
            </a:pPr>
            <a:r>
              <a:rPr lang="es-ES" b="1" err="1"/>
              <a:t>Fieldwork</a:t>
            </a:r>
            <a:r>
              <a:rPr lang="es-ES" b="1"/>
              <a:t> </a:t>
            </a:r>
            <a:r>
              <a:rPr lang="es-ES" b="1" err="1"/>
              <a:t>Settings</a:t>
            </a:r>
            <a:r>
              <a:rPr lang="es-ES" b="1"/>
              <a:t>: </a:t>
            </a:r>
            <a:r>
              <a:rPr lang="es-ES" err="1"/>
              <a:t>Fieldwork</a:t>
            </a:r>
            <a:r>
              <a:rPr lang="es-ES"/>
              <a:t> </a:t>
            </a:r>
            <a:r>
              <a:rPr lang="es-ES" err="1"/>
              <a:t>often</a:t>
            </a:r>
            <a:r>
              <a:rPr lang="es-ES"/>
              <a:t> </a:t>
            </a:r>
            <a:r>
              <a:rPr lang="es-ES" err="1"/>
              <a:t>occurs</a:t>
            </a:r>
            <a:r>
              <a:rPr lang="es-ES"/>
              <a:t> in </a:t>
            </a:r>
            <a:r>
              <a:rPr lang="es-ES" err="1"/>
              <a:t>isolated</a:t>
            </a:r>
            <a:r>
              <a:rPr lang="es-ES"/>
              <a:t> </a:t>
            </a:r>
            <a:r>
              <a:rPr lang="es-ES" err="1"/>
              <a:t>or</a:t>
            </a:r>
            <a:r>
              <a:rPr lang="es-ES"/>
              <a:t> rural </a:t>
            </a:r>
            <a:r>
              <a:rPr lang="es-ES" err="1"/>
              <a:t>locations</a:t>
            </a:r>
            <a:r>
              <a:rPr lang="es-ES"/>
              <a:t> </a:t>
            </a:r>
            <a:r>
              <a:rPr lang="es-ES" err="1"/>
              <a:t>where</a:t>
            </a:r>
            <a:r>
              <a:rPr lang="es-ES"/>
              <a:t> </a:t>
            </a:r>
            <a:r>
              <a:rPr lang="es-ES" err="1"/>
              <a:t>access</a:t>
            </a:r>
            <a:r>
              <a:rPr lang="es-ES"/>
              <a:t> to </a:t>
            </a:r>
            <a:r>
              <a:rPr lang="es-ES" err="1"/>
              <a:t>support</a:t>
            </a:r>
            <a:r>
              <a:rPr lang="es-ES"/>
              <a:t> </a:t>
            </a:r>
            <a:r>
              <a:rPr lang="es-ES" err="1"/>
              <a:t>systems</a:t>
            </a:r>
            <a:r>
              <a:rPr lang="es-ES"/>
              <a:t> </a:t>
            </a:r>
            <a:r>
              <a:rPr lang="es-ES" err="1"/>
              <a:t>may</a:t>
            </a:r>
            <a:r>
              <a:rPr lang="es-ES"/>
              <a:t> be </a:t>
            </a:r>
            <a:r>
              <a:rPr lang="es-ES" err="1"/>
              <a:t>limited</a:t>
            </a:r>
            <a:r>
              <a:rPr lang="es-ES"/>
              <a:t>. </a:t>
            </a:r>
            <a:r>
              <a:rPr lang="es-ES" err="1"/>
              <a:t>Individuals</a:t>
            </a:r>
            <a:r>
              <a:rPr lang="es-ES"/>
              <a:t> </a:t>
            </a:r>
            <a:r>
              <a:rPr lang="es-ES" err="1"/>
              <a:t>may</a:t>
            </a:r>
            <a:r>
              <a:rPr lang="es-ES"/>
              <a:t> </a:t>
            </a:r>
            <a:r>
              <a:rPr lang="es-ES" err="1"/>
              <a:t>face</a:t>
            </a:r>
            <a:r>
              <a:rPr lang="es-ES"/>
              <a:t> </a:t>
            </a:r>
            <a:r>
              <a:rPr lang="es-ES" err="1"/>
              <a:t>harassment</a:t>
            </a:r>
            <a:r>
              <a:rPr lang="es-ES"/>
              <a:t> </a:t>
            </a:r>
            <a:r>
              <a:rPr lang="es-ES" err="1"/>
              <a:t>from</a:t>
            </a:r>
            <a:r>
              <a:rPr lang="es-ES"/>
              <a:t> </a:t>
            </a:r>
            <a:r>
              <a:rPr lang="es-ES" err="1"/>
              <a:t>peers</a:t>
            </a:r>
            <a:r>
              <a:rPr lang="es-ES"/>
              <a:t>, </a:t>
            </a:r>
            <a:r>
              <a:rPr lang="es-ES" err="1"/>
              <a:t>supervisors</a:t>
            </a:r>
            <a:r>
              <a:rPr lang="es-ES"/>
              <a:t>, </a:t>
            </a:r>
            <a:r>
              <a:rPr lang="es-ES" err="1"/>
              <a:t>or</a:t>
            </a:r>
            <a:r>
              <a:rPr lang="es-ES"/>
              <a:t> </a:t>
            </a:r>
            <a:r>
              <a:rPr lang="es-ES" err="1"/>
              <a:t>even</a:t>
            </a:r>
            <a:r>
              <a:rPr lang="es-ES"/>
              <a:t> </a:t>
            </a:r>
            <a:r>
              <a:rPr lang="es-ES" err="1"/>
              <a:t>community</a:t>
            </a:r>
            <a:r>
              <a:rPr lang="es-ES"/>
              <a:t> </a:t>
            </a:r>
            <a:r>
              <a:rPr lang="es-ES" err="1"/>
              <a:t>members</a:t>
            </a:r>
            <a:r>
              <a:rPr lang="es-ES"/>
              <a:t> </a:t>
            </a:r>
            <a:r>
              <a:rPr lang="es-ES" err="1"/>
              <a:t>during</a:t>
            </a:r>
            <a:r>
              <a:rPr lang="es-ES"/>
              <a:t> </a:t>
            </a:r>
            <a:r>
              <a:rPr lang="es-ES" err="1"/>
              <a:t>outreach</a:t>
            </a:r>
            <a:r>
              <a:rPr lang="es-ES"/>
              <a:t> </a:t>
            </a:r>
            <a:r>
              <a:rPr lang="es-ES" err="1"/>
              <a:t>or</a:t>
            </a:r>
            <a:r>
              <a:rPr lang="es-ES"/>
              <a:t> </a:t>
            </a:r>
            <a:r>
              <a:rPr lang="es-ES" err="1"/>
              <a:t>research</a:t>
            </a:r>
            <a:r>
              <a:rPr lang="es-ES"/>
              <a:t> </a:t>
            </a:r>
            <a:r>
              <a:rPr lang="es-ES" err="1"/>
              <a:t>activities</a:t>
            </a:r>
            <a:r>
              <a:rPr lang="es-ES"/>
              <a:t>.</a:t>
            </a:r>
          </a:p>
          <a:p>
            <a:pPr marL="285750" lvl="0" indent="-285750">
              <a:buFont typeface="Arial" panose="020B0604020202020204" pitchFamily="34" charset="0"/>
              <a:buChar char="•"/>
            </a:pPr>
            <a:endParaRPr lang="es-ES"/>
          </a:p>
          <a:p>
            <a:pPr marL="285750" lvl="0" indent="-285750">
              <a:buFont typeface="Arial" panose="020B0604020202020204" pitchFamily="34" charset="0"/>
              <a:buChar char="•"/>
            </a:pPr>
            <a:r>
              <a:rPr lang="es-ES" b="1" err="1"/>
              <a:t>Power</a:t>
            </a:r>
            <a:r>
              <a:rPr lang="es-ES" b="1"/>
              <a:t> </a:t>
            </a:r>
            <a:r>
              <a:rPr lang="es-ES" b="1" err="1"/>
              <a:t>Imbalances</a:t>
            </a:r>
            <a:r>
              <a:rPr lang="es-ES" b="1"/>
              <a:t>: </a:t>
            </a:r>
            <a:r>
              <a:rPr lang="es-ES" err="1"/>
              <a:t>Close-knit</a:t>
            </a:r>
            <a:r>
              <a:rPr lang="es-ES"/>
              <a:t> </a:t>
            </a:r>
            <a:r>
              <a:rPr lang="es-ES" err="1"/>
              <a:t>academic</a:t>
            </a:r>
            <a:r>
              <a:rPr lang="es-ES"/>
              <a:t> </a:t>
            </a:r>
            <a:r>
              <a:rPr lang="es-ES" err="1"/>
              <a:t>environments</a:t>
            </a:r>
            <a:r>
              <a:rPr lang="es-ES"/>
              <a:t> </a:t>
            </a:r>
            <a:r>
              <a:rPr lang="es-ES" err="1"/>
              <a:t>often</a:t>
            </a:r>
            <a:r>
              <a:rPr lang="es-ES"/>
              <a:t> </a:t>
            </a:r>
            <a:r>
              <a:rPr lang="es-ES" err="1"/>
              <a:t>involve</a:t>
            </a:r>
            <a:r>
              <a:rPr lang="es-ES"/>
              <a:t> </a:t>
            </a:r>
            <a:r>
              <a:rPr lang="es-ES" err="1"/>
              <a:t>hierarchical</a:t>
            </a:r>
            <a:r>
              <a:rPr lang="es-ES"/>
              <a:t> </a:t>
            </a:r>
            <a:r>
              <a:rPr lang="es-ES" err="1"/>
              <a:t>relationships</a:t>
            </a:r>
            <a:r>
              <a:rPr lang="es-ES"/>
              <a:t>, </a:t>
            </a:r>
            <a:r>
              <a:rPr lang="es-ES" err="1"/>
              <a:t>which</a:t>
            </a:r>
            <a:r>
              <a:rPr lang="es-ES"/>
              <a:t> can </a:t>
            </a:r>
            <a:r>
              <a:rPr lang="es-ES" err="1"/>
              <a:t>discourage</a:t>
            </a:r>
            <a:r>
              <a:rPr lang="es-ES"/>
              <a:t> </a:t>
            </a:r>
            <a:r>
              <a:rPr lang="es-ES" err="1"/>
              <a:t>reporting</a:t>
            </a:r>
            <a:r>
              <a:rPr lang="es-ES"/>
              <a:t> </a:t>
            </a:r>
            <a:r>
              <a:rPr lang="es-ES" err="1"/>
              <a:t>due</a:t>
            </a:r>
            <a:r>
              <a:rPr lang="es-ES"/>
              <a:t> to </a:t>
            </a:r>
            <a:r>
              <a:rPr lang="es-ES" err="1"/>
              <a:t>fear</a:t>
            </a:r>
            <a:r>
              <a:rPr lang="es-ES"/>
              <a:t> of </a:t>
            </a:r>
            <a:r>
              <a:rPr lang="es-ES" err="1"/>
              <a:t>retaliation</a:t>
            </a:r>
            <a:r>
              <a:rPr lang="es-ES"/>
              <a:t> </a:t>
            </a:r>
            <a:r>
              <a:rPr lang="es-ES" err="1"/>
              <a:t>or</a:t>
            </a:r>
            <a:r>
              <a:rPr lang="es-ES"/>
              <a:t> </a:t>
            </a:r>
            <a:r>
              <a:rPr lang="es-ES" err="1"/>
              <a:t>damage</a:t>
            </a:r>
            <a:r>
              <a:rPr lang="es-ES"/>
              <a:t> to </a:t>
            </a:r>
            <a:r>
              <a:rPr lang="es-ES" err="1"/>
              <a:t>career</a:t>
            </a:r>
            <a:r>
              <a:rPr lang="es-ES"/>
              <a:t> </a:t>
            </a:r>
            <a:r>
              <a:rPr lang="es-ES" err="1"/>
              <a:t>prospects</a:t>
            </a:r>
            <a:r>
              <a:rPr lang="es-ES"/>
              <a:t>.</a:t>
            </a:r>
          </a:p>
          <a:p>
            <a:pPr marL="285750" lvl="0" indent="-285750">
              <a:buFont typeface="Arial" panose="020B0604020202020204" pitchFamily="34" charset="0"/>
              <a:buChar char="•"/>
            </a:pPr>
            <a:endParaRPr lang="es-ES"/>
          </a:p>
          <a:p>
            <a:pPr marL="285750" lvl="0" indent="-285750">
              <a:buFont typeface="Arial" panose="020B0604020202020204" pitchFamily="34" charset="0"/>
              <a:buChar char="•"/>
            </a:pPr>
            <a:r>
              <a:rPr lang="es-ES" b="1"/>
              <a:t>Non-</a:t>
            </a:r>
            <a:r>
              <a:rPr lang="es-ES" b="1" err="1"/>
              <a:t>traditional</a:t>
            </a:r>
            <a:r>
              <a:rPr lang="es-ES" b="1"/>
              <a:t> </a:t>
            </a:r>
            <a:r>
              <a:rPr lang="es-ES" b="1" err="1"/>
              <a:t>Work</a:t>
            </a:r>
            <a:r>
              <a:rPr lang="es-ES" b="1"/>
              <a:t> </a:t>
            </a:r>
            <a:r>
              <a:rPr lang="es-ES" b="1" err="1"/>
              <a:t>Hours</a:t>
            </a:r>
            <a:r>
              <a:rPr lang="es-ES" b="1"/>
              <a:t>: </a:t>
            </a:r>
            <a:r>
              <a:rPr lang="es-ES"/>
              <a:t>Long and irregular </a:t>
            </a:r>
            <a:r>
              <a:rPr lang="es-ES" err="1"/>
              <a:t>work</a:t>
            </a:r>
            <a:r>
              <a:rPr lang="es-ES"/>
              <a:t> </a:t>
            </a:r>
            <a:r>
              <a:rPr lang="es-ES" err="1"/>
              <a:t>hours</a:t>
            </a:r>
            <a:r>
              <a:rPr lang="es-ES"/>
              <a:t> in </a:t>
            </a:r>
            <a:r>
              <a:rPr lang="es-ES" err="1"/>
              <a:t>labs</a:t>
            </a:r>
            <a:r>
              <a:rPr lang="es-ES"/>
              <a:t>, </a:t>
            </a:r>
            <a:r>
              <a:rPr lang="es-ES" err="1"/>
              <a:t>greenhouses</a:t>
            </a:r>
            <a:r>
              <a:rPr lang="es-ES"/>
              <a:t>, </a:t>
            </a:r>
            <a:r>
              <a:rPr lang="es-ES" err="1"/>
              <a:t>or</a:t>
            </a:r>
            <a:r>
              <a:rPr lang="es-ES"/>
              <a:t> </a:t>
            </a:r>
            <a:r>
              <a:rPr lang="es-ES" err="1"/>
              <a:t>field</a:t>
            </a:r>
            <a:r>
              <a:rPr lang="es-ES"/>
              <a:t> </a:t>
            </a:r>
            <a:r>
              <a:rPr lang="es-ES" err="1"/>
              <a:t>studies</a:t>
            </a:r>
            <a:r>
              <a:rPr lang="es-ES"/>
              <a:t> can </a:t>
            </a:r>
            <a:r>
              <a:rPr lang="es-ES" err="1"/>
              <a:t>create</a:t>
            </a:r>
            <a:r>
              <a:rPr lang="es-ES"/>
              <a:t> </a:t>
            </a:r>
            <a:r>
              <a:rPr lang="es-ES" err="1"/>
              <a:t>vulnerabilities</a:t>
            </a:r>
            <a:r>
              <a:rPr lang="es-ES"/>
              <a:t> </a:t>
            </a:r>
            <a:r>
              <a:rPr lang="es-ES" err="1"/>
              <a:t>for</a:t>
            </a:r>
            <a:r>
              <a:rPr lang="es-ES"/>
              <a:t> </a:t>
            </a:r>
            <a:r>
              <a:rPr lang="es-ES" err="1"/>
              <a:t>harassment</a:t>
            </a:r>
            <a:r>
              <a:rPr lang="es-ES"/>
              <a:t>, </a:t>
            </a:r>
            <a:r>
              <a:rPr lang="es-ES" err="1"/>
              <a:t>especially</a:t>
            </a:r>
            <a:r>
              <a:rPr lang="es-ES"/>
              <a:t> </a:t>
            </a:r>
            <a:r>
              <a:rPr lang="es-ES" err="1"/>
              <a:t>when</a:t>
            </a:r>
            <a:r>
              <a:rPr lang="es-ES"/>
              <a:t> </a:t>
            </a:r>
            <a:r>
              <a:rPr lang="es-ES" err="1"/>
              <a:t>working</a:t>
            </a:r>
            <a:r>
              <a:rPr lang="es-ES"/>
              <a:t> </a:t>
            </a:r>
            <a:r>
              <a:rPr lang="es-ES" err="1"/>
              <a:t>alone</a:t>
            </a:r>
            <a:r>
              <a:rPr lang="es-ES"/>
              <a:t> </a:t>
            </a:r>
            <a:r>
              <a:rPr lang="es-ES" err="1"/>
              <a:t>or</a:t>
            </a:r>
            <a:r>
              <a:rPr lang="es-ES"/>
              <a:t> in </a:t>
            </a:r>
            <a:r>
              <a:rPr lang="es-ES" err="1"/>
              <a:t>small</a:t>
            </a:r>
            <a:r>
              <a:rPr lang="es-ES"/>
              <a:t> </a:t>
            </a:r>
            <a:r>
              <a:rPr lang="es-ES" err="1"/>
              <a:t>teams</a:t>
            </a:r>
            <a:r>
              <a:rPr lang="es-ES"/>
              <a:t>.</a:t>
            </a:r>
          </a:p>
          <a:p>
            <a:pPr marL="285750" lvl="0" indent="-285750">
              <a:buFont typeface="Arial" panose="020B0604020202020204" pitchFamily="34" charset="0"/>
              <a:buChar char="•"/>
            </a:pPr>
            <a:endParaRPr lang="es-ES"/>
          </a:p>
          <a:p>
            <a:pPr marL="285750" lvl="0" indent="-285750">
              <a:buFont typeface="Arial" panose="020B0604020202020204" pitchFamily="34" charset="0"/>
              <a:buChar char="•"/>
            </a:pPr>
            <a:r>
              <a:rPr lang="es-ES" b="1"/>
              <a:t>Cultural and Regional </a:t>
            </a:r>
            <a:r>
              <a:rPr lang="es-ES" b="1" err="1"/>
              <a:t>Influences</a:t>
            </a:r>
            <a:r>
              <a:rPr lang="es-ES" b="1"/>
              <a:t>: </a:t>
            </a:r>
            <a:r>
              <a:rPr lang="es-ES" err="1"/>
              <a:t>Gender</a:t>
            </a:r>
            <a:r>
              <a:rPr lang="es-ES"/>
              <a:t> </a:t>
            </a:r>
            <a:r>
              <a:rPr lang="es-ES" err="1"/>
              <a:t>norms</a:t>
            </a:r>
            <a:r>
              <a:rPr lang="es-ES"/>
              <a:t> in rural </a:t>
            </a:r>
            <a:r>
              <a:rPr lang="es-ES" err="1"/>
              <a:t>or</a:t>
            </a:r>
            <a:r>
              <a:rPr lang="es-ES"/>
              <a:t> </a:t>
            </a:r>
            <a:r>
              <a:rPr lang="es-ES" err="1"/>
              <a:t>agricultural</a:t>
            </a:r>
            <a:r>
              <a:rPr lang="es-ES"/>
              <a:t> </a:t>
            </a:r>
            <a:r>
              <a:rPr lang="es-ES" err="1"/>
              <a:t>settings</a:t>
            </a:r>
            <a:r>
              <a:rPr lang="es-ES"/>
              <a:t> </a:t>
            </a:r>
            <a:r>
              <a:rPr lang="es-ES" err="1"/>
              <a:t>may</a:t>
            </a:r>
            <a:r>
              <a:rPr lang="es-ES"/>
              <a:t> </a:t>
            </a:r>
            <a:r>
              <a:rPr lang="es-ES" err="1"/>
              <a:t>perpetuate</a:t>
            </a:r>
            <a:r>
              <a:rPr lang="es-ES"/>
              <a:t> </a:t>
            </a:r>
            <a:r>
              <a:rPr lang="es-ES" err="1"/>
              <a:t>discriminatory</a:t>
            </a:r>
            <a:r>
              <a:rPr lang="es-ES"/>
              <a:t> </a:t>
            </a:r>
            <a:r>
              <a:rPr lang="es-ES" err="1"/>
              <a:t>attitudes</a:t>
            </a:r>
            <a:r>
              <a:rPr lang="es-ES"/>
              <a:t> </a:t>
            </a:r>
            <a:r>
              <a:rPr lang="es-ES" err="1"/>
              <a:t>or</a:t>
            </a:r>
            <a:r>
              <a:rPr lang="es-ES"/>
              <a:t> </a:t>
            </a:r>
            <a:r>
              <a:rPr lang="es-ES" err="1"/>
              <a:t>behaviours</a:t>
            </a:r>
            <a:r>
              <a:rPr lang="es-ES"/>
              <a:t>. </a:t>
            </a:r>
            <a:r>
              <a:rPr lang="es-ES" err="1"/>
              <a:t>Students</a:t>
            </a:r>
            <a:r>
              <a:rPr lang="es-ES"/>
              <a:t> and </a:t>
            </a:r>
            <a:r>
              <a:rPr lang="es-ES" err="1"/>
              <a:t>researchers</a:t>
            </a:r>
            <a:r>
              <a:rPr lang="es-ES"/>
              <a:t> </a:t>
            </a:r>
            <a:r>
              <a:rPr lang="es-ES" err="1"/>
              <a:t>from</a:t>
            </a:r>
            <a:r>
              <a:rPr lang="es-ES"/>
              <a:t> </a:t>
            </a:r>
            <a:r>
              <a:rPr lang="es-ES" err="1"/>
              <a:t>diverse</a:t>
            </a:r>
            <a:r>
              <a:rPr lang="es-ES"/>
              <a:t> </a:t>
            </a:r>
            <a:r>
              <a:rPr lang="es-ES" err="1"/>
              <a:t>gender</a:t>
            </a:r>
            <a:r>
              <a:rPr lang="es-ES"/>
              <a:t> </a:t>
            </a:r>
            <a:r>
              <a:rPr lang="es-ES" err="1"/>
              <a:t>identities</a:t>
            </a:r>
            <a:r>
              <a:rPr lang="es-ES"/>
              <a:t> </a:t>
            </a:r>
            <a:r>
              <a:rPr lang="es-ES" err="1"/>
              <a:t>might</a:t>
            </a:r>
            <a:r>
              <a:rPr lang="es-ES"/>
              <a:t> </a:t>
            </a:r>
            <a:r>
              <a:rPr lang="es-ES" err="1"/>
              <a:t>face</a:t>
            </a:r>
            <a:r>
              <a:rPr lang="es-ES"/>
              <a:t> </a:t>
            </a:r>
            <a:r>
              <a:rPr lang="es-ES" err="1"/>
              <a:t>heightened</a:t>
            </a:r>
            <a:r>
              <a:rPr lang="es-ES"/>
              <a:t> </a:t>
            </a:r>
            <a:r>
              <a:rPr lang="es-ES" err="1"/>
              <a:t>risks</a:t>
            </a:r>
            <a:r>
              <a:rPr lang="es-ES"/>
              <a:t> in </a:t>
            </a:r>
            <a:r>
              <a:rPr lang="es-ES" err="1"/>
              <a:t>these</a:t>
            </a:r>
            <a:r>
              <a:rPr lang="es-ES"/>
              <a:t> </a:t>
            </a:r>
            <a:r>
              <a:rPr lang="es-ES" err="1"/>
              <a:t>environments</a:t>
            </a:r>
            <a:r>
              <a:rPr lang="es-ES"/>
              <a:t>.</a:t>
            </a:r>
          </a:p>
          <a:p>
            <a:pPr marL="285750" lvl="0" indent="-285750">
              <a:buFont typeface="Arial" panose="020B0604020202020204" pitchFamily="34" charset="0"/>
              <a:buChar char="•"/>
            </a:pPr>
            <a:endParaRPr lang="es-ES"/>
          </a:p>
          <a:p>
            <a:pPr marL="285750" lvl="0" indent="-285750">
              <a:buFont typeface="Arial" panose="020B0604020202020204" pitchFamily="34" charset="0"/>
              <a:buChar char="•"/>
            </a:pPr>
            <a:r>
              <a:rPr lang="es-ES" b="1" err="1"/>
              <a:t>Internships</a:t>
            </a:r>
            <a:r>
              <a:rPr lang="es-ES" b="1"/>
              <a:t> and </a:t>
            </a:r>
            <a:r>
              <a:rPr lang="es-ES" b="1" err="1"/>
              <a:t>Cooperative</a:t>
            </a:r>
            <a:r>
              <a:rPr lang="es-ES" b="1"/>
              <a:t> </a:t>
            </a:r>
            <a:r>
              <a:rPr lang="es-ES" b="1" err="1"/>
              <a:t>Programs</a:t>
            </a:r>
            <a:r>
              <a:rPr lang="es-ES" b="1"/>
              <a:t>: </a:t>
            </a:r>
            <a:r>
              <a:rPr lang="es-ES" err="1"/>
              <a:t>Students</a:t>
            </a:r>
            <a:r>
              <a:rPr lang="es-ES"/>
              <a:t> </a:t>
            </a:r>
            <a:r>
              <a:rPr lang="es-ES" err="1"/>
              <a:t>working</a:t>
            </a:r>
            <a:r>
              <a:rPr lang="es-ES"/>
              <a:t> </a:t>
            </a:r>
            <a:r>
              <a:rPr lang="es-ES" err="1"/>
              <a:t>with</a:t>
            </a:r>
            <a:r>
              <a:rPr lang="es-ES"/>
              <a:t> </a:t>
            </a:r>
            <a:r>
              <a:rPr lang="es-ES" err="1"/>
              <a:t>industry</a:t>
            </a:r>
            <a:r>
              <a:rPr lang="es-ES"/>
              <a:t> </a:t>
            </a:r>
            <a:r>
              <a:rPr lang="es-ES" err="1"/>
              <a:t>partners</a:t>
            </a:r>
            <a:r>
              <a:rPr lang="es-ES"/>
              <a:t> </a:t>
            </a:r>
            <a:r>
              <a:rPr lang="es-ES" err="1"/>
              <a:t>or</a:t>
            </a:r>
            <a:r>
              <a:rPr lang="es-ES"/>
              <a:t> in </a:t>
            </a:r>
            <a:r>
              <a:rPr lang="es-ES" err="1"/>
              <a:t>agricultural</a:t>
            </a:r>
            <a:r>
              <a:rPr lang="es-ES"/>
              <a:t> </a:t>
            </a:r>
            <a:r>
              <a:rPr lang="es-ES" err="1"/>
              <a:t>operations</a:t>
            </a:r>
            <a:r>
              <a:rPr lang="es-ES"/>
              <a:t> </a:t>
            </a:r>
            <a:r>
              <a:rPr lang="es-ES" err="1"/>
              <a:t>might</a:t>
            </a:r>
            <a:r>
              <a:rPr lang="es-ES"/>
              <a:t> </a:t>
            </a:r>
            <a:r>
              <a:rPr lang="es-ES" err="1"/>
              <a:t>encounter</a:t>
            </a:r>
            <a:r>
              <a:rPr lang="es-ES"/>
              <a:t> </a:t>
            </a:r>
            <a:r>
              <a:rPr lang="es-ES" err="1"/>
              <a:t>workplace</a:t>
            </a:r>
            <a:r>
              <a:rPr lang="es-ES"/>
              <a:t> </a:t>
            </a:r>
            <a:r>
              <a:rPr lang="es-ES" err="1"/>
              <a:t>harassment</a:t>
            </a:r>
            <a:r>
              <a:rPr lang="es-ES"/>
              <a:t>, </a:t>
            </a:r>
            <a:r>
              <a:rPr lang="es-ES" err="1"/>
              <a:t>with</a:t>
            </a:r>
            <a:r>
              <a:rPr lang="es-ES"/>
              <a:t> </a:t>
            </a:r>
            <a:r>
              <a:rPr lang="es-ES" err="1"/>
              <a:t>limited</a:t>
            </a:r>
            <a:r>
              <a:rPr lang="es-ES"/>
              <a:t> </a:t>
            </a:r>
            <a:r>
              <a:rPr lang="es-ES" err="1"/>
              <a:t>oversight</a:t>
            </a:r>
            <a:r>
              <a:rPr lang="es-ES"/>
              <a:t> </a:t>
            </a:r>
            <a:r>
              <a:rPr lang="es-ES" err="1"/>
              <a:t>from</a:t>
            </a:r>
            <a:r>
              <a:rPr lang="es-ES"/>
              <a:t> </a:t>
            </a:r>
            <a:r>
              <a:rPr lang="es-ES" err="1"/>
              <a:t>the</a:t>
            </a:r>
            <a:r>
              <a:rPr lang="es-ES"/>
              <a:t> </a:t>
            </a:r>
            <a:r>
              <a:rPr lang="es-ES" err="1"/>
              <a:t>university</a:t>
            </a:r>
            <a:r>
              <a:rPr lang="es-ES"/>
              <a:t>.</a:t>
            </a:r>
          </a:p>
          <a:p>
            <a:endParaRPr lang="en-GB"/>
          </a:p>
        </p:txBody>
      </p:sp>
      <p:sp>
        <p:nvSpPr>
          <p:cNvPr id="7" name="TextovéPole 3">
            <a:extLst>
              <a:ext uri="{FF2B5EF4-FFF2-40B4-BE49-F238E27FC236}">
                <a16:creationId xmlns:a16="http://schemas.microsoft.com/office/drawing/2014/main" id="{FF70681E-D2C4-4C22-8EDD-C58E9F94E548}"/>
              </a:ext>
            </a:extLst>
          </p:cNvPr>
          <p:cNvSpPr txBox="1"/>
          <p:nvPr/>
        </p:nvSpPr>
        <p:spPr>
          <a:xfrm>
            <a:off x="1806618" y="737525"/>
            <a:ext cx="8991360" cy="523220"/>
          </a:xfrm>
          <a:prstGeom prst="rect">
            <a:avLst/>
          </a:prstGeom>
          <a:noFill/>
        </p:spPr>
        <p:txBody>
          <a:bodyPr wrap="square" rtlCol="0">
            <a:spAutoFit/>
          </a:bodyPr>
          <a:lstStyle/>
          <a:p>
            <a:r>
              <a:rPr lang="en-GB" sz="2800" b="1">
                <a:solidFill>
                  <a:schemeClr val="tx1">
                    <a:lumMod val="65000"/>
                    <a:lumOff val="35000"/>
                  </a:schemeClr>
                </a:solidFill>
                <a:latin typeface="Calibri"/>
                <a:cs typeface="Calibri"/>
              </a:rPr>
              <a:t>Risk factors in</a:t>
            </a:r>
            <a:r>
              <a:rPr lang="es-ES" sz="2800" b="1">
                <a:solidFill>
                  <a:schemeClr val="tx1">
                    <a:lumMod val="65000"/>
                    <a:lumOff val="35000"/>
                  </a:schemeClr>
                </a:solidFill>
                <a:latin typeface="Calibri"/>
                <a:cs typeface="Calibri"/>
              </a:rPr>
              <a:t> ALS </a:t>
            </a:r>
            <a:r>
              <a:rPr lang="es-ES" sz="2800" b="1" err="1">
                <a:solidFill>
                  <a:schemeClr val="tx1">
                    <a:lumMod val="65000"/>
                    <a:lumOff val="35000"/>
                  </a:schemeClr>
                </a:solidFill>
                <a:latin typeface="Calibri"/>
                <a:cs typeface="Calibri"/>
              </a:rPr>
              <a:t>Universities</a:t>
            </a:r>
            <a:endParaRPr lang="cs-CZ" sz="2800" b="1">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12840732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255771" y="1697474"/>
            <a:ext cx="9245081" cy="2585323"/>
          </a:xfrm>
          <a:prstGeom prst="rect">
            <a:avLst/>
          </a:prstGeom>
          <a:solidFill>
            <a:schemeClr val="bg1"/>
          </a:solidFill>
          <a:effectLst/>
        </p:spPr>
        <p:txBody>
          <a:bodyPr wrap="square" rtlCol="0">
            <a:spAutoFit/>
          </a:bodyPr>
          <a:lstStyle/>
          <a:p>
            <a:pPr marL="285750" lvl="0" indent="-285750">
              <a:buFont typeface="Arial" panose="020B0604020202020204" pitchFamily="34" charset="0"/>
              <a:buChar char="•"/>
            </a:pPr>
            <a:r>
              <a:rPr lang="es-ES" b="1" err="1"/>
              <a:t>Academic</a:t>
            </a:r>
            <a:r>
              <a:rPr lang="es-ES" b="1"/>
              <a:t> and </a:t>
            </a:r>
            <a:r>
              <a:rPr lang="es-ES" b="1" err="1"/>
              <a:t>Career</a:t>
            </a:r>
            <a:r>
              <a:rPr lang="es-ES" b="1"/>
              <a:t> </a:t>
            </a:r>
            <a:r>
              <a:rPr lang="es-ES" b="1" err="1"/>
              <a:t>Impact</a:t>
            </a:r>
            <a:r>
              <a:rPr lang="es-ES"/>
              <a:t>: </a:t>
            </a:r>
            <a:r>
              <a:rPr lang="es-ES" err="1"/>
              <a:t>Victims</a:t>
            </a:r>
            <a:r>
              <a:rPr lang="es-ES"/>
              <a:t> </a:t>
            </a:r>
            <a:r>
              <a:rPr lang="es-ES" err="1"/>
              <a:t>may</a:t>
            </a:r>
            <a:r>
              <a:rPr lang="es-ES"/>
              <a:t> </a:t>
            </a:r>
            <a:r>
              <a:rPr lang="es-ES" err="1"/>
              <a:t>experience</a:t>
            </a:r>
            <a:r>
              <a:rPr lang="es-ES"/>
              <a:t> </a:t>
            </a:r>
            <a:r>
              <a:rPr lang="es-ES" err="1"/>
              <a:t>decreased</a:t>
            </a:r>
            <a:r>
              <a:rPr lang="es-ES"/>
              <a:t> </a:t>
            </a:r>
            <a:r>
              <a:rPr lang="es-ES" err="1"/>
              <a:t>academic</a:t>
            </a:r>
            <a:r>
              <a:rPr lang="es-ES"/>
              <a:t> performance, </a:t>
            </a:r>
            <a:r>
              <a:rPr lang="es-ES" err="1"/>
              <a:t>loss</a:t>
            </a:r>
            <a:r>
              <a:rPr lang="es-ES"/>
              <a:t> of </a:t>
            </a:r>
            <a:r>
              <a:rPr lang="es-ES" err="1"/>
              <a:t>research</a:t>
            </a:r>
            <a:r>
              <a:rPr lang="es-ES"/>
              <a:t> </a:t>
            </a:r>
            <a:r>
              <a:rPr lang="es-ES" err="1"/>
              <a:t>opportunities</a:t>
            </a:r>
            <a:r>
              <a:rPr lang="es-ES"/>
              <a:t>, </a:t>
            </a:r>
            <a:r>
              <a:rPr lang="es-ES" err="1"/>
              <a:t>or</a:t>
            </a:r>
            <a:r>
              <a:rPr lang="es-ES"/>
              <a:t> </a:t>
            </a:r>
            <a:r>
              <a:rPr lang="es-ES" err="1"/>
              <a:t>withdrawal</a:t>
            </a:r>
            <a:r>
              <a:rPr lang="es-ES"/>
              <a:t> </a:t>
            </a:r>
            <a:r>
              <a:rPr lang="es-ES" err="1"/>
              <a:t>from</a:t>
            </a:r>
            <a:r>
              <a:rPr lang="es-ES"/>
              <a:t> </a:t>
            </a:r>
            <a:r>
              <a:rPr lang="es-ES" err="1"/>
              <a:t>the</a:t>
            </a:r>
            <a:r>
              <a:rPr lang="es-ES"/>
              <a:t> </a:t>
            </a:r>
            <a:r>
              <a:rPr lang="es-ES" err="1"/>
              <a:t>field</a:t>
            </a:r>
            <a:r>
              <a:rPr lang="es-ES"/>
              <a:t>.</a:t>
            </a:r>
          </a:p>
          <a:p>
            <a:pPr marL="285750" lvl="0" indent="-285750">
              <a:buFont typeface="Arial" panose="020B0604020202020204" pitchFamily="34" charset="0"/>
              <a:buChar char="•"/>
            </a:pPr>
            <a:endParaRPr lang="es-ES"/>
          </a:p>
          <a:p>
            <a:pPr marL="285750" lvl="0" indent="-285750">
              <a:buFont typeface="Arial" panose="020B0604020202020204" pitchFamily="34" charset="0"/>
              <a:buChar char="•"/>
            </a:pPr>
            <a:r>
              <a:rPr lang="es-ES" b="1"/>
              <a:t>Mental and </a:t>
            </a:r>
            <a:r>
              <a:rPr lang="es-ES" b="1" err="1"/>
              <a:t>Physical</a:t>
            </a:r>
            <a:r>
              <a:rPr lang="es-ES" b="1"/>
              <a:t> </a:t>
            </a:r>
            <a:r>
              <a:rPr lang="es-ES" b="1" err="1"/>
              <a:t>Health</a:t>
            </a:r>
            <a:r>
              <a:rPr lang="es-ES"/>
              <a:t>: </a:t>
            </a:r>
            <a:r>
              <a:rPr lang="es-ES" err="1"/>
              <a:t>Anxiety</a:t>
            </a:r>
            <a:r>
              <a:rPr lang="es-ES"/>
              <a:t>, </a:t>
            </a:r>
            <a:r>
              <a:rPr lang="es-ES" err="1"/>
              <a:t>depression</a:t>
            </a:r>
            <a:r>
              <a:rPr lang="es-ES"/>
              <a:t>, and burnout are </a:t>
            </a:r>
            <a:r>
              <a:rPr lang="es-ES" err="1"/>
              <a:t>common</a:t>
            </a:r>
            <a:r>
              <a:rPr lang="es-ES"/>
              <a:t>, </a:t>
            </a:r>
            <a:r>
              <a:rPr lang="es-ES" err="1"/>
              <a:t>especially</a:t>
            </a:r>
            <a:r>
              <a:rPr lang="es-ES"/>
              <a:t> in </a:t>
            </a:r>
            <a:r>
              <a:rPr lang="es-ES" err="1"/>
              <a:t>high</a:t>
            </a:r>
            <a:r>
              <a:rPr lang="es-ES"/>
              <a:t>-stress </a:t>
            </a:r>
            <a:r>
              <a:rPr lang="es-ES" err="1"/>
              <a:t>environments</a:t>
            </a:r>
            <a:r>
              <a:rPr lang="es-ES"/>
              <a:t> </a:t>
            </a:r>
            <a:r>
              <a:rPr lang="es-ES" err="1"/>
              <a:t>like</a:t>
            </a:r>
            <a:r>
              <a:rPr lang="es-ES"/>
              <a:t> </a:t>
            </a:r>
            <a:r>
              <a:rPr lang="es-ES" err="1"/>
              <a:t>fieldwork</a:t>
            </a:r>
            <a:r>
              <a:rPr lang="es-ES"/>
              <a:t>.</a:t>
            </a:r>
          </a:p>
          <a:p>
            <a:pPr marL="285750" lvl="0" indent="-285750">
              <a:buFont typeface="Arial" panose="020B0604020202020204" pitchFamily="34" charset="0"/>
              <a:buChar char="•"/>
            </a:pPr>
            <a:endParaRPr lang="es-ES"/>
          </a:p>
          <a:p>
            <a:pPr marL="285750" lvl="0" indent="-285750">
              <a:buFont typeface="Arial" panose="020B0604020202020204" pitchFamily="34" charset="0"/>
              <a:buChar char="•"/>
            </a:pPr>
            <a:r>
              <a:rPr lang="es-ES" b="1" err="1"/>
              <a:t>Loss</a:t>
            </a:r>
            <a:r>
              <a:rPr lang="es-ES" b="1"/>
              <a:t> of </a:t>
            </a:r>
            <a:r>
              <a:rPr lang="es-ES" b="1" err="1"/>
              <a:t>Diversity</a:t>
            </a:r>
            <a:r>
              <a:rPr lang="es-ES"/>
              <a:t>: </a:t>
            </a:r>
            <a:r>
              <a:rPr lang="es-ES" err="1"/>
              <a:t>Harassment</a:t>
            </a:r>
            <a:r>
              <a:rPr lang="es-ES"/>
              <a:t> </a:t>
            </a:r>
            <a:r>
              <a:rPr lang="es-ES" err="1"/>
              <a:t>contributes</a:t>
            </a:r>
            <a:r>
              <a:rPr lang="es-ES"/>
              <a:t> to </a:t>
            </a:r>
            <a:r>
              <a:rPr lang="es-ES" err="1"/>
              <a:t>underrepresentation</a:t>
            </a:r>
            <a:r>
              <a:rPr lang="es-ES"/>
              <a:t> of </a:t>
            </a:r>
            <a:r>
              <a:rPr lang="es-ES" err="1"/>
              <a:t>women</a:t>
            </a:r>
            <a:r>
              <a:rPr lang="es-ES"/>
              <a:t> and </a:t>
            </a:r>
            <a:r>
              <a:rPr lang="es-ES" err="1"/>
              <a:t>gender</a:t>
            </a:r>
            <a:r>
              <a:rPr lang="es-ES"/>
              <a:t> </a:t>
            </a:r>
            <a:r>
              <a:rPr lang="es-ES" err="1"/>
              <a:t>minorities</a:t>
            </a:r>
            <a:r>
              <a:rPr lang="es-ES"/>
              <a:t> in </a:t>
            </a:r>
            <a:r>
              <a:rPr lang="es-ES" err="1"/>
              <a:t>these</a:t>
            </a:r>
            <a:r>
              <a:rPr lang="es-ES"/>
              <a:t> </a:t>
            </a:r>
            <a:r>
              <a:rPr lang="es-ES" err="1"/>
              <a:t>fields</a:t>
            </a:r>
            <a:r>
              <a:rPr lang="es-ES"/>
              <a:t>, </a:t>
            </a:r>
            <a:r>
              <a:rPr lang="es-ES" err="1"/>
              <a:t>particularly</a:t>
            </a:r>
            <a:r>
              <a:rPr lang="es-ES"/>
              <a:t> in </a:t>
            </a:r>
            <a:r>
              <a:rPr lang="es-ES" err="1"/>
              <a:t>leadership</a:t>
            </a:r>
            <a:r>
              <a:rPr lang="es-ES"/>
              <a:t> roles.</a:t>
            </a:r>
          </a:p>
          <a:p>
            <a:endParaRPr lang="en-GB"/>
          </a:p>
        </p:txBody>
      </p:sp>
      <p:sp>
        <p:nvSpPr>
          <p:cNvPr id="7" name="TextovéPole 3">
            <a:extLst>
              <a:ext uri="{FF2B5EF4-FFF2-40B4-BE49-F238E27FC236}">
                <a16:creationId xmlns:a16="http://schemas.microsoft.com/office/drawing/2014/main" id="{FF70681E-D2C4-4C22-8EDD-C58E9F94E548}"/>
              </a:ext>
            </a:extLst>
          </p:cNvPr>
          <p:cNvSpPr txBox="1"/>
          <p:nvPr/>
        </p:nvSpPr>
        <p:spPr>
          <a:xfrm>
            <a:off x="1806618" y="737525"/>
            <a:ext cx="8991360" cy="523220"/>
          </a:xfrm>
          <a:prstGeom prst="rect">
            <a:avLst/>
          </a:prstGeom>
          <a:noFill/>
        </p:spPr>
        <p:txBody>
          <a:bodyPr wrap="square" rtlCol="0">
            <a:spAutoFit/>
          </a:bodyPr>
          <a:lstStyle/>
          <a:p>
            <a:r>
              <a:rPr lang="en-GB" sz="2800" b="1">
                <a:solidFill>
                  <a:schemeClr val="tx1">
                    <a:lumMod val="65000"/>
                    <a:lumOff val="35000"/>
                  </a:schemeClr>
                </a:solidFill>
                <a:latin typeface="Calibri"/>
                <a:cs typeface="Calibri"/>
              </a:rPr>
              <a:t>Consequences of Harassment in</a:t>
            </a:r>
            <a:r>
              <a:rPr lang="es-ES" sz="2800" b="1">
                <a:solidFill>
                  <a:schemeClr val="tx1">
                    <a:lumMod val="65000"/>
                    <a:lumOff val="35000"/>
                  </a:schemeClr>
                </a:solidFill>
                <a:latin typeface="Calibri"/>
                <a:cs typeface="Calibri"/>
              </a:rPr>
              <a:t> ALS </a:t>
            </a:r>
            <a:r>
              <a:rPr lang="es-ES" sz="2800" b="1" err="1">
                <a:solidFill>
                  <a:schemeClr val="tx1">
                    <a:lumMod val="65000"/>
                    <a:lumOff val="35000"/>
                  </a:schemeClr>
                </a:solidFill>
                <a:latin typeface="Calibri"/>
                <a:cs typeface="Calibri"/>
              </a:rPr>
              <a:t>Universities</a:t>
            </a:r>
            <a:endParaRPr lang="cs-CZ" sz="2800" b="1">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2885959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929148" y="1417254"/>
            <a:ext cx="10445890" cy="4801314"/>
          </a:xfrm>
          <a:prstGeom prst="rect">
            <a:avLst/>
          </a:prstGeom>
          <a:solidFill>
            <a:schemeClr val="bg1"/>
          </a:solidFill>
          <a:effectLst/>
        </p:spPr>
        <p:txBody>
          <a:bodyPr wrap="square" rtlCol="0">
            <a:spAutoFit/>
          </a:bodyPr>
          <a:lstStyle/>
          <a:p>
            <a:pPr marL="285750" lvl="0" indent="-285750">
              <a:buFont typeface="Arial" panose="020B0604020202020204" pitchFamily="34" charset="0"/>
              <a:buChar char="•"/>
            </a:pPr>
            <a:r>
              <a:rPr lang="es-ES" b="1" err="1"/>
              <a:t>Education</a:t>
            </a:r>
            <a:r>
              <a:rPr lang="es-ES" b="1"/>
              <a:t> and Training:</a:t>
            </a:r>
            <a:endParaRPr lang="es-ES"/>
          </a:p>
          <a:p>
            <a:pPr marL="742950" lvl="1" indent="-285750">
              <a:buFont typeface="Arial" panose="020B0604020202020204" pitchFamily="34" charset="0"/>
              <a:buChar char="•"/>
            </a:pPr>
            <a:r>
              <a:rPr lang="es-ES" err="1"/>
              <a:t>Mandatory</a:t>
            </a:r>
            <a:r>
              <a:rPr lang="es-ES"/>
              <a:t> training </a:t>
            </a:r>
            <a:r>
              <a:rPr lang="es-ES" err="1"/>
              <a:t>for</a:t>
            </a:r>
            <a:r>
              <a:rPr lang="es-ES"/>
              <a:t> </a:t>
            </a:r>
            <a:r>
              <a:rPr lang="es-ES" err="1"/>
              <a:t>students</a:t>
            </a:r>
            <a:r>
              <a:rPr lang="es-ES"/>
              <a:t>, </a:t>
            </a:r>
            <a:r>
              <a:rPr lang="es-ES" err="1"/>
              <a:t>faculty</a:t>
            </a:r>
            <a:r>
              <a:rPr lang="es-ES"/>
              <a:t>, and staff </a:t>
            </a:r>
            <a:r>
              <a:rPr lang="es-ES" err="1"/>
              <a:t>on</a:t>
            </a:r>
            <a:r>
              <a:rPr lang="es-ES"/>
              <a:t> </a:t>
            </a:r>
            <a:r>
              <a:rPr lang="es-ES" err="1"/>
              <a:t>recognizing</a:t>
            </a:r>
            <a:r>
              <a:rPr lang="es-ES"/>
              <a:t> and </a:t>
            </a:r>
            <a:r>
              <a:rPr lang="es-ES" err="1"/>
              <a:t>preventing</a:t>
            </a:r>
            <a:r>
              <a:rPr lang="es-ES"/>
              <a:t> </a:t>
            </a:r>
            <a:r>
              <a:rPr lang="es-ES" err="1"/>
              <a:t>harassment</a:t>
            </a:r>
            <a:r>
              <a:rPr lang="es-ES"/>
              <a:t>.</a:t>
            </a:r>
          </a:p>
          <a:p>
            <a:pPr marL="742950" lvl="1" indent="-285750">
              <a:buFont typeface="Arial" panose="020B0604020202020204" pitchFamily="34" charset="0"/>
              <a:buChar char="•"/>
            </a:pPr>
            <a:r>
              <a:rPr lang="es-ES" err="1"/>
              <a:t>Specialized</a:t>
            </a:r>
            <a:r>
              <a:rPr lang="es-ES"/>
              <a:t> training </a:t>
            </a:r>
            <a:r>
              <a:rPr lang="es-ES" err="1"/>
              <a:t>for</a:t>
            </a:r>
            <a:r>
              <a:rPr lang="es-ES"/>
              <a:t> </a:t>
            </a:r>
            <a:r>
              <a:rPr lang="es-ES" err="1"/>
              <a:t>fieldwork</a:t>
            </a:r>
            <a:r>
              <a:rPr lang="es-ES"/>
              <a:t> </a:t>
            </a:r>
            <a:r>
              <a:rPr lang="es-ES" err="1"/>
              <a:t>supervisors</a:t>
            </a:r>
            <a:r>
              <a:rPr lang="es-ES"/>
              <a:t> and </a:t>
            </a:r>
            <a:r>
              <a:rPr lang="es-ES" err="1"/>
              <a:t>researchers</a:t>
            </a:r>
            <a:r>
              <a:rPr lang="es-ES"/>
              <a:t>.</a:t>
            </a:r>
          </a:p>
          <a:p>
            <a:pPr marL="285750" lvl="0" indent="-285750">
              <a:buFont typeface="Arial" panose="020B0604020202020204" pitchFamily="34" charset="0"/>
              <a:buChar char="•"/>
            </a:pPr>
            <a:r>
              <a:rPr lang="es-ES" b="1" err="1"/>
              <a:t>Policies</a:t>
            </a:r>
            <a:r>
              <a:rPr lang="es-ES" b="1"/>
              <a:t> and </a:t>
            </a:r>
            <a:r>
              <a:rPr lang="es-ES" b="1" err="1"/>
              <a:t>Reporting</a:t>
            </a:r>
            <a:r>
              <a:rPr lang="es-ES" b="1"/>
              <a:t> </a:t>
            </a:r>
            <a:r>
              <a:rPr lang="es-ES" b="1" err="1"/>
              <a:t>Mechanisms</a:t>
            </a:r>
            <a:r>
              <a:rPr lang="es-ES" b="1"/>
              <a:t>:</a:t>
            </a:r>
            <a:endParaRPr lang="es-ES"/>
          </a:p>
          <a:p>
            <a:pPr marL="742950" lvl="1" indent="-285750">
              <a:buFont typeface="Arial" panose="020B0604020202020204" pitchFamily="34" charset="0"/>
              <a:buChar char="•"/>
            </a:pPr>
            <a:r>
              <a:rPr lang="es-ES"/>
              <a:t>Clear </a:t>
            </a:r>
            <a:r>
              <a:rPr lang="es-ES" err="1"/>
              <a:t>policies</a:t>
            </a:r>
            <a:r>
              <a:rPr lang="es-ES"/>
              <a:t> </a:t>
            </a:r>
            <a:r>
              <a:rPr lang="es-ES" err="1"/>
              <a:t>outlining</a:t>
            </a:r>
            <a:r>
              <a:rPr lang="es-ES"/>
              <a:t> </a:t>
            </a:r>
            <a:r>
              <a:rPr lang="es-ES" err="1"/>
              <a:t>unacceptable</a:t>
            </a:r>
            <a:r>
              <a:rPr lang="es-ES"/>
              <a:t> </a:t>
            </a:r>
            <a:r>
              <a:rPr lang="es-ES" err="1"/>
              <a:t>behaviors</a:t>
            </a:r>
            <a:r>
              <a:rPr lang="es-ES"/>
              <a:t> and </a:t>
            </a:r>
            <a:r>
              <a:rPr lang="es-ES" err="1"/>
              <a:t>consequences</a:t>
            </a:r>
            <a:r>
              <a:rPr lang="es-ES"/>
              <a:t>.</a:t>
            </a:r>
          </a:p>
          <a:p>
            <a:pPr marL="742950" lvl="1" indent="-285750">
              <a:buFont typeface="Arial" panose="020B0604020202020204" pitchFamily="34" charset="0"/>
              <a:buChar char="•"/>
            </a:pPr>
            <a:r>
              <a:rPr lang="es-ES" err="1"/>
              <a:t>Anonymous</a:t>
            </a:r>
            <a:r>
              <a:rPr lang="es-ES"/>
              <a:t> and </a:t>
            </a:r>
            <a:r>
              <a:rPr lang="es-ES" err="1"/>
              <a:t>accessible</a:t>
            </a:r>
            <a:r>
              <a:rPr lang="es-ES"/>
              <a:t> </a:t>
            </a:r>
            <a:r>
              <a:rPr lang="es-ES" err="1"/>
              <a:t>reporting</a:t>
            </a:r>
            <a:r>
              <a:rPr lang="es-ES"/>
              <a:t> </a:t>
            </a:r>
            <a:r>
              <a:rPr lang="es-ES" err="1"/>
              <a:t>systems</a:t>
            </a:r>
            <a:r>
              <a:rPr lang="es-ES"/>
              <a:t>, </a:t>
            </a:r>
            <a:r>
              <a:rPr lang="es-ES" err="1"/>
              <a:t>including</a:t>
            </a:r>
            <a:r>
              <a:rPr lang="es-ES"/>
              <a:t> apps </a:t>
            </a:r>
            <a:r>
              <a:rPr lang="es-ES" err="1"/>
              <a:t>or</a:t>
            </a:r>
            <a:r>
              <a:rPr lang="es-ES"/>
              <a:t> </a:t>
            </a:r>
            <a:r>
              <a:rPr lang="es-ES" err="1"/>
              <a:t>hotlines</a:t>
            </a:r>
            <a:r>
              <a:rPr lang="es-ES"/>
              <a:t>.</a:t>
            </a:r>
          </a:p>
          <a:p>
            <a:pPr marL="285750" lvl="0" indent="-285750">
              <a:buFont typeface="Arial" panose="020B0604020202020204" pitchFamily="34" charset="0"/>
              <a:buChar char="•"/>
            </a:pPr>
            <a:r>
              <a:rPr lang="es-ES" b="1" err="1"/>
              <a:t>Support</a:t>
            </a:r>
            <a:r>
              <a:rPr lang="es-ES" b="1"/>
              <a:t> </a:t>
            </a:r>
            <a:r>
              <a:rPr lang="es-ES" b="1" err="1"/>
              <a:t>Systems</a:t>
            </a:r>
            <a:r>
              <a:rPr lang="es-ES" b="1"/>
              <a:t>:</a:t>
            </a:r>
            <a:endParaRPr lang="es-ES"/>
          </a:p>
          <a:p>
            <a:pPr marL="742950" lvl="1" indent="-285750">
              <a:buFont typeface="Arial" panose="020B0604020202020204" pitchFamily="34" charset="0"/>
              <a:buChar char="•"/>
            </a:pPr>
            <a:r>
              <a:rPr lang="es-ES"/>
              <a:t>Mental </a:t>
            </a:r>
            <a:r>
              <a:rPr lang="es-ES" err="1"/>
              <a:t>health</a:t>
            </a:r>
            <a:r>
              <a:rPr lang="es-ES"/>
              <a:t> and </a:t>
            </a:r>
            <a:r>
              <a:rPr lang="es-ES" err="1"/>
              <a:t>counseling</a:t>
            </a:r>
            <a:r>
              <a:rPr lang="es-ES"/>
              <a:t> </a:t>
            </a:r>
            <a:r>
              <a:rPr lang="es-ES" err="1"/>
              <a:t>services</a:t>
            </a:r>
            <a:r>
              <a:rPr lang="es-ES"/>
              <a:t> </a:t>
            </a:r>
            <a:r>
              <a:rPr lang="es-ES" err="1"/>
              <a:t>tailored</a:t>
            </a:r>
            <a:r>
              <a:rPr lang="es-ES"/>
              <a:t> to </a:t>
            </a:r>
            <a:r>
              <a:rPr lang="es-ES" err="1"/>
              <a:t>victims</a:t>
            </a:r>
            <a:r>
              <a:rPr lang="es-ES"/>
              <a:t> of sexual and </a:t>
            </a:r>
            <a:r>
              <a:rPr lang="es-ES" err="1"/>
              <a:t>gender-based</a:t>
            </a:r>
            <a:r>
              <a:rPr lang="es-ES"/>
              <a:t> </a:t>
            </a:r>
            <a:r>
              <a:rPr lang="es-ES" err="1"/>
              <a:t>harassment</a:t>
            </a:r>
            <a:r>
              <a:rPr lang="es-ES"/>
              <a:t>.</a:t>
            </a:r>
          </a:p>
          <a:p>
            <a:pPr marL="742950" lvl="1" indent="-285750">
              <a:buFont typeface="Arial" panose="020B0604020202020204" pitchFamily="34" charset="0"/>
              <a:buChar char="•"/>
            </a:pPr>
            <a:r>
              <a:rPr lang="es-ES"/>
              <a:t>Peer </a:t>
            </a:r>
            <a:r>
              <a:rPr lang="es-ES" err="1"/>
              <a:t>networks</a:t>
            </a:r>
            <a:r>
              <a:rPr lang="es-ES"/>
              <a:t> and </a:t>
            </a:r>
            <a:r>
              <a:rPr lang="es-ES" err="1"/>
              <a:t>support</a:t>
            </a:r>
            <a:r>
              <a:rPr lang="es-ES"/>
              <a:t> </a:t>
            </a:r>
            <a:r>
              <a:rPr lang="es-ES" err="1"/>
              <a:t>groups</a:t>
            </a:r>
            <a:r>
              <a:rPr lang="es-ES"/>
              <a:t> </a:t>
            </a:r>
            <a:r>
              <a:rPr lang="es-ES" err="1"/>
              <a:t>for</a:t>
            </a:r>
            <a:r>
              <a:rPr lang="es-ES"/>
              <a:t> </a:t>
            </a:r>
            <a:r>
              <a:rPr lang="es-ES" err="1"/>
              <a:t>marginalized</a:t>
            </a:r>
            <a:r>
              <a:rPr lang="es-ES"/>
              <a:t> </a:t>
            </a:r>
            <a:r>
              <a:rPr lang="es-ES" err="1"/>
              <a:t>communities</a:t>
            </a:r>
            <a:r>
              <a:rPr lang="es-ES"/>
              <a:t>.</a:t>
            </a:r>
          </a:p>
          <a:p>
            <a:pPr marL="285750" lvl="0" indent="-285750">
              <a:buFont typeface="Arial" panose="020B0604020202020204" pitchFamily="34" charset="0"/>
              <a:buChar char="•"/>
            </a:pPr>
            <a:r>
              <a:rPr lang="es-ES" b="1" err="1"/>
              <a:t>Monitoring</a:t>
            </a:r>
            <a:r>
              <a:rPr lang="es-ES" b="1"/>
              <a:t> </a:t>
            </a:r>
            <a:r>
              <a:rPr lang="es-ES" b="1" err="1"/>
              <a:t>Fieldwork</a:t>
            </a:r>
            <a:r>
              <a:rPr lang="es-ES" b="1"/>
              <a:t> and </a:t>
            </a:r>
            <a:r>
              <a:rPr lang="es-ES" b="1" err="1"/>
              <a:t>Labwork</a:t>
            </a:r>
            <a:r>
              <a:rPr lang="es-ES" b="1"/>
              <a:t>:</a:t>
            </a:r>
            <a:endParaRPr lang="es-ES"/>
          </a:p>
          <a:p>
            <a:pPr marL="742950" lvl="1" indent="-285750">
              <a:buFont typeface="Arial" panose="020B0604020202020204" pitchFamily="34" charset="0"/>
              <a:buChar char="•"/>
            </a:pPr>
            <a:r>
              <a:rPr lang="es-ES" err="1"/>
              <a:t>Structured</a:t>
            </a:r>
            <a:r>
              <a:rPr lang="es-ES"/>
              <a:t> </a:t>
            </a:r>
            <a:r>
              <a:rPr lang="es-ES" err="1"/>
              <a:t>oversight</a:t>
            </a:r>
            <a:r>
              <a:rPr lang="es-ES"/>
              <a:t> </a:t>
            </a:r>
            <a:r>
              <a:rPr lang="es-ES" err="1"/>
              <a:t>for</a:t>
            </a:r>
            <a:r>
              <a:rPr lang="es-ES"/>
              <a:t> </a:t>
            </a:r>
            <a:r>
              <a:rPr lang="es-ES" err="1"/>
              <a:t>field</a:t>
            </a:r>
            <a:r>
              <a:rPr lang="es-ES"/>
              <a:t> and </a:t>
            </a:r>
            <a:r>
              <a:rPr lang="es-ES" err="1"/>
              <a:t>lab-based</a:t>
            </a:r>
            <a:r>
              <a:rPr lang="es-ES"/>
              <a:t> </a:t>
            </a:r>
            <a:r>
              <a:rPr lang="es-ES" err="1"/>
              <a:t>activities</a:t>
            </a:r>
            <a:r>
              <a:rPr lang="es-ES"/>
              <a:t>.</a:t>
            </a:r>
          </a:p>
          <a:p>
            <a:pPr marL="742950" lvl="1" indent="-285750">
              <a:buFont typeface="Arial" panose="020B0604020202020204" pitchFamily="34" charset="0"/>
              <a:buChar char="•"/>
            </a:pPr>
            <a:r>
              <a:rPr lang="es-ES" err="1"/>
              <a:t>Buddy</a:t>
            </a:r>
            <a:r>
              <a:rPr lang="es-ES"/>
              <a:t> </a:t>
            </a:r>
            <a:r>
              <a:rPr lang="es-ES" err="1"/>
              <a:t>systems</a:t>
            </a:r>
            <a:r>
              <a:rPr lang="es-ES"/>
              <a:t> </a:t>
            </a:r>
            <a:r>
              <a:rPr lang="es-ES" err="1"/>
              <a:t>or</a:t>
            </a:r>
            <a:r>
              <a:rPr lang="es-ES"/>
              <a:t> </a:t>
            </a:r>
            <a:r>
              <a:rPr lang="es-ES" err="1"/>
              <a:t>scheduled</a:t>
            </a:r>
            <a:r>
              <a:rPr lang="es-ES"/>
              <a:t> </a:t>
            </a:r>
            <a:r>
              <a:rPr lang="es-ES" err="1"/>
              <a:t>check-ins</a:t>
            </a:r>
            <a:r>
              <a:rPr lang="es-ES"/>
              <a:t> </a:t>
            </a:r>
            <a:r>
              <a:rPr lang="es-ES" err="1"/>
              <a:t>during</a:t>
            </a:r>
            <a:r>
              <a:rPr lang="es-ES"/>
              <a:t> </a:t>
            </a:r>
            <a:r>
              <a:rPr lang="es-ES" err="1"/>
              <a:t>fieldwork</a:t>
            </a:r>
            <a:r>
              <a:rPr lang="es-ES"/>
              <a:t>.</a:t>
            </a:r>
          </a:p>
          <a:p>
            <a:pPr marL="285750" lvl="0" indent="-285750">
              <a:buFont typeface="Arial" panose="020B0604020202020204" pitchFamily="34" charset="0"/>
              <a:buChar char="•"/>
            </a:pPr>
            <a:r>
              <a:rPr lang="es-ES" b="1" err="1"/>
              <a:t>Promoting</a:t>
            </a:r>
            <a:r>
              <a:rPr lang="es-ES" b="1"/>
              <a:t> </a:t>
            </a:r>
            <a:r>
              <a:rPr lang="es-ES" b="1" err="1"/>
              <a:t>Inclusivity</a:t>
            </a:r>
            <a:r>
              <a:rPr lang="es-ES" b="1"/>
              <a:t>:</a:t>
            </a:r>
            <a:endParaRPr lang="es-ES"/>
          </a:p>
          <a:p>
            <a:pPr marL="742950" lvl="1" indent="-285750">
              <a:buFont typeface="Arial" panose="020B0604020202020204" pitchFamily="34" charset="0"/>
              <a:buChar char="•"/>
            </a:pPr>
            <a:r>
              <a:rPr lang="es-ES" err="1"/>
              <a:t>Initiatives</a:t>
            </a:r>
            <a:r>
              <a:rPr lang="es-ES"/>
              <a:t> to </a:t>
            </a:r>
            <a:r>
              <a:rPr lang="es-ES" err="1"/>
              <a:t>create</a:t>
            </a:r>
            <a:r>
              <a:rPr lang="es-ES"/>
              <a:t> a culture of </a:t>
            </a:r>
            <a:r>
              <a:rPr lang="es-ES" err="1"/>
              <a:t>respect</a:t>
            </a:r>
            <a:r>
              <a:rPr lang="es-ES"/>
              <a:t> and </a:t>
            </a:r>
            <a:r>
              <a:rPr lang="es-ES" err="1"/>
              <a:t>equality</a:t>
            </a:r>
            <a:r>
              <a:rPr lang="es-ES"/>
              <a:t>, </a:t>
            </a:r>
            <a:r>
              <a:rPr lang="es-ES" err="1"/>
              <a:t>especially</a:t>
            </a:r>
            <a:r>
              <a:rPr lang="es-ES"/>
              <a:t> in </a:t>
            </a:r>
            <a:r>
              <a:rPr lang="es-ES" err="1"/>
              <a:t>traditionally</a:t>
            </a:r>
            <a:r>
              <a:rPr lang="es-ES"/>
              <a:t> </a:t>
            </a:r>
            <a:r>
              <a:rPr lang="es-ES" err="1"/>
              <a:t>male-dominated</a:t>
            </a:r>
            <a:r>
              <a:rPr lang="es-ES"/>
              <a:t> </a:t>
            </a:r>
            <a:r>
              <a:rPr lang="es-ES" err="1"/>
              <a:t>areas</a:t>
            </a:r>
            <a:r>
              <a:rPr lang="es-ES"/>
              <a:t> </a:t>
            </a:r>
            <a:r>
              <a:rPr lang="es-ES" err="1"/>
              <a:t>like</a:t>
            </a:r>
            <a:r>
              <a:rPr lang="es-ES"/>
              <a:t> </a:t>
            </a:r>
            <a:r>
              <a:rPr lang="es-ES" err="1"/>
              <a:t>agriculture</a:t>
            </a:r>
            <a:r>
              <a:rPr lang="es-ES"/>
              <a:t>.</a:t>
            </a:r>
          </a:p>
          <a:p>
            <a:pPr marL="742950" lvl="1" indent="-285750">
              <a:buFont typeface="Arial" panose="020B0604020202020204" pitchFamily="34" charset="0"/>
              <a:buChar char="•"/>
            </a:pPr>
            <a:r>
              <a:rPr lang="es-ES"/>
              <a:t>Inclusive </a:t>
            </a:r>
            <a:r>
              <a:rPr lang="es-ES" err="1"/>
              <a:t>representation</a:t>
            </a:r>
            <a:r>
              <a:rPr lang="es-ES"/>
              <a:t> in </a:t>
            </a:r>
            <a:r>
              <a:rPr lang="es-ES" err="1"/>
              <a:t>leadership</a:t>
            </a:r>
            <a:r>
              <a:rPr lang="es-ES"/>
              <a:t> and </a:t>
            </a:r>
            <a:r>
              <a:rPr lang="es-ES" err="1"/>
              <a:t>decision-making</a:t>
            </a:r>
            <a:r>
              <a:rPr lang="es-ES"/>
              <a:t>.</a:t>
            </a:r>
          </a:p>
          <a:p>
            <a:endParaRPr lang="en-GB"/>
          </a:p>
        </p:txBody>
      </p:sp>
      <p:sp>
        <p:nvSpPr>
          <p:cNvPr id="7" name="TextovéPole 3">
            <a:extLst>
              <a:ext uri="{FF2B5EF4-FFF2-40B4-BE49-F238E27FC236}">
                <a16:creationId xmlns:a16="http://schemas.microsoft.com/office/drawing/2014/main" id="{FF70681E-D2C4-4C22-8EDD-C58E9F94E548}"/>
              </a:ext>
            </a:extLst>
          </p:cNvPr>
          <p:cNvSpPr txBox="1"/>
          <p:nvPr/>
        </p:nvSpPr>
        <p:spPr>
          <a:xfrm>
            <a:off x="1806617" y="737525"/>
            <a:ext cx="9723137" cy="523220"/>
          </a:xfrm>
          <a:prstGeom prst="rect">
            <a:avLst/>
          </a:prstGeom>
          <a:noFill/>
        </p:spPr>
        <p:txBody>
          <a:bodyPr wrap="square" rtlCol="0">
            <a:spAutoFit/>
          </a:bodyPr>
          <a:lstStyle/>
          <a:p>
            <a:r>
              <a:rPr lang="ca-ES" sz="2800" b="1" err="1">
                <a:solidFill>
                  <a:schemeClr val="tx1">
                    <a:lumMod val="65000"/>
                    <a:lumOff val="35000"/>
                  </a:schemeClr>
                </a:solidFill>
                <a:latin typeface="Calibri"/>
                <a:cs typeface="Calibri"/>
              </a:rPr>
              <a:t>Addressing</a:t>
            </a:r>
            <a:r>
              <a:rPr lang="ca-ES" sz="2800" b="1">
                <a:solidFill>
                  <a:schemeClr val="tx1">
                    <a:lumMod val="65000"/>
                    <a:lumOff val="35000"/>
                  </a:schemeClr>
                </a:solidFill>
                <a:latin typeface="Calibri"/>
                <a:cs typeface="Calibri"/>
              </a:rPr>
              <a:t> </a:t>
            </a:r>
            <a:r>
              <a:rPr lang="ca-ES" sz="2800" b="1" err="1">
                <a:solidFill>
                  <a:schemeClr val="tx1">
                    <a:lumMod val="65000"/>
                    <a:lumOff val="35000"/>
                  </a:schemeClr>
                </a:solidFill>
                <a:latin typeface="Calibri"/>
                <a:cs typeface="Calibri"/>
              </a:rPr>
              <a:t>Harassment</a:t>
            </a:r>
            <a:r>
              <a:rPr lang="ca-ES" sz="2800" b="1">
                <a:solidFill>
                  <a:schemeClr val="tx1">
                    <a:lumMod val="65000"/>
                    <a:lumOff val="35000"/>
                  </a:schemeClr>
                </a:solidFill>
                <a:latin typeface="Calibri"/>
                <a:cs typeface="Calibri"/>
              </a:rPr>
              <a:t> in ALS </a:t>
            </a:r>
            <a:r>
              <a:rPr lang="es-ES" sz="2800" b="1" err="1">
                <a:solidFill>
                  <a:schemeClr val="tx1">
                    <a:lumMod val="65000"/>
                    <a:lumOff val="35000"/>
                  </a:schemeClr>
                </a:solidFill>
                <a:cs typeface="Calibri"/>
              </a:rPr>
              <a:t>Universities</a:t>
            </a:r>
            <a:r>
              <a:rPr lang="ca-ES" sz="2800" b="1">
                <a:solidFill>
                  <a:schemeClr val="tx1">
                    <a:lumMod val="65000"/>
                    <a:lumOff val="35000"/>
                  </a:schemeClr>
                </a:solidFill>
                <a:latin typeface="Calibri"/>
                <a:cs typeface="Calibri"/>
              </a:rPr>
              <a:t>: Best </a:t>
            </a:r>
            <a:r>
              <a:rPr lang="ca-ES" sz="2800" b="1" err="1">
                <a:solidFill>
                  <a:schemeClr val="tx1">
                    <a:lumMod val="65000"/>
                    <a:lumOff val="35000"/>
                  </a:schemeClr>
                </a:solidFill>
                <a:latin typeface="Calibri"/>
                <a:cs typeface="Calibri"/>
              </a:rPr>
              <a:t>Practices</a:t>
            </a:r>
            <a:endParaRPr lang="cs-CZ" sz="2800" b="1">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229545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BCD96489-9832-2120-9F17-8C5D200B9122}"/>
              </a:ext>
            </a:extLst>
          </p:cNvPr>
          <p:cNvSpPr txBox="1"/>
          <p:nvPr/>
        </p:nvSpPr>
        <p:spPr>
          <a:xfrm>
            <a:off x="2022225" y="633452"/>
            <a:ext cx="7739503" cy="584775"/>
          </a:xfrm>
          <a:prstGeom prst="rect">
            <a:avLst/>
          </a:prstGeom>
          <a:noFill/>
        </p:spPr>
        <p:txBody>
          <a:bodyPr wrap="square" lIns="91440" tIns="45720" rIns="91440" bIns="45720" rtlCol="0" anchor="t">
            <a:spAutoFit/>
          </a:bodyPr>
          <a:lstStyle/>
          <a:p>
            <a:r>
              <a:rPr lang="en-US" sz="3200" b="1" dirty="0">
                <a:solidFill>
                  <a:schemeClr val="tx1">
                    <a:lumMod val="65000"/>
                    <a:lumOff val="35000"/>
                  </a:schemeClr>
                </a:solidFill>
                <a:latin typeface="Calibri"/>
                <a:cs typeface="Calibri"/>
              </a:rPr>
              <a:t>Training objectives</a:t>
            </a:r>
            <a:endParaRPr lang="cs-CZ" sz="3200" b="1" i="0" dirty="0">
              <a:solidFill>
                <a:schemeClr val="tx1">
                  <a:lumMod val="65000"/>
                  <a:lumOff val="35000"/>
                </a:schemeClr>
              </a:solidFill>
              <a:latin typeface="Calibri"/>
              <a:cs typeface="Calibri"/>
            </a:endParaRPr>
          </a:p>
        </p:txBody>
      </p:sp>
      <p:sp>
        <p:nvSpPr>
          <p:cNvPr id="5" name="TextovéPole 4">
            <a:extLst>
              <a:ext uri="{FF2B5EF4-FFF2-40B4-BE49-F238E27FC236}">
                <a16:creationId xmlns:a16="http://schemas.microsoft.com/office/drawing/2014/main" id="{08338C97-1F5A-76F9-C058-235BDCCE2660}"/>
              </a:ext>
            </a:extLst>
          </p:cNvPr>
          <p:cNvSpPr txBox="1"/>
          <p:nvPr/>
        </p:nvSpPr>
        <p:spPr>
          <a:xfrm>
            <a:off x="1032297" y="1547438"/>
            <a:ext cx="10131569" cy="4093428"/>
          </a:xfrm>
          <a:prstGeom prst="rect">
            <a:avLst/>
          </a:prstGeom>
          <a:noFill/>
        </p:spPr>
        <p:txBody>
          <a:bodyPr wrap="square" lIns="91440" tIns="45720" rIns="91440" bIns="45720" rtlCol="0" anchor="t">
            <a:spAutoFit/>
          </a:bodyPr>
          <a:lstStyle/>
          <a:p>
            <a:pPr marL="285750" lvl="0" indent="-285750" algn="just" fontAlgn="base">
              <a:spcBef>
                <a:spcPct val="0"/>
              </a:spcBef>
              <a:spcAft>
                <a:spcPts val="400"/>
              </a:spcAft>
              <a:buFont typeface="Arial"/>
              <a:buChar char="•"/>
            </a:pPr>
            <a:r>
              <a:rPr lang="es-ES" altLang="es-ES" sz="2000" dirty="0">
                <a:solidFill>
                  <a:srgbClr val="000000"/>
                </a:solidFill>
                <a:latin typeface="Calibri"/>
                <a:cs typeface="Calibri"/>
              </a:rPr>
              <a:t>Introduce </a:t>
            </a:r>
            <a:r>
              <a:rPr lang="es-ES" altLang="es-ES" sz="2000" dirty="0" err="1">
                <a:solidFill>
                  <a:srgbClr val="000000"/>
                </a:solidFill>
                <a:latin typeface="Calibri"/>
                <a:cs typeface="Calibri"/>
              </a:rPr>
              <a:t>participants</a:t>
            </a:r>
            <a:r>
              <a:rPr lang="es-ES" altLang="es-ES" sz="2000" dirty="0">
                <a:solidFill>
                  <a:srgbClr val="000000"/>
                </a:solidFill>
                <a:latin typeface="Calibri"/>
                <a:cs typeface="Calibri"/>
              </a:rPr>
              <a:t> to </a:t>
            </a:r>
            <a:r>
              <a:rPr lang="es-ES" altLang="es-ES" sz="2000" dirty="0" err="1">
                <a:solidFill>
                  <a:srgbClr val="000000"/>
                </a:solidFill>
                <a:latin typeface="Calibri"/>
                <a:cs typeface="Calibri"/>
              </a:rPr>
              <a:t>the</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basic</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concepts</a:t>
            </a:r>
            <a:r>
              <a:rPr lang="es-ES" altLang="es-ES" sz="2000" dirty="0">
                <a:solidFill>
                  <a:srgbClr val="000000"/>
                </a:solidFill>
                <a:latin typeface="Calibri"/>
                <a:cs typeface="Calibri"/>
              </a:rPr>
              <a:t> of sexual and </a:t>
            </a:r>
            <a:r>
              <a:rPr lang="es-ES" altLang="es-ES" sz="2000" dirty="0" err="1">
                <a:solidFill>
                  <a:srgbClr val="000000"/>
                </a:solidFill>
                <a:latin typeface="Calibri"/>
                <a:cs typeface="Calibri"/>
              </a:rPr>
              <a:t>gender-based</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harassment</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discrimination</a:t>
            </a:r>
            <a:r>
              <a:rPr lang="es-ES" altLang="es-ES" sz="2000" dirty="0">
                <a:solidFill>
                  <a:srgbClr val="000000"/>
                </a:solidFill>
                <a:latin typeface="Calibri"/>
                <a:cs typeface="Calibri"/>
              </a:rPr>
              <a:t>, and </a:t>
            </a:r>
            <a:r>
              <a:rPr lang="es-ES" altLang="es-ES" sz="2000" dirty="0" err="1">
                <a:solidFill>
                  <a:srgbClr val="000000"/>
                </a:solidFill>
                <a:latin typeface="Calibri"/>
                <a:cs typeface="Calibri"/>
              </a:rPr>
              <a:t>violence</a:t>
            </a:r>
            <a:r>
              <a:rPr lang="es-ES" altLang="es-ES" sz="2000" dirty="0">
                <a:solidFill>
                  <a:srgbClr val="000000"/>
                </a:solidFill>
                <a:latin typeface="Calibri"/>
                <a:cs typeface="Calibri"/>
              </a:rPr>
              <a:t> in </a:t>
            </a:r>
            <a:r>
              <a:rPr lang="es-ES" altLang="es-ES" sz="2000" dirty="0" err="1">
                <a:solidFill>
                  <a:srgbClr val="000000"/>
                </a:solidFill>
                <a:latin typeface="Calibri"/>
                <a:cs typeface="Calibri"/>
              </a:rPr>
              <a:t>academic</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contexts</a:t>
            </a:r>
            <a:r>
              <a:rPr lang="es-ES" altLang="es-ES" sz="2000" dirty="0">
                <a:solidFill>
                  <a:srgbClr val="000000"/>
                </a:solidFill>
                <a:latin typeface="Calibri"/>
                <a:cs typeface="Calibri"/>
              </a:rPr>
              <a:t>.</a:t>
            </a:r>
          </a:p>
          <a:p>
            <a:pPr marL="285750" lvl="0" indent="-285750" algn="just" fontAlgn="base">
              <a:spcBef>
                <a:spcPct val="0"/>
              </a:spcBef>
              <a:spcAft>
                <a:spcPts val="400"/>
              </a:spcAft>
              <a:buFont typeface="Arial"/>
              <a:buChar char="•"/>
            </a:pPr>
            <a:endParaRPr lang="es-ES" altLang="es-ES" sz="2000" dirty="0">
              <a:solidFill>
                <a:srgbClr val="000000"/>
              </a:solidFill>
              <a:latin typeface="Calibri"/>
              <a:cs typeface="Calibri"/>
            </a:endParaRPr>
          </a:p>
          <a:p>
            <a:pPr marL="285750" lvl="0" indent="-285750" algn="just" fontAlgn="base">
              <a:spcBef>
                <a:spcPct val="0"/>
              </a:spcBef>
              <a:spcAft>
                <a:spcPts val="400"/>
              </a:spcAft>
              <a:buFont typeface="Arial"/>
              <a:buChar char="•"/>
            </a:pPr>
            <a:r>
              <a:rPr lang="es-ES" altLang="es-ES" sz="2000" dirty="0" err="1">
                <a:solidFill>
                  <a:srgbClr val="000000"/>
                </a:solidFill>
                <a:latin typeface="Calibri"/>
                <a:cs typeface="Calibri"/>
              </a:rPr>
              <a:t>Equip</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participants</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with</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skills</a:t>
            </a:r>
            <a:r>
              <a:rPr lang="es-ES" altLang="es-ES" sz="2000" dirty="0">
                <a:solidFill>
                  <a:srgbClr val="000000"/>
                </a:solidFill>
                <a:latin typeface="Calibri"/>
                <a:cs typeface="Calibri"/>
              </a:rPr>
              <a:t> to use inclusive and </a:t>
            </a:r>
            <a:r>
              <a:rPr lang="en-US" sz="2000" dirty="0">
                <a:solidFill>
                  <a:srgbClr val="000000"/>
                </a:solidFill>
                <a:latin typeface="Calibri"/>
                <a:cs typeface="Calibri"/>
              </a:rPr>
              <a:t>gender-neutral </a:t>
            </a:r>
            <a:r>
              <a:rPr lang="es-ES" altLang="es-ES" sz="2000" dirty="0" err="1">
                <a:solidFill>
                  <a:srgbClr val="000000"/>
                </a:solidFill>
                <a:latin typeface="Calibri"/>
                <a:cs typeface="Calibri"/>
              </a:rPr>
              <a:t>language</a:t>
            </a:r>
            <a:r>
              <a:rPr lang="es-ES" altLang="es-ES" sz="2000" dirty="0">
                <a:solidFill>
                  <a:srgbClr val="000000"/>
                </a:solidFill>
                <a:latin typeface="Calibri"/>
                <a:cs typeface="Calibri"/>
              </a:rPr>
              <a:t> in </a:t>
            </a:r>
            <a:r>
              <a:rPr lang="es-ES" altLang="es-ES" sz="2000" dirty="0" err="1">
                <a:solidFill>
                  <a:srgbClr val="000000"/>
                </a:solidFill>
                <a:latin typeface="Calibri"/>
                <a:cs typeface="Calibri"/>
              </a:rPr>
              <a:t>professional</a:t>
            </a:r>
            <a:r>
              <a:rPr lang="es-ES" altLang="es-ES" sz="2000" dirty="0">
                <a:solidFill>
                  <a:srgbClr val="000000"/>
                </a:solidFill>
                <a:latin typeface="Calibri"/>
                <a:cs typeface="Calibri"/>
              </a:rPr>
              <a:t> and </a:t>
            </a:r>
            <a:r>
              <a:rPr lang="es-ES" altLang="es-ES" sz="2000" dirty="0" err="1">
                <a:solidFill>
                  <a:srgbClr val="000000"/>
                </a:solidFill>
                <a:latin typeface="Calibri"/>
                <a:cs typeface="Calibri"/>
              </a:rPr>
              <a:t>academic</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interactions</a:t>
            </a:r>
            <a:r>
              <a:rPr lang="es-ES" altLang="es-ES" sz="2000" dirty="0">
                <a:solidFill>
                  <a:srgbClr val="000000"/>
                </a:solidFill>
                <a:latin typeface="Calibri"/>
                <a:cs typeface="Calibri"/>
              </a:rPr>
              <a:t>.</a:t>
            </a:r>
          </a:p>
          <a:p>
            <a:pPr lvl="0" algn="just" fontAlgn="base">
              <a:spcBef>
                <a:spcPct val="0"/>
              </a:spcBef>
              <a:spcAft>
                <a:spcPts val="400"/>
              </a:spcAft>
            </a:pPr>
            <a:endParaRPr lang="es-ES" altLang="es-ES" sz="2000" dirty="0">
              <a:solidFill>
                <a:srgbClr val="000000"/>
              </a:solidFill>
              <a:latin typeface="Calibri"/>
              <a:cs typeface="Calibri"/>
            </a:endParaRPr>
          </a:p>
          <a:p>
            <a:pPr marL="285750" lvl="0" indent="-285750" algn="just" fontAlgn="base">
              <a:spcBef>
                <a:spcPct val="0"/>
              </a:spcBef>
              <a:spcAft>
                <a:spcPts val="400"/>
              </a:spcAft>
              <a:buFont typeface="Arial"/>
              <a:buChar char="•"/>
            </a:pPr>
            <a:r>
              <a:rPr lang="es-ES" altLang="es-ES" sz="2000" dirty="0" err="1">
                <a:solidFill>
                  <a:srgbClr val="000000"/>
                </a:solidFill>
                <a:latin typeface="Calibri"/>
                <a:cs typeface="Calibri"/>
              </a:rPr>
              <a:t>Illustrate</a:t>
            </a:r>
            <a:r>
              <a:rPr lang="es-ES" altLang="es-ES" sz="2000" dirty="0">
                <a:solidFill>
                  <a:srgbClr val="000000"/>
                </a:solidFill>
                <a:latin typeface="Calibri"/>
                <a:cs typeface="Calibri"/>
              </a:rPr>
              <a:t> real-</a:t>
            </a:r>
            <a:r>
              <a:rPr lang="es-ES" altLang="es-ES" sz="2000" dirty="0" err="1">
                <a:solidFill>
                  <a:srgbClr val="000000"/>
                </a:solidFill>
                <a:latin typeface="Calibri"/>
                <a:cs typeface="Calibri"/>
              </a:rPr>
              <a:t>life</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examples</a:t>
            </a:r>
            <a:r>
              <a:rPr lang="es-ES" altLang="es-ES" sz="2000" dirty="0">
                <a:solidFill>
                  <a:srgbClr val="000000"/>
                </a:solidFill>
                <a:latin typeface="Calibri"/>
                <a:cs typeface="Calibri"/>
              </a:rPr>
              <a:t> of </a:t>
            </a:r>
            <a:r>
              <a:rPr lang="es-ES" altLang="es-ES" sz="2000" dirty="0" err="1">
                <a:solidFill>
                  <a:srgbClr val="000000"/>
                </a:solidFill>
                <a:latin typeface="Calibri"/>
                <a:cs typeface="Calibri"/>
              </a:rPr>
              <a:t>gender</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discrimination</a:t>
            </a:r>
            <a:r>
              <a:rPr lang="es-ES" altLang="es-ES" sz="2000" dirty="0">
                <a:solidFill>
                  <a:srgbClr val="000000"/>
                </a:solidFill>
                <a:latin typeface="Calibri"/>
                <a:cs typeface="Calibri"/>
              </a:rPr>
              <a:t> and </a:t>
            </a:r>
            <a:r>
              <a:rPr lang="es-ES" altLang="es-ES" sz="2000" dirty="0" err="1">
                <a:solidFill>
                  <a:srgbClr val="000000"/>
                </a:solidFill>
                <a:latin typeface="Calibri"/>
                <a:cs typeface="Calibri"/>
              </a:rPr>
              <a:t>violence</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within</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universities</a:t>
            </a:r>
            <a:r>
              <a:rPr lang="es-ES" altLang="es-ES" sz="2000" dirty="0">
                <a:solidFill>
                  <a:srgbClr val="000000"/>
                </a:solidFill>
                <a:latin typeface="Calibri"/>
                <a:cs typeface="Calibri"/>
              </a:rPr>
              <a:t> to </a:t>
            </a:r>
            <a:r>
              <a:rPr lang="es-ES" altLang="es-ES" sz="2000" dirty="0" err="1">
                <a:solidFill>
                  <a:srgbClr val="000000"/>
                </a:solidFill>
                <a:latin typeface="Calibri"/>
                <a:cs typeface="Calibri"/>
              </a:rPr>
              <a:t>help</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participants</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identify</a:t>
            </a:r>
            <a:r>
              <a:rPr lang="es-ES" altLang="es-ES" sz="2000" dirty="0">
                <a:solidFill>
                  <a:srgbClr val="000000"/>
                </a:solidFill>
                <a:latin typeface="Calibri"/>
                <a:cs typeface="Calibri"/>
              </a:rPr>
              <a:t> and </a:t>
            </a:r>
            <a:r>
              <a:rPr lang="es-ES" altLang="es-ES" sz="2000" dirty="0" err="1">
                <a:solidFill>
                  <a:srgbClr val="000000"/>
                </a:solidFill>
                <a:latin typeface="Calibri"/>
                <a:cs typeface="Calibri"/>
              </a:rPr>
              <a:t>address</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such</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issues</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effectively</a:t>
            </a:r>
            <a:r>
              <a:rPr lang="es-ES" altLang="es-ES" sz="2000" dirty="0">
                <a:solidFill>
                  <a:srgbClr val="000000"/>
                </a:solidFill>
                <a:latin typeface="Calibri"/>
                <a:cs typeface="Calibri"/>
              </a:rPr>
              <a:t>.</a:t>
            </a:r>
          </a:p>
          <a:p>
            <a:pPr lvl="0" algn="just" fontAlgn="base">
              <a:spcBef>
                <a:spcPct val="0"/>
              </a:spcBef>
              <a:spcAft>
                <a:spcPts val="400"/>
              </a:spcAft>
            </a:pPr>
            <a:endParaRPr lang="es-ES" altLang="es-ES" sz="2000" dirty="0">
              <a:solidFill>
                <a:srgbClr val="000000"/>
              </a:solidFill>
              <a:latin typeface="Calibri"/>
              <a:cs typeface="Calibri"/>
            </a:endParaRPr>
          </a:p>
          <a:p>
            <a:pPr marL="285750" lvl="0" indent="-285750" fontAlgn="base">
              <a:spcBef>
                <a:spcPct val="0"/>
              </a:spcBef>
              <a:spcAft>
                <a:spcPts val="400"/>
              </a:spcAft>
              <a:buFont typeface="Arial"/>
              <a:buChar char="•"/>
            </a:pPr>
            <a:r>
              <a:rPr lang="es-ES" altLang="es-ES" sz="2000" dirty="0" err="1">
                <a:solidFill>
                  <a:srgbClr val="000000"/>
                </a:solidFill>
                <a:latin typeface="Calibri"/>
                <a:cs typeface="Calibri"/>
              </a:rPr>
              <a:t>Provide</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clarity</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on</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the</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university’s</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procedures</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for</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reporting</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preventing</a:t>
            </a:r>
            <a:r>
              <a:rPr lang="es-ES" altLang="es-ES" sz="2000" dirty="0">
                <a:solidFill>
                  <a:srgbClr val="000000"/>
                </a:solidFill>
                <a:latin typeface="Calibri"/>
                <a:cs typeface="Calibri"/>
              </a:rPr>
              <a:t>, and </a:t>
            </a:r>
            <a:r>
              <a:rPr lang="es-ES" altLang="es-ES" sz="2000" dirty="0" err="1">
                <a:solidFill>
                  <a:srgbClr val="000000"/>
                </a:solidFill>
                <a:latin typeface="Calibri"/>
                <a:cs typeface="Calibri"/>
              </a:rPr>
              <a:t>responding</a:t>
            </a:r>
            <a:r>
              <a:rPr lang="es-ES" altLang="es-ES" sz="2000" dirty="0">
                <a:solidFill>
                  <a:srgbClr val="000000"/>
                </a:solidFill>
                <a:latin typeface="Calibri"/>
                <a:cs typeface="Calibri"/>
              </a:rPr>
              <a:t> to </a:t>
            </a:r>
            <a:r>
              <a:rPr lang="es-ES" altLang="es-ES" sz="2000" dirty="0" err="1">
                <a:solidFill>
                  <a:srgbClr val="000000"/>
                </a:solidFill>
                <a:latin typeface="Calibri"/>
                <a:cs typeface="Calibri"/>
              </a:rPr>
              <a:t>harassment</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incidents</a:t>
            </a:r>
            <a:r>
              <a:rPr lang="es-ES" altLang="es-ES" sz="2000" dirty="0">
                <a:solidFill>
                  <a:srgbClr val="000000"/>
                </a:solidFill>
                <a:latin typeface="Calibri"/>
                <a:cs typeface="Calibri"/>
              </a:rPr>
              <a:t>. </a:t>
            </a:r>
            <a:br>
              <a:rPr lang="en-GB" sz="2000" dirty="0">
                <a:solidFill>
                  <a:srgbClr val="000000"/>
                </a:solidFill>
                <a:latin typeface="Calibri"/>
                <a:cs typeface="Calibri"/>
              </a:rPr>
            </a:br>
            <a:endParaRPr lang="ca-ES" sz="2000" dirty="0">
              <a:solidFill>
                <a:srgbClr val="000000"/>
              </a:solidFill>
              <a:latin typeface="Calibri"/>
              <a:cs typeface="Calibri"/>
            </a:endParaRPr>
          </a:p>
        </p:txBody>
      </p:sp>
      <p:pic>
        <p:nvPicPr>
          <p:cNvPr id="6" name="Imagen 3">
            <a:extLst>
              <a:ext uri="{FF2B5EF4-FFF2-40B4-BE49-F238E27FC236}">
                <a16:creationId xmlns:a16="http://schemas.microsoft.com/office/drawing/2014/main" id="{1CF21502-DBD1-4B9F-918E-2B3A17F1CE6B}"/>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sp>
        <p:nvSpPr>
          <p:cNvPr id="2" name="Rectangle 1"/>
          <p:cNvSpPr>
            <a:spLocks noChangeArrowheads="1"/>
          </p:cNvSpPr>
          <p:nvPr/>
        </p:nvSpPr>
        <p:spPr bwMode="auto">
          <a:xfrm>
            <a:off x="0" y="-169277"/>
            <a:ext cx="2872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s-ES" altLang="es-ES" sz="1600" b="0" i="0" u="none" strike="noStrike" cap="none" normalizeH="0" baseline="0">
              <a:ln>
                <a:noFill/>
              </a:ln>
              <a:solidFill>
                <a:schemeClr val="tx1"/>
              </a:solidFill>
              <a:effectLst/>
            </a:endParaRPr>
          </a:p>
        </p:txBody>
      </p:sp>
    </p:spTree>
    <p:extLst>
      <p:ext uri="{BB962C8B-B14F-4D97-AF65-F5344CB8AC3E}">
        <p14:creationId xmlns:p14="http://schemas.microsoft.com/office/powerpoint/2010/main" val="947630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929148" y="1501431"/>
            <a:ext cx="10445890" cy="3970318"/>
          </a:xfrm>
          <a:prstGeom prst="rect">
            <a:avLst/>
          </a:prstGeom>
          <a:solidFill>
            <a:schemeClr val="bg1"/>
          </a:solidFill>
          <a:effectLst/>
        </p:spPr>
        <p:txBody>
          <a:bodyPr wrap="square" rtlCol="0">
            <a:spAutoFit/>
          </a:bodyPr>
          <a:lstStyle/>
          <a:p>
            <a:pPr lvl="0"/>
            <a:r>
              <a:rPr lang="es-ES" b="1" err="1"/>
              <a:t>Fieldwork</a:t>
            </a:r>
            <a:r>
              <a:rPr lang="es-ES" b="1"/>
              <a:t> </a:t>
            </a:r>
            <a:r>
              <a:rPr lang="es-ES" b="1" err="1"/>
              <a:t>Codes</a:t>
            </a:r>
            <a:r>
              <a:rPr lang="es-ES" b="1"/>
              <a:t> of </a:t>
            </a:r>
            <a:r>
              <a:rPr lang="es-ES" b="1" err="1"/>
              <a:t>Conduct</a:t>
            </a:r>
            <a:r>
              <a:rPr lang="es-ES" b="1"/>
              <a:t> </a:t>
            </a:r>
            <a:r>
              <a:rPr lang="es-ES"/>
              <a:t>are crucial </a:t>
            </a:r>
            <a:r>
              <a:rPr lang="es-ES" err="1"/>
              <a:t>documents</a:t>
            </a:r>
            <a:r>
              <a:rPr lang="es-ES"/>
              <a:t> </a:t>
            </a:r>
            <a:r>
              <a:rPr lang="es-ES" err="1"/>
              <a:t>that</a:t>
            </a:r>
            <a:r>
              <a:rPr lang="es-ES"/>
              <a:t> </a:t>
            </a:r>
            <a:r>
              <a:rPr lang="es-ES" err="1"/>
              <a:t>outline</a:t>
            </a:r>
            <a:r>
              <a:rPr lang="es-ES"/>
              <a:t> </a:t>
            </a:r>
            <a:r>
              <a:rPr lang="es-ES" err="1"/>
              <a:t>the</a:t>
            </a:r>
            <a:r>
              <a:rPr lang="es-ES"/>
              <a:t> </a:t>
            </a:r>
            <a:r>
              <a:rPr lang="es-ES" err="1"/>
              <a:t>expected</a:t>
            </a:r>
            <a:r>
              <a:rPr lang="es-ES"/>
              <a:t> </a:t>
            </a:r>
            <a:r>
              <a:rPr lang="es-ES" err="1"/>
              <a:t>behaviors</a:t>
            </a:r>
            <a:r>
              <a:rPr lang="es-ES"/>
              <a:t>, </a:t>
            </a:r>
            <a:r>
              <a:rPr lang="es-ES" err="1"/>
              <a:t>responsibilities</a:t>
            </a:r>
            <a:r>
              <a:rPr lang="es-ES"/>
              <a:t>, and </a:t>
            </a:r>
            <a:r>
              <a:rPr lang="es-ES" err="1"/>
              <a:t>protocols</a:t>
            </a:r>
            <a:r>
              <a:rPr lang="es-ES"/>
              <a:t> to </a:t>
            </a:r>
            <a:r>
              <a:rPr lang="es-ES" err="1"/>
              <a:t>ensure</a:t>
            </a:r>
            <a:r>
              <a:rPr lang="es-ES"/>
              <a:t> safety and </a:t>
            </a:r>
            <a:r>
              <a:rPr lang="es-ES" err="1"/>
              <a:t>respect</a:t>
            </a:r>
            <a:r>
              <a:rPr lang="es-ES"/>
              <a:t> </a:t>
            </a:r>
            <a:r>
              <a:rPr lang="es-ES" err="1"/>
              <a:t>during</a:t>
            </a:r>
            <a:r>
              <a:rPr lang="es-ES"/>
              <a:t> </a:t>
            </a:r>
            <a:r>
              <a:rPr lang="es-ES" err="1"/>
              <a:t>fieldwork</a:t>
            </a:r>
            <a:r>
              <a:rPr lang="es-ES"/>
              <a:t>. </a:t>
            </a:r>
            <a:endParaRPr lang="es-ES" b="1"/>
          </a:p>
          <a:p>
            <a:pPr lvl="0"/>
            <a:endParaRPr lang="es-ES" b="1"/>
          </a:p>
          <a:p>
            <a:r>
              <a:rPr lang="es-ES" b="1" err="1"/>
              <a:t>Implementation</a:t>
            </a:r>
            <a:r>
              <a:rPr lang="es-ES" b="1"/>
              <a:t> </a:t>
            </a:r>
            <a:r>
              <a:rPr lang="es-ES" b="1" err="1"/>
              <a:t>Strategies</a:t>
            </a:r>
            <a:r>
              <a:rPr lang="es-ES" b="1"/>
              <a:t>:</a:t>
            </a:r>
          </a:p>
          <a:p>
            <a:endParaRPr lang="es-ES" b="1"/>
          </a:p>
          <a:p>
            <a:pPr marL="285750" lvl="0" indent="-285750">
              <a:buFont typeface="Arial" panose="020B0604020202020204" pitchFamily="34" charset="0"/>
              <a:buChar char="•"/>
            </a:pPr>
            <a:r>
              <a:rPr lang="es-ES" b="1"/>
              <a:t>Pre-</a:t>
            </a:r>
            <a:r>
              <a:rPr lang="es-ES" b="1" err="1"/>
              <a:t>Fieldwork</a:t>
            </a:r>
            <a:r>
              <a:rPr lang="es-ES" b="1"/>
              <a:t> </a:t>
            </a:r>
            <a:r>
              <a:rPr lang="es-ES" b="1" err="1"/>
              <a:t>Briefings</a:t>
            </a:r>
            <a:r>
              <a:rPr lang="es-ES" b="1"/>
              <a:t>:</a:t>
            </a:r>
            <a:r>
              <a:rPr lang="es-ES"/>
              <a:t> </a:t>
            </a:r>
            <a:r>
              <a:rPr lang="es-ES" err="1"/>
              <a:t>Team</a:t>
            </a:r>
            <a:r>
              <a:rPr lang="es-ES"/>
              <a:t> </a:t>
            </a:r>
            <a:r>
              <a:rPr lang="es-ES" err="1"/>
              <a:t>members</a:t>
            </a:r>
            <a:r>
              <a:rPr lang="es-ES"/>
              <a:t> </a:t>
            </a:r>
            <a:r>
              <a:rPr lang="es-ES" err="1"/>
              <a:t>review</a:t>
            </a:r>
            <a:r>
              <a:rPr lang="es-ES"/>
              <a:t> </a:t>
            </a:r>
            <a:r>
              <a:rPr lang="es-ES" err="1"/>
              <a:t>the</a:t>
            </a:r>
            <a:r>
              <a:rPr lang="es-ES"/>
              <a:t> </a:t>
            </a:r>
            <a:r>
              <a:rPr lang="es-ES" err="1"/>
              <a:t>Code</a:t>
            </a:r>
            <a:r>
              <a:rPr lang="es-ES"/>
              <a:t> of </a:t>
            </a:r>
            <a:r>
              <a:rPr lang="es-ES" err="1"/>
              <a:t>Conduct</a:t>
            </a:r>
            <a:r>
              <a:rPr lang="es-ES"/>
              <a:t>, and </a:t>
            </a:r>
            <a:r>
              <a:rPr lang="es-ES" err="1"/>
              <a:t>supervisors</a:t>
            </a:r>
            <a:r>
              <a:rPr lang="es-ES"/>
              <a:t> </a:t>
            </a:r>
            <a:r>
              <a:rPr lang="es-ES" err="1"/>
              <a:t>emphasize</a:t>
            </a:r>
            <a:r>
              <a:rPr lang="es-ES"/>
              <a:t> </a:t>
            </a:r>
            <a:r>
              <a:rPr lang="es-ES" err="1"/>
              <a:t>its</a:t>
            </a:r>
            <a:r>
              <a:rPr lang="es-ES"/>
              <a:t> </a:t>
            </a:r>
            <a:r>
              <a:rPr lang="es-ES" err="1"/>
              <a:t>importance</a:t>
            </a:r>
            <a:r>
              <a:rPr lang="es-ES"/>
              <a:t>.</a:t>
            </a:r>
          </a:p>
          <a:p>
            <a:pPr marL="285750" lvl="0" indent="-285750">
              <a:buFont typeface="Arial" panose="020B0604020202020204" pitchFamily="34" charset="0"/>
              <a:buChar char="•"/>
            </a:pPr>
            <a:r>
              <a:rPr lang="es-ES" b="1" err="1"/>
              <a:t>Written</a:t>
            </a:r>
            <a:r>
              <a:rPr lang="es-ES" b="1"/>
              <a:t> </a:t>
            </a:r>
            <a:r>
              <a:rPr lang="es-ES" b="1" err="1"/>
              <a:t>Agreements</a:t>
            </a:r>
            <a:r>
              <a:rPr lang="es-ES" b="1"/>
              <a:t>:</a:t>
            </a:r>
            <a:r>
              <a:rPr lang="es-ES"/>
              <a:t> </a:t>
            </a:r>
            <a:r>
              <a:rPr lang="es-ES" err="1"/>
              <a:t>Participants</a:t>
            </a:r>
            <a:r>
              <a:rPr lang="es-ES"/>
              <a:t> </a:t>
            </a:r>
            <a:r>
              <a:rPr lang="es-ES" err="1"/>
              <a:t>sign</a:t>
            </a:r>
            <a:r>
              <a:rPr lang="es-ES"/>
              <a:t> a </a:t>
            </a:r>
            <a:r>
              <a:rPr lang="es-ES" err="1"/>
              <a:t>document</a:t>
            </a:r>
            <a:r>
              <a:rPr lang="es-ES"/>
              <a:t> </a:t>
            </a:r>
            <a:r>
              <a:rPr lang="es-ES" err="1"/>
              <a:t>acknowledging</a:t>
            </a:r>
            <a:r>
              <a:rPr lang="es-ES"/>
              <a:t> </a:t>
            </a:r>
            <a:r>
              <a:rPr lang="es-ES" err="1"/>
              <a:t>their</a:t>
            </a:r>
            <a:r>
              <a:rPr lang="es-ES"/>
              <a:t> </a:t>
            </a:r>
            <a:r>
              <a:rPr lang="es-ES" err="1"/>
              <a:t>understanding</a:t>
            </a:r>
            <a:r>
              <a:rPr lang="es-ES"/>
              <a:t> and </a:t>
            </a:r>
            <a:r>
              <a:rPr lang="es-ES" err="1"/>
              <a:t>commitment</a:t>
            </a:r>
            <a:r>
              <a:rPr lang="es-ES"/>
              <a:t> to </a:t>
            </a:r>
            <a:r>
              <a:rPr lang="es-ES" err="1"/>
              <a:t>the</a:t>
            </a:r>
            <a:r>
              <a:rPr lang="es-ES"/>
              <a:t> </a:t>
            </a:r>
            <a:r>
              <a:rPr lang="es-ES" err="1"/>
              <a:t>code</a:t>
            </a:r>
            <a:r>
              <a:rPr lang="es-ES"/>
              <a:t>.</a:t>
            </a:r>
          </a:p>
          <a:p>
            <a:pPr marL="285750" lvl="0" indent="-285750">
              <a:buFont typeface="Arial" panose="020B0604020202020204" pitchFamily="34" charset="0"/>
              <a:buChar char="•"/>
            </a:pPr>
            <a:r>
              <a:rPr lang="es-ES" b="1" err="1"/>
              <a:t>Continuous</a:t>
            </a:r>
            <a:r>
              <a:rPr lang="es-ES" b="1"/>
              <a:t> </a:t>
            </a:r>
            <a:r>
              <a:rPr lang="es-ES" b="1" err="1"/>
              <a:t>Monitoring</a:t>
            </a:r>
            <a:r>
              <a:rPr lang="es-ES" b="1"/>
              <a:t>:</a:t>
            </a:r>
            <a:r>
              <a:rPr lang="es-ES"/>
              <a:t> Field </a:t>
            </a:r>
            <a:r>
              <a:rPr lang="es-ES" err="1"/>
              <a:t>leaders</a:t>
            </a:r>
            <a:r>
              <a:rPr lang="es-ES"/>
              <a:t> </a:t>
            </a:r>
            <a:r>
              <a:rPr lang="es-ES" err="1"/>
              <a:t>maintain</a:t>
            </a:r>
            <a:r>
              <a:rPr lang="es-ES"/>
              <a:t> open </a:t>
            </a:r>
            <a:r>
              <a:rPr lang="es-ES" err="1"/>
              <a:t>communication</a:t>
            </a:r>
            <a:r>
              <a:rPr lang="es-ES"/>
              <a:t> </a:t>
            </a:r>
            <a:r>
              <a:rPr lang="es-ES" err="1"/>
              <a:t>with</a:t>
            </a:r>
            <a:r>
              <a:rPr lang="es-ES"/>
              <a:t> </a:t>
            </a:r>
            <a:r>
              <a:rPr lang="es-ES" err="1"/>
              <a:t>team</a:t>
            </a:r>
            <a:r>
              <a:rPr lang="es-ES"/>
              <a:t> </a:t>
            </a:r>
            <a:r>
              <a:rPr lang="es-ES" err="1"/>
              <a:t>members</a:t>
            </a:r>
            <a:r>
              <a:rPr lang="es-ES"/>
              <a:t> and </a:t>
            </a:r>
            <a:r>
              <a:rPr lang="es-ES" err="1"/>
              <a:t>address</a:t>
            </a:r>
            <a:r>
              <a:rPr lang="es-ES"/>
              <a:t> </a:t>
            </a:r>
            <a:r>
              <a:rPr lang="es-ES" err="1"/>
              <a:t>concerns</a:t>
            </a:r>
            <a:r>
              <a:rPr lang="es-ES"/>
              <a:t> </a:t>
            </a:r>
            <a:r>
              <a:rPr lang="es-ES" err="1"/>
              <a:t>promptly</a:t>
            </a:r>
            <a:r>
              <a:rPr lang="es-ES"/>
              <a:t>.</a:t>
            </a:r>
          </a:p>
          <a:p>
            <a:pPr marL="285750" lvl="0" indent="-285750">
              <a:buFont typeface="Arial" panose="020B0604020202020204" pitchFamily="34" charset="0"/>
              <a:buChar char="•"/>
            </a:pPr>
            <a:r>
              <a:rPr lang="es-ES" b="1"/>
              <a:t>Post-</a:t>
            </a:r>
            <a:r>
              <a:rPr lang="es-ES" b="1" err="1"/>
              <a:t>Fieldwork</a:t>
            </a:r>
            <a:r>
              <a:rPr lang="es-ES" b="1"/>
              <a:t> </a:t>
            </a:r>
            <a:r>
              <a:rPr lang="es-ES" b="1" err="1"/>
              <a:t>Debriefings</a:t>
            </a:r>
            <a:r>
              <a:rPr lang="es-ES" b="1"/>
              <a:t>:</a:t>
            </a:r>
            <a:r>
              <a:rPr lang="es-ES"/>
              <a:t> </a:t>
            </a:r>
            <a:r>
              <a:rPr lang="es-ES" err="1"/>
              <a:t>Participants</a:t>
            </a:r>
            <a:r>
              <a:rPr lang="es-ES"/>
              <a:t> </a:t>
            </a:r>
            <a:r>
              <a:rPr lang="es-ES" err="1"/>
              <a:t>discuss</a:t>
            </a:r>
            <a:r>
              <a:rPr lang="es-ES"/>
              <a:t> </a:t>
            </a:r>
            <a:r>
              <a:rPr lang="es-ES" err="1"/>
              <a:t>challenges</a:t>
            </a:r>
            <a:r>
              <a:rPr lang="es-ES"/>
              <a:t>, </a:t>
            </a:r>
            <a:r>
              <a:rPr lang="es-ES" err="1"/>
              <a:t>report</a:t>
            </a:r>
            <a:r>
              <a:rPr lang="es-ES"/>
              <a:t> </a:t>
            </a:r>
            <a:r>
              <a:rPr lang="es-ES" err="1"/>
              <a:t>incidents</a:t>
            </a:r>
            <a:r>
              <a:rPr lang="es-ES"/>
              <a:t>, and </a:t>
            </a:r>
            <a:r>
              <a:rPr lang="es-ES" err="1"/>
              <a:t>provide</a:t>
            </a:r>
            <a:r>
              <a:rPr lang="es-ES"/>
              <a:t> </a:t>
            </a:r>
            <a:r>
              <a:rPr lang="es-ES" err="1"/>
              <a:t>feedback</a:t>
            </a:r>
            <a:r>
              <a:rPr lang="es-ES"/>
              <a:t> to </a:t>
            </a:r>
            <a:r>
              <a:rPr lang="es-ES" err="1"/>
              <a:t>improve</a:t>
            </a:r>
            <a:r>
              <a:rPr lang="es-ES"/>
              <a:t> </a:t>
            </a:r>
            <a:r>
              <a:rPr lang="es-ES" err="1"/>
              <a:t>future</a:t>
            </a:r>
            <a:r>
              <a:rPr lang="es-ES"/>
              <a:t> </a:t>
            </a:r>
            <a:r>
              <a:rPr lang="es-ES" err="1"/>
              <a:t>codes</a:t>
            </a:r>
            <a:r>
              <a:rPr lang="es-ES"/>
              <a:t>.</a:t>
            </a:r>
          </a:p>
          <a:p>
            <a:pPr lvl="0"/>
            <a:endParaRPr lang="en-GB"/>
          </a:p>
        </p:txBody>
      </p:sp>
      <p:sp>
        <p:nvSpPr>
          <p:cNvPr id="7" name="TextovéPole 3">
            <a:extLst>
              <a:ext uri="{FF2B5EF4-FFF2-40B4-BE49-F238E27FC236}">
                <a16:creationId xmlns:a16="http://schemas.microsoft.com/office/drawing/2014/main" id="{FF70681E-D2C4-4C22-8EDD-C58E9F94E548}"/>
              </a:ext>
            </a:extLst>
          </p:cNvPr>
          <p:cNvSpPr txBox="1"/>
          <p:nvPr/>
        </p:nvSpPr>
        <p:spPr>
          <a:xfrm>
            <a:off x="1806618" y="737525"/>
            <a:ext cx="8991360" cy="523220"/>
          </a:xfrm>
          <a:prstGeom prst="rect">
            <a:avLst/>
          </a:prstGeom>
          <a:noFill/>
        </p:spPr>
        <p:txBody>
          <a:bodyPr wrap="square" rtlCol="0">
            <a:spAutoFit/>
          </a:bodyPr>
          <a:lstStyle/>
          <a:p>
            <a:r>
              <a:rPr lang="ca-ES" sz="2800" b="1" err="1">
                <a:solidFill>
                  <a:schemeClr val="tx1">
                    <a:lumMod val="65000"/>
                    <a:lumOff val="35000"/>
                  </a:schemeClr>
                </a:solidFill>
                <a:latin typeface="Calibri"/>
                <a:cs typeface="Calibri"/>
              </a:rPr>
              <a:t>Harassment</a:t>
            </a:r>
            <a:r>
              <a:rPr lang="ca-ES" sz="2800" b="1">
                <a:solidFill>
                  <a:schemeClr val="tx1">
                    <a:lumMod val="65000"/>
                    <a:lumOff val="35000"/>
                  </a:schemeClr>
                </a:solidFill>
                <a:latin typeface="Calibri"/>
                <a:cs typeface="Calibri"/>
              </a:rPr>
              <a:t> in ALS </a:t>
            </a:r>
            <a:r>
              <a:rPr lang="es-ES" sz="2800" b="1" err="1">
                <a:solidFill>
                  <a:schemeClr val="tx1">
                    <a:lumMod val="65000"/>
                    <a:lumOff val="35000"/>
                  </a:schemeClr>
                </a:solidFill>
                <a:cs typeface="Calibri"/>
              </a:rPr>
              <a:t>Universities</a:t>
            </a:r>
            <a:r>
              <a:rPr lang="es-ES" sz="2800" b="1">
                <a:solidFill>
                  <a:schemeClr val="tx1">
                    <a:lumMod val="65000"/>
                    <a:lumOff val="35000"/>
                  </a:schemeClr>
                </a:solidFill>
                <a:cs typeface="Calibri"/>
              </a:rPr>
              <a:t> - </a:t>
            </a:r>
            <a:r>
              <a:rPr lang="ca-ES" sz="2800" b="1" err="1">
                <a:solidFill>
                  <a:schemeClr val="tx1">
                    <a:lumMod val="65000"/>
                    <a:lumOff val="35000"/>
                  </a:schemeClr>
                </a:solidFill>
                <a:latin typeface="Calibri"/>
                <a:cs typeface="Calibri"/>
              </a:rPr>
              <a:t>Fieldwork</a:t>
            </a:r>
            <a:endParaRPr lang="cs-CZ" sz="2800" b="1">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34772230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BCD96489-9832-2120-9F17-8C5D200B9122}"/>
              </a:ext>
            </a:extLst>
          </p:cNvPr>
          <p:cNvSpPr txBox="1"/>
          <p:nvPr/>
        </p:nvSpPr>
        <p:spPr>
          <a:xfrm>
            <a:off x="1108163" y="1386836"/>
            <a:ext cx="4987837" cy="707886"/>
          </a:xfrm>
          <a:prstGeom prst="rect">
            <a:avLst/>
          </a:prstGeom>
          <a:noFill/>
        </p:spPr>
        <p:txBody>
          <a:bodyPr wrap="square" rtlCol="0">
            <a:spAutoFit/>
          </a:bodyPr>
          <a:lstStyle/>
          <a:p>
            <a:r>
              <a:rPr lang="en-US" sz="4000" b="1">
                <a:solidFill>
                  <a:schemeClr val="tx1">
                    <a:lumMod val="65000"/>
                    <a:lumOff val="35000"/>
                  </a:schemeClr>
                </a:solidFill>
                <a:latin typeface="Calibri"/>
                <a:cs typeface="Calibri"/>
              </a:rPr>
              <a:t>Agenda</a:t>
            </a:r>
            <a:endParaRPr lang="cs-CZ" sz="4000" b="1" i="0">
              <a:solidFill>
                <a:schemeClr val="tx1">
                  <a:lumMod val="65000"/>
                  <a:lumOff val="35000"/>
                </a:schemeClr>
              </a:solidFill>
              <a:latin typeface="Calibri"/>
              <a:cs typeface="Calibri"/>
            </a:endParaRPr>
          </a:p>
        </p:txBody>
      </p:sp>
      <p:sp>
        <p:nvSpPr>
          <p:cNvPr id="5" name="TextovéPole 4">
            <a:extLst>
              <a:ext uri="{FF2B5EF4-FFF2-40B4-BE49-F238E27FC236}">
                <a16:creationId xmlns:a16="http://schemas.microsoft.com/office/drawing/2014/main" id="{08338C97-1F5A-76F9-C058-235BDCCE2660}"/>
              </a:ext>
            </a:extLst>
          </p:cNvPr>
          <p:cNvSpPr txBox="1"/>
          <p:nvPr/>
        </p:nvSpPr>
        <p:spPr>
          <a:xfrm>
            <a:off x="1366840" y="2094722"/>
            <a:ext cx="9797026" cy="3000821"/>
          </a:xfrm>
          <a:prstGeom prst="rect">
            <a:avLst/>
          </a:prstGeom>
          <a:noFill/>
        </p:spPr>
        <p:txBody>
          <a:bodyPr wrap="square" lIns="91440" tIns="45720" rIns="91440" bIns="45720" rtlCol="0" anchor="t">
            <a:spAutoFit/>
          </a:bodyPr>
          <a:lstStyle/>
          <a:p>
            <a:pPr>
              <a:lnSpc>
                <a:spcPct val="150000"/>
              </a:lnSpc>
            </a:pPr>
            <a:r>
              <a:rPr lang="en-US" sz="1800" b="0" i="0" u="none" strike="noStrike" baseline="0" dirty="0">
                <a:solidFill>
                  <a:srgbClr val="000000"/>
                </a:solidFill>
                <a:latin typeface="Calibri"/>
                <a:cs typeface="Calibri"/>
              </a:rPr>
              <a:t>9.30 – </a:t>
            </a:r>
            <a:r>
              <a:rPr lang="en-US" dirty="0">
                <a:solidFill>
                  <a:srgbClr val="000000"/>
                </a:solidFill>
                <a:latin typeface="Calibri"/>
                <a:cs typeface="Calibri"/>
              </a:rPr>
              <a:t>9.50</a:t>
            </a:r>
            <a:r>
              <a:rPr lang="en-US" sz="1800" b="0" i="0" u="none" strike="noStrike" baseline="0" dirty="0">
                <a:solidFill>
                  <a:srgbClr val="000000"/>
                </a:solidFill>
                <a:latin typeface="Calibri"/>
                <a:cs typeface="Calibri"/>
              </a:rPr>
              <a:t> 	</a:t>
            </a:r>
            <a:r>
              <a:rPr lang="en-US" sz="1800" b="1" i="0" u="none" strike="noStrike" baseline="0" dirty="0">
                <a:solidFill>
                  <a:srgbClr val="000000"/>
                </a:solidFill>
                <a:latin typeface="Calibri"/>
                <a:cs typeface="Calibri"/>
              </a:rPr>
              <a:t>Welcome and Overview </a:t>
            </a:r>
            <a:r>
              <a:rPr lang="en-US" sz="1800" b="0" i="0" u="none" strike="noStrike" baseline="0" dirty="0">
                <a:solidFill>
                  <a:srgbClr val="000000"/>
                </a:solidFill>
                <a:latin typeface="Calibri"/>
                <a:cs typeface="Calibri"/>
              </a:rPr>
              <a:t>	</a:t>
            </a:r>
          </a:p>
          <a:p>
            <a:pPr>
              <a:lnSpc>
                <a:spcPct val="150000"/>
              </a:lnSpc>
            </a:pPr>
            <a:r>
              <a:rPr lang="fr-FR" dirty="0">
                <a:solidFill>
                  <a:srgbClr val="000000"/>
                </a:solidFill>
                <a:latin typeface="Calibri"/>
                <a:cs typeface="Calibri"/>
              </a:rPr>
              <a:t>9.50</a:t>
            </a:r>
            <a:r>
              <a:rPr lang="fr-FR" sz="1800" b="0" i="0" u="none" strike="noStrike" baseline="0" dirty="0">
                <a:solidFill>
                  <a:srgbClr val="000000"/>
                </a:solidFill>
                <a:latin typeface="Calibri"/>
                <a:cs typeface="Calibri"/>
              </a:rPr>
              <a:t> – </a:t>
            </a:r>
            <a:r>
              <a:rPr lang="fr-FR" dirty="0">
                <a:solidFill>
                  <a:srgbClr val="000000"/>
                </a:solidFill>
                <a:latin typeface="Calibri"/>
                <a:cs typeface="Calibri"/>
              </a:rPr>
              <a:t>10.55</a:t>
            </a:r>
            <a:r>
              <a:rPr lang="fr-FR" sz="1800" b="0" i="0" u="none" strike="noStrike" baseline="0" dirty="0">
                <a:solidFill>
                  <a:srgbClr val="000000"/>
                </a:solidFill>
                <a:latin typeface="Calibri"/>
                <a:cs typeface="Calibri"/>
              </a:rPr>
              <a:t> 	</a:t>
            </a:r>
            <a:r>
              <a:rPr lang="fr-FR" sz="1800" b="1" i="0" u="none" strike="noStrike" baseline="0" dirty="0">
                <a:solidFill>
                  <a:srgbClr val="000000"/>
                </a:solidFill>
                <a:latin typeface="Calibri"/>
                <a:cs typeface="Calibri"/>
              </a:rPr>
              <a:t>Content Part 1. </a:t>
            </a:r>
            <a:r>
              <a:rPr lang="en-US" sz="1800" i="0" u="none" strike="noStrike" baseline="0" dirty="0">
                <a:solidFill>
                  <a:srgbClr val="000000"/>
                </a:solidFill>
                <a:latin typeface="Calibri"/>
                <a:cs typeface="Calibri"/>
              </a:rPr>
              <a:t>Basic concepts</a:t>
            </a:r>
          </a:p>
          <a:p>
            <a:pPr>
              <a:lnSpc>
                <a:spcPct val="150000"/>
              </a:lnSpc>
            </a:pPr>
            <a:r>
              <a:rPr lang="fr-FR" dirty="0">
                <a:solidFill>
                  <a:srgbClr val="00B050"/>
                </a:solidFill>
                <a:cs typeface="Calibri"/>
              </a:rPr>
              <a:t>10.55 – 11.45 	</a:t>
            </a:r>
            <a:r>
              <a:rPr lang="fr-FR" b="1" dirty="0">
                <a:solidFill>
                  <a:srgbClr val="00B050"/>
                </a:solidFill>
                <a:cs typeface="Calibri"/>
              </a:rPr>
              <a:t>Content Part 2</a:t>
            </a:r>
            <a:r>
              <a:rPr lang="ca-ES" dirty="0">
                <a:solidFill>
                  <a:srgbClr val="00B050"/>
                </a:solidFill>
                <a:cs typeface="Calibri"/>
              </a:rPr>
              <a:t>. </a:t>
            </a:r>
            <a:r>
              <a:rPr lang="en-US" dirty="0">
                <a:solidFill>
                  <a:srgbClr val="00B050"/>
                </a:solidFill>
                <a:cs typeface="Calibri"/>
              </a:rPr>
              <a:t>Examples of </a:t>
            </a:r>
            <a:r>
              <a:rPr lang="en-GB" dirty="0">
                <a:solidFill>
                  <a:srgbClr val="00B050"/>
                </a:solidFill>
              </a:rPr>
              <a:t>gender discrimination and violence </a:t>
            </a:r>
            <a:r>
              <a:rPr lang="en-US" dirty="0">
                <a:solidFill>
                  <a:srgbClr val="00B050"/>
                </a:solidFill>
                <a:cs typeface="Calibri"/>
              </a:rPr>
              <a:t>in the University </a:t>
            </a:r>
            <a:br>
              <a:rPr lang="en-US" sz="1800" i="0" u="none" strike="noStrike" baseline="0" dirty="0">
                <a:solidFill>
                  <a:srgbClr val="000000"/>
                </a:solidFill>
                <a:latin typeface="Calibri"/>
                <a:cs typeface="Calibri"/>
              </a:rPr>
            </a:br>
            <a:r>
              <a:rPr lang="ca-ES" sz="1800" b="0" i="0" u="none" strike="noStrike" baseline="0" dirty="0">
                <a:solidFill>
                  <a:srgbClr val="000000"/>
                </a:solidFill>
                <a:latin typeface="Calibri"/>
                <a:cs typeface="Calibri"/>
              </a:rPr>
              <a:t>11.45 – 12.00 	</a:t>
            </a:r>
            <a:r>
              <a:rPr lang="ca-ES" sz="1800" b="1" i="0" u="none" strike="noStrike" baseline="0" dirty="0">
                <a:solidFill>
                  <a:srgbClr val="000000"/>
                </a:solidFill>
                <a:latin typeface="Calibri"/>
                <a:cs typeface="Calibri"/>
              </a:rPr>
              <a:t>Break </a:t>
            </a:r>
            <a:r>
              <a:rPr lang="ca-ES" sz="1800" b="0" i="0" u="none" strike="noStrike" baseline="0" dirty="0">
                <a:solidFill>
                  <a:srgbClr val="000000"/>
                </a:solidFill>
                <a:latin typeface="Calibri"/>
                <a:cs typeface="Calibri"/>
              </a:rPr>
              <a:t>	</a:t>
            </a:r>
          </a:p>
          <a:p>
            <a:pPr>
              <a:lnSpc>
                <a:spcPct val="150000"/>
              </a:lnSpc>
            </a:pPr>
            <a:r>
              <a:rPr lang="fr-FR" sz="1800" i="0" u="none" strike="noStrike" baseline="0" dirty="0">
                <a:solidFill>
                  <a:srgbClr val="000000"/>
                </a:solidFill>
                <a:latin typeface="Calibri"/>
                <a:cs typeface="Calibri"/>
              </a:rPr>
              <a:t>12.00 – </a:t>
            </a:r>
            <a:r>
              <a:rPr lang="fr-FR" dirty="0">
                <a:solidFill>
                  <a:srgbClr val="000000"/>
                </a:solidFill>
                <a:latin typeface="Calibri"/>
                <a:cs typeface="Calibri"/>
              </a:rPr>
              <a:t>12.45</a:t>
            </a:r>
            <a:r>
              <a:rPr lang="fr-FR" sz="1800" i="0" u="none" strike="noStrike" baseline="0" dirty="0">
                <a:solidFill>
                  <a:srgbClr val="000000"/>
                </a:solidFill>
                <a:latin typeface="Calibri"/>
                <a:cs typeface="Calibri"/>
              </a:rPr>
              <a:t> 	</a:t>
            </a:r>
            <a:r>
              <a:rPr lang="fr-FR" sz="1800" b="1" i="0" u="none" strike="noStrike" baseline="0" dirty="0">
                <a:solidFill>
                  <a:srgbClr val="000000"/>
                </a:solidFill>
                <a:latin typeface="Calibri"/>
                <a:cs typeface="Calibri"/>
              </a:rPr>
              <a:t>Content Part 3. </a:t>
            </a:r>
            <a:r>
              <a:rPr lang="en-US" dirty="0">
                <a:solidFill>
                  <a:srgbClr val="000000"/>
                </a:solidFill>
                <a:cs typeface="Calibri"/>
              </a:rPr>
              <a:t>Inclusive and </a:t>
            </a:r>
            <a:r>
              <a:rPr lang="en-US" dirty="0"/>
              <a:t>gender-neutral</a:t>
            </a:r>
            <a:r>
              <a:rPr lang="en-US" b="1" dirty="0"/>
              <a:t> </a:t>
            </a:r>
            <a:r>
              <a:rPr lang="en-US" dirty="0">
                <a:solidFill>
                  <a:srgbClr val="000000"/>
                </a:solidFill>
                <a:cs typeface="Calibri"/>
              </a:rPr>
              <a:t>language</a:t>
            </a:r>
            <a:endParaRPr lang="en-US" sz="1800" i="0" u="none" strike="noStrike" dirty="0">
              <a:solidFill>
                <a:srgbClr val="000000"/>
              </a:solidFill>
              <a:latin typeface="Calibri"/>
              <a:cs typeface="Calibri"/>
            </a:endParaRPr>
          </a:p>
          <a:p>
            <a:pPr>
              <a:lnSpc>
                <a:spcPct val="150000"/>
              </a:lnSpc>
            </a:pPr>
            <a:r>
              <a:rPr lang="fr-FR" dirty="0">
                <a:solidFill>
                  <a:srgbClr val="000000"/>
                </a:solidFill>
                <a:cs typeface="Calibri"/>
              </a:rPr>
              <a:t>12.45 – 13.10 	</a:t>
            </a:r>
            <a:r>
              <a:rPr lang="fr-FR" b="1" dirty="0">
                <a:solidFill>
                  <a:srgbClr val="000000"/>
                </a:solidFill>
                <a:cs typeface="Calibri"/>
              </a:rPr>
              <a:t>Content Part 4. </a:t>
            </a:r>
            <a:r>
              <a:rPr lang="en-US" dirty="0">
                <a:solidFill>
                  <a:srgbClr val="000000"/>
                </a:solidFill>
                <a:cs typeface="Calibri"/>
              </a:rPr>
              <a:t>University Protocol </a:t>
            </a:r>
          </a:p>
          <a:p>
            <a:pPr>
              <a:lnSpc>
                <a:spcPct val="150000"/>
              </a:lnSpc>
            </a:pPr>
            <a:r>
              <a:rPr lang="ca-ES" sz="1800" b="0" i="0" u="none" strike="noStrike" baseline="0" dirty="0">
                <a:solidFill>
                  <a:srgbClr val="000000"/>
                </a:solidFill>
                <a:latin typeface="Calibri"/>
                <a:cs typeface="Calibri"/>
              </a:rPr>
              <a:t>13.10 – 13.30 	</a:t>
            </a:r>
            <a:r>
              <a:rPr lang="ca-ES" sz="1800" b="1" i="0" u="none" strike="noStrike" baseline="0" dirty="0" err="1">
                <a:solidFill>
                  <a:srgbClr val="000000"/>
                </a:solidFill>
                <a:latin typeface="Calibri"/>
                <a:cs typeface="Calibri"/>
              </a:rPr>
              <a:t>Closure</a:t>
            </a:r>
            <a:r>
              <a:rPr lang="ca-ES" sz="1800" b="1" i="0" u="none" strike="noStrike" baseline="0" dirty="0">
                <a:solidFill>
                  <a:srgbClr val="000000"/>
                </a:solidFill>
                <a:latin typeface="Calibri"/>
                <a:cs typeface="Calibri"/>
              </a:rPr>
              <a:t> </a:t>
            </a:r>
            <a:r>
              <a:rPr lang="ca-ES" sz="1800" b="0" i="0" u="none" strike="noStrike" baseline="0" dirty="0">
                <a:solidFill>
                  <a:srgbClr val="000000"/>
                </a:solidFill>
                <a:latin typeface="Calibri"/>
                <a:cs typeface="Calibri"/>
              </a:rPr>
              <a:t>	</a:t>
            </a:r>
            <a:endParaRPr lang="en-US" sz="2200" b="1" dirty="0">
              <a:latin typeface="Calibri"/>
              <a:cs typeface="Calibri"/>
            </a:endParaRPr>
          </a:p>
        </p:txBody>
      </p:sp>
      <p:pic>
        <p:nvPicPr>
          <p:cNvPr id="6" name="Imagen 3">
            <a:extLst>
              <a:ext uri="{FF2B5EF4-FFF2-40B4-BE49-F238E27FC236}">
                <a16:creationId xmlns:a16="http://schemas.microsoft.com/office/drawing/2014/main" id="{1CF21502-DBD1-4B9F-918E-2B3A17F1CE6B}"/>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sp>
        <p:nvSpPr>
          <p:cNvPr id="2" name="AutoShape 2" descr="https://euc-powerpoint.officeapps.live.com/pods/GetClipboardImage.ashx?Id=f7b332ce-8bee-48b6-aef4-2b187502f831&amp;DC=GEU4&amp;pkey=e3d6cb1b-8ba3-47c9-b56e-9357bd2f7796&amp;wdwaccluster=GEU4"/>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descr="https://euc-powerpoint.officeapps.live.com/pods/GetClipboardImage.ashx?Id=f7b332ce-8bee-48b6-aef4-2b187502f831&amp;DC=GEU4&amp;pkey=e3d6cb1b-8ba3-47c9-b56e-9357bd2f7796&amp;wdwaccluster=GEU4"/>
          <p:cNvSpPr>
            <a:spLocks noChangeAspect="1" noChangeArrowheads="1"/>
          </p:cNvSpPr>
          <p:nvPr/>
        </p:nvSpPr>
        <p:spPr bwMode="auto">
          <a:xfrm>
            <a:off x="3714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6" descr="https://euc-powerpoint.officeapps.live.com/pods/GetClipboardImage.ashx?Id=f03b13a9-ed52-41d0-b902-d7a31428c686&amp;DC=GEU4&amp;pkey=742dbe76-36e6-4136-bdf0-2074fb5f1d07&amp;wdwaccluster=GEU4"/>
          <p:cNvSpPr>
            <a:spLocks noChangeAspect="1" noChangeArrowheads="1"/>
          </p:cNvSpPr>
          <p:nvPr/>
        </p:nvSpPr>
        <p:spPr bwMode="auto">
          <a:xfrm>
            <a:off x="5238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877798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a:extLst>
              <a:ext uri="{FF2B5EF4-FFF2-40B4-BE49-F238E27FC236}">
                <a16:creationId xmlns:a16="http://schemas.microsoft.com/office/drawing/2014/main" id="{A01B91AB-1F8E-449F-80CB-4BB1B1DA87D9}"/>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7" name="TextovéPole 3">
            <a:extLst>
              <a:ext uri="{FF2B5EF4-FFF2-40B4-BE49-F238E27FC236}">
                <a16:creationId xmlns:a16="http://schemas.microsoft.com/office/drawing/2014/main" id="{9F53821A-13AE-419E-A4DF-94E410745BC7}"/>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Group Activity (</a:t>
            </a:r>
            <a:r>
              <a:rPr lang="en-US" sz="2800" b="1" i="1">
                <a:solidFill>
                  <a:schemeClr val="tx1">
                    <a:lumMod val="65000"/>
                    <a:lumOff val="35000"/>
                  </a:schemeClr>
                </a:solidFill>
                <a:latin typeface="Calibri"/>
                <a:cs typeface="Calibri"/>
              </a:rPr>
              <a:t>Template</a:t>
            </a:r>
            <a:r>
              <a:rPr lang="en-US" sz="2800" b="1">
                <a:solidFill>
                  <a:schemeClr val="tx1">
                    <a:lumMod val="65000"/>
                    <a:lumOff val="35000"/>
                  </a:schemeClr>
                </a:solidFill>
                <a:latin typeface="Calibri"/>
                <a:cs typeface="Calibri"/>
              </a:rPr>
              <a:t>)</a:t>
            </a:r>
            <a:endParaRPr lang="cs-CZ" sz="2800" b="1" i="0">
              <a:solidFill>
                <a:schemeClr val="tx1">
                  <a:lumMod val="65000"/>
                  <a:lumOff val="35000"/>
                </a:schemeClr>
              </a:solidFill>
              <a:latin typeface="Calibri"/>
              <a:cs typeface="Calibri"/>
            </a:endParaRPr>
          </a:p>
        </p:txBody>
      </p:sp>
      <p:sp>
        <p:nvSpPr>
          <p:cNvPr id="2" name="Rectángulo 1"/>
          <p:cNvSpPr/>
          <p:nvPr/>
        </p:nvSpPr>
        <p:spPr>
          <a:xfrm>
            <a:off x="925690" y="1269931"/>
            <a:ext cx="10374488" cy="646331"/>
          </a:xfrm>
          <a:prstGeom prst="rect">
            <a:avLst/>
          </a:prstGeom>
        </p:spPr>
        <p:txBody>
          <a:bodyPr wrap="square">
            <a:spAutoFit/>
          </a:bodyPr>
          <a:lstStyle/>
          <a:p>
            <a:r>
              <a:rPr lang="en-GB" i="1"/>
              <a:t>Try to identify </a:t>
            </a:r>
            <a:r>
              <a:rPr lang="en-GB" b="1" i="1"/>
              <a:t>what is happening </a:t>
            </a:r>
            <a:r>
              <a:rPr lang="en-GB" i="1"/>
              <a:t>in the scenes narrated in the context of the University, where different behaviours related to gender discrimination and violence appear.</a:t>
            </a:r>
          </a:p>
        </p:txBody>
      </p:sp>
      <p:sp>
        <p:nvSpPr>
          <p:cNvPr id="10" name="TextovéPole 4">
            <a:extLst>
              <a:ext uri="{FF2B5EF4-FFF2-40B4-BE49-F238E27FC236}">
                <a16:creationId xmlns:a16="http://schemas.microsoft.com/office/drawing/2014/main" id="{910639CB-C643-444E-B899-7BEDEA013D07}"/>
              </a:ext>
            </a:extLst>
          </p:cNvPr>
          <p:cNvSpPr txBox="1"/>
          <p:nvPr/>
        </p:nvSpPr>
        <p:spPr>
          <a:xfrm>
            <a:off x="3430182" y="1968677"/>
            <a:ext cx="5046134" cy="2862322"/>
          </a:xfrm>
          <a:prstGeom prst="rect">
            <a:avLst/>
          </a:prstGeom>
          <a:solidFill>
            <a:schemeClr val="bg1"/>
          </a:solidFill>
          <a:effectLst/>
        </p:spPr>
        <p:txBody>
          <a:bodyPr wrap="square" rtlCol="0">
            <a:spAutoFit/>
          </a:bodyPr>
          <a:lstStyle/>
          <a:p>
            <a:r>
              <a:rPr lang="en-GB" b="1"/>
              <a:t>Everyday scenes we will deal with:</a:t>
            </a:r>
            <a:endParaRPr lang="es-ES" b="1"/>
          </a:p>
          <a:p>
            <a:pPr marL="342900" lvl="0" indent="-342900">
              <a:buFont typeface="+mj-lt"/>
              <a:buAutoNum type="arabicPeriod"/>
            </a:pPr>
            <a:r>
              <a:rPr lang="en-GB"/>
              <a:t>Girls doing work on role models</a:t>
            </a:r>
            <a:endParaRPr lang="es-ES"/>
          </a:p>
          <a:p>
            <a:pPr marL="342900" lvl="0" indent="-342900">
              <a:buFont typeface="+mj-lt"/>
              <a:buAutoNum type="arabicPeriod"/>
            </a:pPr>
            <a:r>
              <a:rPr lang="en-GB"/>
              <a:t>Girl who goes up to the blackboard</a:t>
            </a:r>
            <a:endParaRPr lang="es-ES"/>
          </a:p>
          <a:p>
            <a:pPr marL="342900" lvl="0" indent="-342900">
              <a:buFont typeface="+mj-lt"/>
              <a:buAutoNum type="arabicPeriod"/>
            </a:pPr>
            <a:r>
              <a:rPr lang="en-GB"/>
              <a:t>Girl who has just arrived on Erasmus</a:t>
            </a:r>
            <a:endParaRPr lang="es-ES"/>
          </a:p>
          <a:p>
            <a:pPr marL="342900" lvl="0" indent="-342900">
              <a:buFont typeface="+mj-lt"/>
              <a:buAutoNum type="arabicPeriod"/>
            </a:pPr>
            <a:r>
              <a:rPr lang="en-GB"/>
              <a:t>Controlling behaviour in an intimate relationship</a:t>
            </a:r>
            <a:endParaRPr lang="es-ES"/>
          </a:p>
          <a:p>
            <a:pPr marL="342900" lvl="0" indent="-342900">
              <a:buFont typeface="+mj-lt"/>
              <a:buAutoNum type="arabicPeriod"/>
            </a:pPr>
            <a:r>
              <a:rPr lang="en-GB"/>
              <a:t>Boys’ conversation about girls</a:t>
            </a:r>
            <a:endParaRPr lang="es-ES"/>
          </a:p>
          <a:p>
            <a:pPr marL="342900" lvl="0" indent="-342900">
              <a:buFont typeface="+mj-lt"/>
              <a:buAutoNum type="arabicPeriod"/>
            </a:pPr>
            <a:r>
              <a:rPr lang="en-GB"/>
              <a:t>Girl on work placement</a:t>
            </a:r>
            <a:endParaRPr lang="es-ES"/>
          </a:p>
          <a:p>
            <a:pPr marL="342900" lvl="0" indent="-342900">
              <a:buFont typeface="+mj-lt"/>
              <a:buAutoNum type="arabicPeriod"/>
            </a:pPr>
            <a:r>
              <a:rPr lang="en-GB"/>
              <a:t>Boys’ instant messaging group</a:t>
            </a:r>
            <a:endParaRPr lang="es-ES"/>
          </a:p>
          <a:p>
            <a:pPr marL="342900" lvl="0" indent="-342900">
              <a:buFont typeface="+mj-lt"/>
              <a:buAutoNum type="arabicPeriod"/>
            </a:pPr>
            <a:r>
              <a:rPr lang="en-GB"/>
              <a:t>Girl starting work</a:t>
            </a:r>
            <a:endParaRPr lang="es-ES"/>
          </a:p>
          <a:p>
            <a:pPr marL="342900" lvl="0" indent="-342900">
              <a:buFont typeface="+mj-lt"/>
              <a:buAutoNum type="arabicPeriod"/>
            </a:pPr>
            <a:r>
              <a:rPr lang="en-GB"/>
              <a:t>Girls going out</a:t>
            </a:r>
            <a:endParaRPr lang="es-ES"/>
          </a:p>
        </p:txBody>
      </p:sp>
      <p:sp>
        <p:nvSpPr>
          <p:cNvPr id="3" name="Rectángulo 2"/>
          <p:cNvSpPr/>
          <p:nvPr/>
        </p:nvSpPr>
        <p:spPr>
          <a:xfrm>
            <a:off x="1016000" y="4883414"/>
            <a:ext cx="10193867" cy="646331"/>
          </a:xfrm>
          <a:prstGeom prst="rect">
            <a:avLst/>
          </a:prstGeom>
        </p:spPr>
        <p:txBody>
          <a:bodyPr wrap="square">
            <a:spAutoFit/>
          </a:bodyPr>
          <a:lstStyle/>
          <a:p>
            <a:r>
              <a:rPr lang="en-GB" i="1"/>
              <a:t>After each of the scenes you will find a brief explanation of the different phenomena that occur in each of the situations, with data and information that will help you complement what you have already read.</a:t>
            </a:r>
          </a:p>
        </p:txBody>
      </p:sp>
    </p:spTree>
    <p:extLst>
      <p:ext uri="{BB962C8B-B14F-4D97-AF65-F5344CB8AC3E}">
        <p14:creationId xmlns:p14="http://schemas.microsoft.com/office/powerpoint/2010/main" val="42806586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a:extLst>
              <a:ext uri="{FF2B5EF4-FFF2-40B4-BE49-F238E27FC236}">
                <a16:creationId xmlns:a16="http://schemas.microsoft.com/office/drawing/2014/main" id="{A01B91AB-1F8E-449F-80CB-4BB1B1DA87D9}"/>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7" name="TextovéPole 3">
            <a:extLst>
              <a:ext uri="{FF2B5EF4-FFF2-40B4-BE49-F238E27FC236}">
                <a16:creationId xmlns:a16="http://schemas.microsoft.com/office/drawing/2014/main" id="{9F53821A-13AE-419E-A4DF-94E410745BC7}"/>
              </a:ext>
            </a:extLst>
          </p:cNvPr>
          <p:cNvSpPr txBox="1"/>
          <p:nvPr/>
        </p:nvSpPr>
        <p:spPr>
          <a:xfrm>
            <a:off x="1806618" y="737525"/>
            <a:ext cx="9245204"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Group Activity: Scene 1 – Girls doing work on role models</a:t>
            </a:r>
            <a:endParaRPr lang="cs-CZ" sz="2800" b="1" i="0">
              <a:solidFill>
                <a:schemeClr val="tx1">
                  <a:lumMod val="65000"/>
                  <a:lumOff val="35000"/>
                </a:schemeClr>
              </a:solidFill>
              <a:latin typeface="Calibri"/>
              <a:cs typeface="Calibri"/>
            </a:endParaRPr>
          </a:p>
        </p:txBody>
      </p:sp>
      <p:sp>
        <p:nvSpPr>
          <p:cNvPr id="3" name="Rectángulo 2"/>
          <p:cNvSpPr/>
          <p:nvPr/>
        </p:nvSpPr>
        <p:spPr>
          <a:xfrm>
            <a:off x="3995771" y="4276442"/>
            <a:ext cx="3906944" cy="923330"/>
          </a:xfrm>
          <a:prstGeom prst="rect">
            <a:avLst/>
          </a:prstGeom>
        </p:spPr>
        <p:txBody>
          <a:bodyPr wrap="square">
            <a:spAutoFit/>
          </a:bodyPr>
          <a:lstStyle/>
          <a:p>
            <a:pPr algn="ctr"/>
            <a:r>
              <a:rPr lang="en-GB" b="1"/>
              <a:t>What is happening?</a:t>
            </a:r>
          </a:p>
          <a:p>
            <a:pPr algn="ctr"/>
            <a:endParaRPr lang="es-ES"/>
          </a:p>
          <a:p>
            <a:pPr algn="ctr"/>
            <a:r>
              <a:rPr lang="en-GB" b="1"/>
              <a:t>What are we doing at the University?</a:t>
            </a:r>
            <a:endParaRPr lang="es-ES" b="1"/>
          </a:p>
        </p:txBody>
      </p:sp>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8800" y="1494786"/>
            <a:ext cx="3249115" cy="2665647"/>
          </a:xfrm>
          <a:prstGeom prst="rect">
            <a:avLst/>
          </a:prstGeom>
        </p:spPr>
      </p:pic>
    </p:spTree>
    <p:extLst>
      <p:ext uri="{BB962C8B-B14F-4D97-AF65-F5344CB8AC3E}">
        <p14:creationId xmlns:p14="http://schemas.microsoft.com/office/powerpoint/2010/main" val="23881705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a:extLst>
              <a:ext uri="{FF2B5EF4-FFF2-40B4-BE49-F238E27FC236}">
                <a16:creationId xmlns:a16="http://schemas.microsoft.com/office/drawing/2014/main" id="{A01B91AB-1F8E-449F-80CB-4BB1B1DA87D9}"/>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7" name="TextovéPole 3">
            <a:extLst>
              <a:ext uri="{FF2B5EF4-FFF2-40B4-BE49-F238E27FC236}">
                <a16:creationId xmlns:a16="http://schemas.microsoft.com/office/drawing/2014/main" id="{9F53821A-13AE-419E-A4DF-94E410745BC7}"/>
              </a:ext>
            </a:extLst>
          </p:cNvPr>
          <p:cNvSpPr txBox="1"/>
          <p:nvPr/>
        </p:nvSpPr>
        <p:spPr>
          <a:xfrm>
            <a:off x="1806618" y="737525"/>
            <a:ext cx="9245204"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Group Activity: Scene 2 – </a:t>
            </a:r>
            <a:r>
              <a:rPr lang="en-GB" sz="2800" b="1">
                <a:solidFill>
                  <a:schemeClr val="tx1">
                    <a:lumMod val="65000"/>
                    <a:lumOff val="35000"/>
                  </a:schemeClr>
                </a:solidFill>
                <a:latin typeface="Calibri"/>
                <a:cs typeface="Calibri"/>
              </a:rPr>
              <a:t>Girl who goes up to the blackboard</a:t>
            </a:r>
            <a:endParaRPr lang="es-ES" sz="2800" b="1">
              <a:solidFill>
                <a:schemeClr val="tx1">
                  <a:lumMod val="65000"/>
                  <a:lumOff val="35000"/>
                </a:schemeClr>
              </a:solidFill>
              <a:latin typeface="Calibri"/>
              <a:cs typeface="Calibri"/>
            </a:endParaRPr>
          </a:p>
        </p:txBody>
      </p:sp>
      <p:sp>
        <p:nvSpPr>
          <p:cNvPr id="6" name="Rectángulo 5"/>
          <p:cNvSpPr/>
          <p:nvPr/>
        </p:nvSpPr>
        <p:spPr>
          <a:xfrm>
            <a:off x="3995771" y="4378043"/>
            <a:ext cx="3906944" cy="923330"/>
          </a:xfrm>
          <a:prstGeom prst="rect">
            <a:avLst/>
          </a:prstGeom>
        </p:spPr>
        <p:txBody>
          <a:bodyPr wrap="square">
            <a:spAutoFit/>
          </a:bodyPr>
          <a:lstStyle/>
          <a:p>
            <a:pPr algn="ctr"/>
            <a:r>
              <a:rPr lang="en-GB" b="1"/>
              <a:t>What is happening?</a:t>
            </a:r>
          </a:p>
          <a:p>
            <a:pPr algn="ctr"/>
            <a:endParaRPr lang="es-ES"/>
          </a:p>
          <a:p>
            <a:pPr algn="ctr"/>
            <a:r>
              <a:rPr lang="en-GB" b="1"/>
              <a:t>What are we doing at the University?</a:t>
            </a:r>
            <a:endParaRPr lang="es-ES" b="1"/>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2667" y="1490410"/>
            <a:ext cx="3002844" cy="2786032"/>
          </a:xfrm>
          <a:prstGeom prst="rect">
            <a:avLst/>
          </a:prstGeom>
        </p:spPr>
      </p:pic>
    </p:spTree>
    <p:extLst>
      <p:ext uri="{BB962C8B-B14F-4D97-AF65-F5344CB8AC3E}">
        <p14:creationId xmlns:p14="http://schemas.microsoft.com/office/powerpoint/2010/main" val="8236868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a:extLst>
              <a:ext uri="{FF2B5EF4-FFF2-40B4-BE49-F238E27FC236}">
                <a16:creationId xmlns:a16="http://schemas.microsoft.com/office/drawing/2014/main" id="{A01B91AB-1F8E-449F-80CB-4BB1B1DA87D9}"/>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7" name="TextovéPole 3">
            <a:extLst>
              <a:ext uri="{FF2B5EF4-FFF2-40B4-BE49-F238E27FC236}">
                <a16:creationId xmlns:a16="http://schemas.microsoft.com/office/drawing/2014/main" id="{9F53821A-13AE-419E-A4DF-94E410745BC7}"/>
              </a:ext>
            </a:extLst>
          </p:cNvPr>
          <p:cNvSpPr txBox="1"/>
          <p:nvPr/>
        </p:nvSpPr>
        <p:spPr>
          <a:xfrm>
            <a:off x="1806618" y="737525"/>
            <a:ext cx="9572582"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Group Activity: Scene 3 – </a:t>
            </a:r>
            <a:r>
              <a:rPr lang="en-GB" sz="2800" b="1">
                <a:solidFill>
                  <a:schemeClr val="tx1">
                    <a:lumMod val="65000"/>
                    <a:lumOff val="35000"/>
                  </a:schemeClr>
                </a:solidFill>
                <a:latin typeface="Calibri"/>
                <a:cs typeface="Calibri"/>
              </a:rPr>
              <a:t>Girl who has just arrived on Erasmus</a:t>
            </a:r>
            <a:endParaRPr lang="es-ES" sz="2800" b="1">
              <a:solidFill>
                <a:schemeClr val="tx1">
                  <a:lumMod val="65000"/>
                  <a:lumOff val="35000"/>
                </a:schemeClr>
              </a:solidFill>
              <a:latin typeface="Calibri"/>
              <a:cs typeface="Calibri"/>
            </a:endParaRPr>
          </a:p>
        </p:txBody>
      </p:sp>
      <p:sp>
        <p:nvSpPr>
          <p:cNvPr id="6" name="Rectángulo 5"/>
          <p:cNvSpPr/>
          <p:nvPr/>
        </p:nvSpPr>
        <p:spPr>
          <a:xfrm>
            <a:off x="3995771" y="4378043"/>
            <a:ext cx="3906944" cy="923330"/>
          </a:xfrm>
          <a:prstGeom prst="rect">
            <a:avLst/>
          </a:prstGeom>
        </p:spPr>
        <p:txBody>
          <a:bodyPr wrap="square">
            <a:spAutoFit/>
          </a:bodyPr>
          <a:lstStyle/>
          <a:p>
            <a:pPr algn="ctr"/>
            <a:r>
              <a:rPr lang="en-GB" b="1"/>
              <a:t>What is happening?</a:t>
            </a:r>
          </a:p>
          <a:p>
            <a:pPr algn="ctr"/>
            <a:endParaRPr lang="es-ES"/>
          </a:p>
          <a:p>
            <a:pPr algn="ctr"/>
            <a:r>
              <a:rPr lang="en-GB" b="1"/>
              <a:t>What are we doing at the University?</a:t>
            </a:r>
            <a:endParaRPr lang="es-ES" b="1"/>
          </a:p>
        </p:txBody>
      </p:sp>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5635" y="1580443"/>
            <a:ext cx="3230187" cy="2789707"/>
          </a:xfrm>
          <a:prstGeom prst="rect">
            <a:avLst/>
          </a:prstGeom>
        </p:spPr>
      </p:pic>
    </p:spTree>
    <p:extLst>
      <p:ext uri="{BB962C8B-B14F-4D97-AF65-F5344CB8AC3E}">
        <p14:creationId xmlns:p14="http://schemas.microsoft.com/office/powerpoint/2010/main" val="22490365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a:extLst>
              <a:ext uri="{FF2B5EF4-FFF2-40B4-BE49-F238E27FC236}">
                <a16:creationId xmlns:a16="http://schemas.microsoft.com/office/drawing/2014/main" id="{A01B91AB-1F8E-449F-80CB-4BB1B1DA87D9}"/>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7" name="TextovéPole 3">
            <a:extLst>
              <a:ext uri="{FF2B5EF4-FFF2-40B4-BE49-F238E27FC236}">
                <a16:creationId xmlns:a16="http://schemas.microsoft.com/office/drawing/2014/main" id="{9F53821A-13AE-419E-A4DF-94E410745BC7}"/>
              </a:ext>
            </a:extLst>
          </p:cNvPr>
          <p:cNvSpPr txBox="1"/>
          <p:nvPr/>
        </p:nvSpPr>
        <p:spPr>
          <a:xfrm>
            <a:off x="1806618" y="737525"/>
            <a:ext cx="9572582" cy="954107"/>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Group Activity: Scene 4 – </a:t>
            </a:r>
            <a:r>
              <a:rPr lang="en-GB" sz="2800" b="1">
                <a:solidFill>
                  <a:schemeClr val="tx1">
                    <a:lumMod val="65000"/>
                    <a:lumOff val="35000"/>
                  </a:schemeClr>
                </a:solidFill>
                <a:latin typeface="Calibri"/>
                <a:cs typeface="Calibri"/>
              </a:rPr>
              <a:t>Controlling behaviour in an intimate relationship</a:t>
            </a:r>
            <a:endParaRPr lang="es-ES" sz="2800" b="1">
              <a:solidFill>
                <a:schemeClr val="tx1">
                  <a:lumMod val="65000"/>
                  <a:lumOff val="35000"/>
                </a:schemeClr>
              </a:solidFill>
              <a:latin typeface="Calibri"/>
              <a:cs typeface="Calibri"/>
            </a:endParaRPr>
          </a:p>
        </p:txBody>
      </p:sp>
      <p:sp>
        <p:nvSpPr>
          <p:cNvPr id="6" name="Rectángulo 5"/>
          <p:cNvSpPr/>
          <p:nvPr/>
        </p:nvSpPr>
        <p:spPr>
          <a:xfrm>
            <a:off x="4005187" y="4603821"/>
            <a:ext cx="3906944" cy="369332"/>
          </a:xfrm>
          <a:prstGeom prst="rect">
            <a:avLst/>
          </a:prstGeom>
        </p:spPr>
        <p:txBody>
          <a:bodyPr wrap="square">
            <a:spAutoFit/>
          </a:bodyPr>
          <a:lstStyle/>
          <a:p>
            <a:pPr algn="ctr"/>
            <a:r>
              <a:rPr lang="en-GB" b="1"/>
              <a:t>What is happening?</a:t>
            </a:r>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1498" y="1691632"/>
            <a:ext cx="3074323" cy="2587071"/>
          </a:xfrm>
          <a:prstGeom prst="rect">
            <a:avLst/>
          </a:prstGeom>
        </p:spPr>
      </p:pic>
    </p:spTree>
    <p:extLst>
      <p:ext uri="{BB962C8B-B14F-4D97-AF65-F5344CB8AC3E}">
        <p14:creationId xmlns:p14="http://schemas.microsoft.com/office/powerpoint/2010/main" val="40785525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a:extLst>
              <a:ext uri="{FF2B5EF4-FFF2-40B4-BE49-F238E27FC236}">
                <a16:creationId xmlns:a16="http://schemas.microsoft.com/office/drawing/2014/main" id="{A01B91AB-1F8E-449F-80CB-4BB1B1DA87D9}"/>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7" name="TextovéPole 3">
            <a:extLst>
              <a:ext uri="{FF2B5EF4-FFF2-40B4-BE49-F238E27FC236}">
                <a16:creationId xmlns:a16="http://schemas.microsoft.com/office/drawing/2014/main" id="{9F53821A-13AE-419E-A4DF-94E410745BC7}"/>
              </a:ext>
            </a:extLst>
          </p:cNvPr>
          <p:cNvSpPr txBox="1"/>
          <p:nvPr/>
        </p:nvSpPr>
        <p:spPr>
          <a:xfrm>
            <a:off x="1806618" y="737525"/>
            <a:ext cx="9572582"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Group Activity: Scene 5 – </a:t>
            </a:r>
            <a:r>
              <a:rPr lang="en-GB" sz="2800" b="1">
                <a:solidFill>
                  <a:schemeClr val="tx1">
                    <a:lumMod val="65000"/>
                    <a:lumOff val="35000"/>
                  </a:schemeClr>
                </a:solidFill>
                <a:latin typeface="Calibri"/>
                <a:cs typeface="Calibri"/>
              </a:rPr>
              <a:t>Boys’ conversation about girls</a:t>
            </a:r>
            <a:endParaRPr lang="es-ES" sz="2800" b="1">
              <a:solidFill>
                <a:schemeClr val="tx1">
                  <a:lumMod val="65000"/>
                  <a:lumOff val="35000"/>
                </a:schemeClr>
              </a:solidFill>
              <a:latin typeface="Calibri"/>
              <a:cs typeface="Calibri"/>
            </a:endParaRPr>
          </a:p>
        </p:txBody>
      </p:sp>
      <p:sp>
        <p:nvSpPr>
          <p:cNvPr id="6" name="Rectángulo 5"/>
          <p:cNvSpPr/>
          <p:nvPr/>
        </p:nvSpPr>
        <p:spPr>
          <a:xfrm>
            <a:off x="4005187" y="4603821"/>
            <a:ext cx="3906944" cy="369332"/>
          </a:xfrm>
          <a:prstGeom prst="rect">
            <a:avLst/>
          </a:prstGeom>
        </p:spPr>
        <p:txBody>
          <a:bodyPr wrap="square">
            <a:spAutoFit/>
          </a:bodyPr>
          <a:lstStyle/>
          <a:p>
            <a:pPr algn="ctr"/>
            <a:r>
              <a:rPr lang="en-GB" b="1"/>
              <a:t>What is happening?</a:t>
            </a:r>
          </a:p>
        </p:txBody>
      </p:sp>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7511" y="1865684"/>
            <a:ext cx="2777067" cy="2527330"/>
          </a:xfrm>
          <a:prstGeom prst="rect">
            <a:avLst/>
          </a:prstGeom>
        </p:spPr>
      </p:pic>
    </p:spTree>
    <p:extLst>
      <p:ext uri="{BB962C8B-B14F-4D97-AF65-F5344CB8AC3E}">
        <p14:creationId xmlns:p14="http://schemas.microsoft.com/office/powerpoint/2010/main" val="5040372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a:extLst>
              <a:ext uri="{FF2B5EF4-FFF2-40B4-BE49-F238E27FC236}">
                <a16:creationId xmlns:a16="http://schemas.microsoft.com/office/drawing/2014/main" id="{A01B91AB-1F8E-449F-80CB-4BB1B1DA87D9}"/>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7" name="TextovéPole 3">
            <a:extLst>
              <a:ext uri="{FF2B5EF4-FFF2-40B4-BE49-F238E27FC236}">
                <a16:creationId xmlns:a16="http://schemas.microsoft.com/office/drawing/2014/main" id="{9F53821A-13AE-419E-A4DF-94E410745BC7}"/>
              </a:ext>
            </a:extLst>
          </p:cNvPr>
          <p:cNvSpPr txBox="1"/>
          <p:nvPr/>
        </p:nvSpPr>
        <p:spPr>
          <a:xfrm>
            <a:off x="1806618" y="737525"/>
            <a:ext cx="9572582"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Group Activity: Scene 6 – </a:t>
            </a:r>
            <a:r>
              <a:rPr lang="en-GB" sz="2800" b="1">
                <a:solidFill>
                  <a:schemeClr val="tx1">
                    <a:lumMod val="65000"/>
                    <a:lumOff val="35000"/>
                  </a:schemeClr>
                </a:solidFill>
                <a:latin typeface="Calibri"/>
                <a:cs typeface="Calibri"/>
              </a:rPr>
              <a:t>Girl on work placement</a:t>
            </a:r>
            <a:endParaRPr lang="es-ES" sz="2800" b="1">
              <a:solidFill>
                <a:schemeClr val="tx1">
                  <a:lumMod val="65000"/>
                  <a:lumOff val="35000"/>
                </a:schemeClr>
              </a:solidFill>
              <a:latin typeface="Calibri"/>
              <a:cs typeface="Calibri"/>
            </a:endParaRPr>
          </a:p>
        </p:txBody>
      </p:sp>
      <p:sp>
        <p:nvSpPr>
          <p:cNvPr id="8" name="Rectángulo 7"/>
          <p:cNvSpPr/>
          <p:nvPr/>
        </p:nvSpPr>
        <p:spPr>
          <a:xfrm>
            <a:off x="3995771" y="4378043"/>
            <a:ext cx="3906944" cy="923330"/>
          </a:xfrm>
          <a:prstGeom prst="rect">
            <a:avLst/>
          </a:prstGeom>
        </p:spPr>
        <p:txBody>
          <a:bodyPr wrap="square">
            <a:spAutoFit/>
          </a:bodyPr>
          <a:lstStyle/>
          <a:p>
            <a:pPr algn="ctr"/>
            <a:r>
              <a:rPr lang="en-GB" b="1"/>
              <a:t>What is happening?</a:t>
            </a:r>
          </a:p>
          <a:p>
            <a:pPr algn="ctr"/>
            <a:endParaRPr lang="es-ES"/>
          </a:p>
          <a:p>
            <a:pPr algn="ctr"/>
            <a:r>
              <a:rPr lang="en-GB" b="1"/>
              <a:t>What are we doing at the University?</a:t>
            </a:r>
            <a:endParaRPr lang="es-ES" b="1"/>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8444" y="1501422"/>
            <a:ext cx="3049750" cy="2794679"/>
          </a:xfrm>
          <a:prstGeom prst="rect">
            <a:avLst/>
          </a:prstGeom>
        </p:spPr>
      </p:pic>
    </p:spTree>
    <p:extLst>
      <p:ext uri="{BB962C8B-B14F-4D97-AF65-F5344CB8AC3E}">
        <p14:creationId xmlns:p14="http://schemas.microsoft.com/office/powerpoint/2010/main" val="6850789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a:extLst>
              <a:ext uri="{FF2B5EF4-FFF2-40B4-BE49-F238E27FC236}">
                <a16:creationId xmlns:a16="http://schemas.microsoft.com/office/drawing/2014/main" id="{A01B91AB-1F8E-449F-80CB-4BB1B1DA87D9}"/>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7" name="TextovéPole 3">
            <a:extLst>
              <a:ext uri="{FF2B5EF4-FFF2-40B4-BE49-F238E27FC236}">
                <a16:creationId xmlns:a16="http://schemas.microsoft.com/office/drawing/2014/main" id="{9F53821A-13AE-419E-A4DF-94E410745BC7}"/>
              </a:ext>
            </a:extLst>
          </p:cNvPr>
          <p:cNvSpPr txBox="1"/>
          <p:nvPr/>
        </p:nvSpPr>
        <p:spPr>
          <a:xfrm>
            <a:off x="1806618" y="737525"/>
            <a:ext cx="9572582"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Group Activity: Scene 7 – </a:t>
            </a:r>
            <a:r>
              <a:rPr lang="en-GB" sz="2800" b="1">
                <a:solidFill>
                  <a:schemeClr val="tx1">
                    <a:lumMod val="65000"/>
                    <a:lumOff val="35000"/>
                  </a:schemeClr>
                </a:solidFill>
                <a:latin typeface="Calibri"/>
                <a:cs typeface="Calibri"/>
              </a:rPr>
              <a:t>Boys’ instant messaging group</a:t>
            </a:r>
            <a:endParaRPr lang="es-ES" sz="2800" b="1">
              <a:solidFill>
                <a:schemeClr val="tx1">
                  <a:lumMod val="65000"/>
                  <a:lumOff val="35000"/>
                </a:schemeClr>
              </a:solidFill>
              <a:latin typeface="Calibri"/>
              <a:cs typeface="Calibri"/>
            </a:endParaRPr>
          </a:p>
        </p:txBody>
      </p:sp>
      <p:sp>
        <p:nvSpPr>
          <p:cNvPr id="8" name="Rectángulo 7"/>
          <p:cNvSpPr/>
          <p:nvPr/>
        </p:nvSpPr>
        <p:spPr>
          <a:xfrm>
            <a:off x="3944973" y="4561563"/>
            <a:ext cx="3906944" cy="369332"/>
          </a:xfrm>
          <a:prstGeom prst="rect">
            <a:avLst/>
          </a:prstGeom>
        </p:spPr>
        <p:txBody>
          <a:bodyPr wrap="square">
            <a:spAutoFit/>
          </a:bodyPr>
          <a:lstStyle/>
          <a:p>
            <a:pPr algn="ctr"/>
            <a:r>
              <a:rPr lang="en-GB" b="1"/>
              <a:t>What is happening?</a:t>
            </a:r>
          </a:p>
        </p:txBody>
      </p:sp>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1379" y="1693977"/>
            <a:ext cx="3014132" cy="2619020"/>
          </a:xfrm>
          <a:prstGeom prst="rect">
            <a:avLst/>
          </a:prstGeom>
        </p:spPr>
      </p:pic>
    </p:spTree>
    <p:extLst>
      <p:ext uri="{BB962C8B-B14F-4D97-AF65-F5344CB8AC3E}">
        <p14:creationId xmlns:p14="http://schemas.microsoft.com/office/powerpoint/2010/main" val="1656123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BCD96489-9832-2120-9F17-8C5D200B9122}"/>
              </a:ext>
            </a:extLst>
          </p:cNvPr>
          <p:cNvSpPr txBox="1"/>
          <p:nvPr/>
        </p:nvSpPr>
        <p:spPr>
          <a:xfrm>
            <a:off x="2022225" y="633452"/>
            <a:ext cx="7739503" cy="584775"/>
          </a:xfrm>
          <a:prstGeom prst="rect">
            <a:avLst/>
          </a:prstGeom>
          <a:noFill/>
        </p:spPr>
        <p:txBody>
          <a:bodyPr wrap="square" lIns="91440" tIns="45720" rIns="91440" bIns="45720" rtlCol="0" anchor="t">
            <a:spAutoFit/>
          </a:bodyPr>
          <a:lstStyle/>
          <a:p>
            <a:r>
              <a:rPr lang="en-US" sz="3200" b="1" dirty="0">
                <a:solidFill>
                  <a:schemeClr val="tx1">
                    <a:lumMod val="65000"/>
                    <a:lumOff val="35000"/>
                  </a:schemeClr>
                </a:solidFill>
                <a:latin typeface="Calibri"/>
                <a:cs typeface="Calibri"/>
              </a:rPr>
              <a:t>Learning outcomes </a:t>
            </a:r>
            <a:endParaRPr lang="cs-CZ" sz="3200" b="1" i="0" dirty="0">
              <a:solidFill>
                <a:schemeClr val="tx1">
                  <a:lumMod val="65000"/>
                  <a:lumOff val="35000"/>
                </a:schemeClr>
              </a:solidFill>
              <a:latin typeface="Calibri"/>
              <a:cs typeface="Calibri"/>
            </a:endParaRPr>
          </a:p>
        </p:txBody>
      </p:sp>
      <p:sp>
        <p:nvSpPr>
          <p:cNvPr id="5" name="TextovéPole 4">
            <a:extLst>
              <a:ext uri="{FF2B5EF4-FFF2-40B4-BE49-F238E27FC236}">
                <a16:creationId xmlns:a16="http://schemas.microsoft.com/office/drawing/2014/main" id="{08338C97-1F5A-76F9-C058-235BDCCE2660}"/>
              </a:ext>
            </a:extLst>
          </p:cNvPr>
          <p:cNvSpPr txBox="1"/>
          <p:nvPr/>
        </p:nvSpPr>
        <p:spPr>
          <a:xfrm>
            <a:off x="1032297" y="1547437"/>
            <a:ext cx="10131569" cy="3785652"/>
          </a:xfrm>
          <a:prstGeom prst="rect">
            <a:avLst/>
          </a:prstGeom>
          <a:noFill/>
        </p:spPr>
        <p:txBody>
          <a:bodyPr wrap="square" lIns="91440" tIns="45720" rIns="91440" bIns="45720" rtlCol="0" anchor="t">
            <a:spAutoFit/>
          </a:bodyPr>
          <a:lstStyle/>
          <a:p>
            <a:pPr marL="285750" indent="-285750" algn="just" fontAlgn="base">
              <a:spcBef>
                <a:spcPct val="0"/>
              </a:spcBef>
              <a:spcAft>
                <a:spcPts val="400"/>
              </a:spcAft>
              <a:buFont typeface="Arial"/>
              <a:buChar char="•"/>
            </a:pPr>
            <a:r>
              <a:rPr lang="es-ES" altLang="es-ES" sz="2000" dirty="0" err="1">
                <a:solidFill>
                  <a:srgbClr val="000000"/>
                </a:solidFill>
                <a:latin typeface="Calibri"/>
                <a:cs typeface="Calibri"/>
              </a:rPr>
              <a:t>Understand</a:t>
            </a:r>
            <a:r>
              <a:rPr lang="es-ES" altLang="es-ES" sz="2000" dirty="0">
                <a:solidFill>
                  <a:srgbClr val="000000"/>
                </a:solidFill>
                <a:latin typeface="Calibri"/>
                <a:cs typeface="Calibri"/>
              </a:rPr>
              <a:t> and </a:t>
            </a:r>
            <a:r>
              <a:rPr lang="es-ES" altLang="es-ES" sz="2000" dirty="0" err="1">
                <a:solidFill>
                  <a:srgbClr val="000000"/>
                </a:solidFill>
                <a:latin typeface="Calibri"/>
                <a:cs typeface="Calibri"/>
              </a:rPr>
              <a:t>articulate</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the</a:t>
            </a:r>
            <a:r>
              <a:rPr lang="es-ES" altLang="es-ES" sz="2000" dirty="0">
                <a:solidFill>
                  <a:srgbClr val="000000"/>
                </a:solidFill>
                <a:latin typeface="Calibri"/>
                <a:cs typeface="Calibri"/>
              </a:rPr>
              <a:t> fundamental </a:t>
            </a:r>
            <a:r>
              <a:rPr lang="es-ES" altLang="es-ES" sz="2000" dirty="0" err="1">
                <a:solidFill>
                  <a:srgbClr val="000000"/>
                </a:solidFill>
                <a:latin typeface="Calibri"/>
                <a:cs typeface="Calibri"/>
              </a:rPr>
              <a:t>principles</a:t>
            </a:r>
            <a:r>
              <a:rPr lang="es-ES" altLang="es-ES" sz="2000" dirty="0">
                <a:solidFill>
                  <a:srgbClr val="000000"/>
                </a:solidFill>
                <a:latin typeface="Calibri"/>
                <a:cs typeface="Calibri"/>
              </a:rPr>
              <a:t> of sexual and </a:t>
            </a:r>
            <a:r>
              <a:rPr lang="es-ES" altLang="es-ES" sz="2000" dirty="0" err="1">
                <a:solidFill>
                  <a:srgbClr val="000000"/>
                </a:solidFill>
                <a:latin typeface="Calibri"/>
                <a:cs typeface="Calibri"/>
              </a:rPr>
              <a:t>gender-based</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harassment</a:t>
            </a:r>
            <a:r>
              <a:rPr lang="es-ES" altLang="es-ES" sz="2000" dirty="0">
                <a:solidFill>
                  <a:srgbClr val="000000"/>
                </a:solidFill>
                <a:latin typeface="Calibri"/>
                <a:cs typeface="Calibri"/>
              </a:rPr>
              <a:t> and </a:t>
            </a:r>
            <a:r>
              <a:rPr lang="es-ES" altLang="es-ES" sz="2000" dirty="0" err="1">
                <a:solidFill>
                  <a:srgbClr val="000000"/>
                </a:solidFill>
                <a:latin typeface="Calibri"/>
                <a:cs typeface="Calibri"/>
              </a:rPr>
              <a:t>their</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implications</a:t>
            </a:r>
            <a:r>
              <a:rPr lang="es-ES" altLang="es-ES" sz="2000" dirty="0">
                <a:solidFill>
                  <a:srgbClr val="000000"/>
                </a:solidFill>
                <a:latin typeface="Calibri"/>
                <a:cs typeface="Calibri"/>
              </a:rPr>
              <a:t> in </a:t>
            </a:r>
            <a:r>
              <a:rPr lang="es-ES" altLang="es-ES" sz="2000" dirty="0" err="1">
                <a:solidFill>
                  <a:srgbClr val="000000"/>
                </a:solidFill>
                <a:latin typeface="Calibri"/>
                <a:cs typeface="Calibri"/>
              </a:rPr>
              <a:t>academic</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environments</a:t>
            </a:r>
            <a:r>
              <a:rPr lang="es-ES" altLang="es-ES" sz="2000" dirty="0">
                <a:solidFill>
                  <a:srgbClr val="000000"/>
                </a:solidFill>
                <a:latin typeface="Calibri"/>
                <a:cs typeface="Calibri"/>
              </a:rPr>
              <a:t>.</a:t>
            </a:r>
          </a:p>
          <a:p>
            <a:pPr algn="just" fontAlgn="base">
              <a:spcBef>
                <a:spcPct val="0"/>
              </a:spcBef>
              <a:spcAft>
                <a:spcPts val="400"/>
              </a:spcAft>
            </a:pPr>
            <a:endParaRPr lang="es-ES" altLang="es-ES" sz="2000" dirty="0">
              <a:solidFill>
                <a:srgbClr val="000000"/>
              </a:solidFill>
              <a:latin typeface="Calibri"/>
              <a:cs typeface="Calibri"/>
            </a:endParaRPr>
          </a:p>
          <a:p>
            <a:pPr marL="285750" indent="-285750" algn="just" fontAlgn="base">
              <a:spcBef>
                <a:spcPct val="0"/>
              </a:spcBef>
              <a:spcAft>
                <a:spcPts val="400"/>
              </a:spcAft>
              <a:buFont typeface="Arial"/>
              <a:buChar char="•"/>
            </a:pPr>
            <a:r>
              <a:rPr lang="es-ES" altLang="es-ES" sz="2000" dirty="0" err="1">
                <a:solidFill>
                  <a:srgbClr val="000000"/>
                </a:solidFill>
                <a:latin typeface="Calibri"/>
                <a:cs typeface="Calibri"/>
              </a:rPr>
              <a:t>Demonstrate</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the</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ability</a:t>
            </a:r>
            <a:r>
              <a:rPr lang="es-ES" altLang="es-ES" sz="2000" dirty="0">
                <a:solidFill>
                  <a:srgbClr val="000000"/>
                </a:solidFill>
                <a:latin typeface="Calibri"/>
                <a:cs typeface="Calibri"/>
              </a:rPr>
              <a:t> to use </a:t>
            </a:r>
            <a:r>
              <a:rPr lang="es-ES" altLang="es-ES" sz="2000" dirty="0" err="1">
                <a:solidFill>
                  <a:srgbClr val="000000"/>
                </a:solidFill>
                <a:latin typeface="Calibri"/>
                <a:cs typeface="Calibri"/>
              </a:rPr>
              <a:t>gender</a:t>
            </a:r>
            <a:r>
              <a:rPr lang="es-ES" altLang="es-ES" sz="2000" dirty="0">
                <a:solidFill>
                  <a:srgbClr val="000000"/>
                </a:solidFill>
                <a:latin typeface="Calibri"/>
                <a:cs typeface="Calibri"/>
              </a:rPr>
              <a:t>-neutral and inclusive </a:t>
            </a:r>
            <a:r>
              <a:rPr lang="es-ES" altLang="es-ES" sz="2000" dirty="0" err="1">
                <a:solidFill>
                  <a:srgbClr val="000000"/>
                </a:solidFill>
                <a:latin typeface="Calibri"/>
                <a:cs typeface="Calibri"/>
              </a:rPr>
              <a:t>language</a:t>
            </a:r>
            <a:r>
              <a:rPr lang="es-ES" altLang="es-ES" sz="2000" dirty="0">
                <a:solidFill>
                  <a:srgbClr val="000000"/>
                </a:solidFill>
                <a:latin typeface="Calibri"/>
                <a:cs typeface="Calibri"/>
              </a:rPr>
              <a:t> in verbal and </a:t>
            </a:r>
            <a:r>
              <a:rPr lang="es-ES" altLang="es-ES" sz="2000" dirty="0" err="1">
                <a:solidFill>
                  <a:srgbClr val="000000"/>
                </a:solidFill>
                <a:latin typeface="Calibri"/>
                <a:cs typeface="Calibri"/>
              </a:rPr>
              <a:t>written</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communication</a:t>
            </a:r>
            <a:r>
              <a:rPr lang="es-ES" altLang="es-ES" sz="2000" dirty="0">
                <a:solidFill>
                  <a:srgbClr val="000000"/>
                </a:solidFill>
                <a:latin typeface="Calibri"/>
                <a:cs typeface="Calibri"/>
              </a:rPr>
              <a:t>.</a:t>
            </a:r>
          </a:p>
          <a:p>
            <a:pPr marL="285750" indent="-285750" algn="just" fontAlgn="base">
              <a:spcBef>
                <a:spcPct val="0"/>
              </a:spcBef>
              <a:spcAft>
                <a:spcPts val="400"/>
              </a:spcAft>
              <a:buFont typeface="Arial"/>
              <a:buChar char="•"/>
            </a:pPr>
            <a:endParaRPr lang="es-ES" altLang="es-ES" sz="2000" dirty="0">
              <a:solidFill>
                <a:srgbClr val="000000"/>
              </a:solidFill>
              <a:latin typeface="Calibri"/>
              <a:cs typeface="Calibri"/>
            </a:endParaRPr>
          </a:p>
          <a:p>
            <a:pPr marL="285750" indent="-285750" algn="just" fontAlgn="base">
              <a:spcBef>
                <a:spcPct val="0"/>
              </a:spcBef>
              <a:spcAft>
                <a:spcPts val="400"/>
              </a:spcAft>
              <a:buFont typeface="Arial"/>
              <a:buChar char="•"/>
            </a:pPr>
            <a:r>
              <a:rPr lang="es-ES" altLang="es-ES" sz="2000" dirty="0" err="1">
                <a:solidFill>
                  <a:srgbClr val="000000"/>
                </a:solidFill>
                <a:latin typeface="Calibri"/>
                <a:cs typeface="Calibri"/>
              </a:rPr>
              <a:t>Recognize</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behaviours</a:t>
            </a:r>
            <a:r>
              <a:rPr lang="es-ES" altLang="es-ES" sz="2000" dirty="0">
                <a:solidFill>
                  <a:srgbClr val="000000"/>
                </a:solidFill>
                <a:latin typeface="Calibri"/>
                <a:cs typeface="Calibri"/>
              </a:rPr>
              <a:t> and </a:t>
            </a:r>
            <a:r>
              <a:rPr lang="es-ES" altLang="es-ES" sz="2000" dirty="0" err="1">
                <a:solidFill>
                  <a:srgbClr val="000000"/>
                </a:solidFill>
                <a:latin typeface="Calibri"/>
                <a:cs typeface="Calibri"/>
              </a:rPr>
              <a:t>situations</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that</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constitute</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gender</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discrimination</a:t>
            </a:r>
            <a:r>
              <a:rPr lang="es-ES" altLang="es-ES" sz="2000" dirty="0">
                <a:solidFill>
                  <a:srgbClr val="000000"/>
                </a:solidFill>
                <a:latin typeface="Calibri"/>
                <a:cs typeface="Calibri"/>
              </a:rPr>
              <a:t> and </a:t>
            </a:r>
            <a:r>
              <a:rPr lang="es-ES" altLang="es-ES" sz="2000" dirty="0" err="1">
                <a:solidFill>
                  <a:srgbClr val="000000"/>
                </a:solidFill>
                <a:latin typeface="Calibri"/>
                <a:cs typeface="Calibri"/>
              </a:rPr>
              <a:t>violence</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within</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universities</a:t>
            </a:r>
            <a:r>
              <a:rPr lang="es-ES" altLang="es-ES" sz="2000" dirty="0">
                <a:solidFill>
                  <a:srgbClr val="000000"/>
                </a:solidFill>
                <a:latin typeface="Calibri"/>
                <a:cs typeface="Calibri"/>
              </a:rPr>
              <a:t>.</a:t>
            </a:r>
          </a:p>
          <a:p>
            <a:pPr marL="285750" indent="-285750" algn="just" fontAlgn="base">
              <a:spcBef>
                <a:spcPct val="0"/>
              </a:spcBef>
              <a:spcAft>
                <a:spcPts val="400"/>
              </a:spcAft>
              <a:buFont typeface="Arial"/>
              <a:buChar char="•"/>
            </a:pPr>
            <a:endParaRPr lang="es-ES" altLang="es-ES" sz="2000" dirty="0">
              <a:solidFill>
                <a:srgbClr val="000000"/>
              </a:solidFill>
              <a:latin typeface="Calibri"/>
              <a:cs typeface="Calibri"/>
            </a:endParaRPr>
          </a:p>
          <a:p>
            <a:pPr marL="285750" indent="-285750" algn="just" fontAlgn="base">
              <a:spcBef>
                <a:spcPct val="0"/>
              </a:spcBef>
              <a:spcAft>
                <a:spcPts val="400"/>
              </a:spcAft>
              <a:buFont typeface="Arial"/>
              <a:buChar char="•"/>
            </a:pPr>
            <a:r>
              <a:rPr lang="es-ES" altLang="es-ES" sz="2000" dirty="0" err="1">
                <a:solidFill>
                  <a:srgbClr val="000000"/>
                </a:solidFill>
                <a:latin typeface="Calibri"/>
                <a:cs typeface="Calibri"/>
              </a:rPr>
              <a:t>Understand</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university</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policies</a:t>
            </a:r>
            <a:r>
              <a:rPr lang="es-ES" altLang="es-ES" sz="2000" dirty="0">
                <a:solidFill>
                  <a:srgbClr val="000000"/>
                </a:solidFill>
                <a:latin typeface="Calibri"/>
                <a:cs typeface="Calibri"/>
              </a:rPr>
              <a:t> and </a:t>
            </a:r>
            <a:r>
              <a:rPr lang="es-ES" altLang="es-ES" sz="2000" dirty="0" err="1">
                <a:solidFill>
                  <a:srgbClr val="000000"/>
                </a:solidFill>
                <a:latin typeface="Calibri"/>
                <a:cs typeface="Calibri"/>
              </a:rPr>
              <a:t>protocols</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for</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handling</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harassment</a:t>
            </a:r>
            <a:r>
              <a:rPr lang="es-ES" altLang="es-ES" sz="2000" dirty="0">
                <a:solidFill>
                  <a:srgbClr val="000000"/>
                </a:solidFill>
                <a:latin typeface="Calibri"/>
                <a:cs typeface="Calibri"/>
              </a:rPr>
              <a:t> cases, </a:t>
            </a:r>
            <a:r>
              <a:rPr lang="es-ES" altLang="es-ES" sz="2000" dirty="0" err="1">
                <a:solidFill>
                  <a:srgbClr val="000000"/>
                </a:solidFill>
                <a:latin typeface="Calibri"/>
                <a:cs typeface="Calibri"/>
              </a:rPr>
              <a:t>ensuring</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compliance</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with</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institutional</a:t>
            </a:r>
            <a:r>
              <a:rPr lang="es-ES" altLang="es-ES" sz="2000" dirty="0">
                <a:solidFill>
                  <a:srgbClr val="000000"/>
                </a:solidFill>
                <a:latin typeface="Calibri"/>
                <a:cs typeface="Calibri"/>
              </a:rPr>
              <a:t> and </a:t>
            </a:r>
            <a:r>
              <a:rPr lang="es-ES" altLang="es-ES" sz="2000" dirty="0" err="1">
                <a:solidFill>
                  <a:srgbClr val="000000"/>
                </a:solidFill>
                <a:latin typeface="Calibri"/>
                <a:cs typeface="Calibri"/>
              </a:rPr>
              <a:t>ethical</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guidelines</a:t>
            </a:r>
            <a:r>
              <a:rPr lang="es-ES" altLang="es-ES" sz="2000" dirty="0">
                <a:solidFill>
                  <a:srgbClr val="000000"/>
                </a:solidFill>
                <a:latin typeface="Calibri"/>
                <a:cs typeface="Calibri"/>
              </a:rPr>
              <a:t>. </a:t>
            </a:r>
          </a:p>
        </p:txBody>
      </p:sp>
      <p:pic>
        <p:nvPicPr>
          <p:cNvPr id="6" name="Imagen 3">
            <a:extLst>
              <a:ext uri="{FF2B5EF4-FFF2-40B4-BE49-F238E27FC236}">
                <a16:creationId xmlns:a16="http://schemas.microsoft.com/office/drawing/2014/main" id="{1CF21502-DBD1-4B9F-918E-2B3A17F1CE6B}"/>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2" name="Rectangle 1"/>
          <p:cNvSpPr>
            <a:spLocks noChangeArrowheads="1"/>
          </p:cNvSpPr>
          <p:nvPr/>
        </p:nvSpPr>
        <p:spPr bwMode="auto">
          <a:xfrm>
            <a:off x="0" y="-169277"/>
            <a:ext cx="2872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s-ES" altLang="es-ES" sz="1600" b="0" i="0" u="none" strike="noStrike" cap="none" normalizeH="0" baseline="0">
              <a:ln>
                <a:noFill/>
              </a:ln>
              <a:solidFill>
                <a:schemeClr val="tx1"/>
              </a:solidFill>
              <a:effectLst/>
            </a:endParaRPr>
          </a:p>
        </p:txBody>
      </p:sp>
    </p:spTree>
    <p:extLst>
      <p:ext uri="{BB962C8B-B14F-4D97-AF65-F5344CB8AC3E}">
        <p14:creationId xmlns:p14="http://schemas.microsoft.com/office/powerpoint/2010/main" val="2810079808"/>
      </p:ext>
    </p:extLst>
  </p:cSld>
  <p:clrMapOvr>
    <a:masterClrMapping/>
  </p:clrMapOvr>
  <p:extLst>
    <p:ext uri="{6950BFC3-D8DA-4A85-94F7-54DA5524770B}">
      <p188:commentRel xmlns:p188="http://schemas.microsoft.com/office/powerpoint/2018/8/main" r:id="rId2"/>
    </p:ext>
  </p:extLs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a:extLst>
              <a:ext uri="{FF2B5EF4-FFF2-40B4-BE49-F238E27FC236}">
                <a16:creationId xmlns:a16="http://schemas.microsoft.com/office/drawing/2014/main" id="{A01B91AB-1F8E-449F-80CB-4BB1B1DA87D9}"/>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7" name="TextovéPole 3">
            <a:extLst>
              <a:ext uri="{FF2B5EF4-FFF2-40B4-BE49-F238E27FC236}">
                <a16:creationId xmlns:a16="http://schemas.microsoft.com/office/drawing/2014/main" id="{9F53821A-13AE-419E-A4DF-94E410745BC7}"/>
              </a:ext>
            </a:extLst>
          </p:cNvPr>
          <p:cNvSpPr txBox="1"/>
          <p:nvPr/>
        </p:nvSpPr>
        <p:spPr>
          <a:xfrm>
            <a:off x="1806618" y="737525"/>
            <a:ext cx="9572582"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Group Activity: Scene 8 – </a:t>
            </a:r>
            <a:r>
              <a:rPr lang="en-GB" sz="2800" b="1">
                <a:solidFill>
                  <a:schemeClr val="tx1">
                    <a:lumMod val="65000"/>
                    <a:lumOff val="35000"/>
                  </a:schemeClr>
                </a:solidFill>
                <a:latin typeface="Calibri"/>
                <a:cs typeface="Calibri"/>
              </a:rPr>
              <a:t>Girl starting work</a:t>
            </a:r>
            <a:endParaRPr lang="es-ES" sz="2800" b="1">
              <a:solidFill>
                <a:schemeClr val="tx1">
                  <a:lumMod val="65000"/>
                  <a:lumOff val="35000"/>
                </a:schemeClr>
              </a:solidFill>
              <a:latin typeface="Calibri"/>
              <a:cs typeface="Calibri"/>
            </a:endParaRPr>
          </a:p>
        </p:txBody>
      </p:sp>
      <p:sp>
        <p:nvSpPr>
          <p:cNvPr id="6" name="Rectángulo 5"/>
          <p:cNvSpPr/>
          <p:nvPr/>
        </p:nvSpPr>
        <p:spPr>
          <a:xfrm>
            <a:off x="3995771" y="4378043"/>
            <a:ext cx="3906944" cy="923330"/>
          </a:xfrm>
          <a:prstGeom prst="rect">
            <a:avLst/>
          </a:prstGeom>
        </p:spPr>
        <p:txBody>
          <a:bodyPr wrap="square">
            <a:spAutoFit/>
          </a:bodyPr>
          <a:lstStyle/>
          <a:p>
            <a:pPr algn="ctr"/>
            <a:r>
              <a:rPr lang="en-GB" b="1"/>
              <a:t>What is happening?</a:t>
            </a:r>
          </a:p>
          <a:p>
            <a:pPr algn="ctr"/>
            <a:endParaRPr lang="es-ES"/>
          </a:p>
          <a:p>
            <a:pPr algn="ctr"/>
            <a:r>
              <a:rPr lang="en-GB" b="1"/>
              <a:t>What are we doing at the University?</a:t>
            </a:r>
            <a:endParaRPr lang="es-ES" b="1"/>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6783" y="1441694"/>
            <a:ext cx="3518684" cy="2878924"/>
          </a:xfrm>
          <a:prstGeom prst="rect">
            <a:avLst/>
          </a:prstGeom>
        </p:spPr>
      </p:pic>
    </p:spTree>
    <p:extLst>
      <p:ext uri="{BB962C8B-B14F-4D97-AF65-F5344CB8AC3E}">
        <p14:creationId xmlns:p14="http://schemas.microsoft.com/office/powerpoint/2010/main" val="42619445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a:extLst>
              <a:ext uri="{FF2B5EF4-FFF2-40B4-BE49-F238E27FC236}">
                <a16:creationId xmlns:a16="http://schemas.microsoft.com/office/drawing/2014/main" id="{A01B91AB-1F8E-449F-80CB-4BB1B1DA87D9}"/>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7" name="TextovéPole 3">
            <a:extLst>
              <a:ext uri="{FF2B5EF4-FFF2-40B4-BE49-F238E27FC236}">
                <a16:creationId xmlns:a16="http://schemas.microsoft.com/office/drawing/2014/main" id="{9F53821A-13AE-419E-A4DF-94E410745BC7}"/>
              </a:ext>
            </a:extLst>
          </p:cNvPr>
          <p:cNvSpPr txBox="1"/>
          <p:nvPr/>
        </p:nvSpPr>
        <p:spPr>
          <a:xfrm>
            <a:off x="1806618" y="737525"/>
            <a:ext cx="9572582"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Group Activity: Scene 9 – </a:t>
            </a:r>
            <a:r>
              <a:rPr lang="en-GB" sz="2800" b="1">
                <a:solidFill>
                  <a:schemeClr val="tx1">
                    <a:lumMod val="65000"/>
                    <a:lumOff val="35000"/>
                  </a:schemeClr>
                </a:solidFill>
                <a:latin typeface="Calibri"/>
                <a:cs typeface="Calibri"/>
              </a:rPr>
              <a:t>Girls going out</a:t>
            </a:r>
            <a:endParaRPr lang="es-ES" sz="2800" b="1">
              <a:solidFill>
                <a:schemeClr val="tx1">
                  <a:lumMod val="65000"/>
                  <a:lumOff val="35000"/>
                </a:schemeClr>
              </a:solidFill>
              <a:latin typeface="Calibri"/>
              <a:cs typeface="Calibri"/>
            </a:endParaRPr>
          </a:p>
        </p:txBody>
      </p:sp>
      <p:sp>
        <p:nvSpPr>
          <p:cNvPr id="6" name="Rectángulo 5"/>
          <p:cNvSpPr/>
          <p:nvPr/>
        </p:nvSpPr>
        <p:spPr>
          <a:xfrm>
            <a:off x="4042653" y="4750577"/>
            <a:ext cx="3906944" cy="369332"/>
          </a:xfrm>
          <a:prstGeom prst="rect">
            <a:avLst/>
          </a:prstGeom>
        </p:spPr>
        <p:txBody>
          <a:bodyPr wrap="square">
            <a:spAutoFit/>
          </a:bodyPr>
          <a:lstStyle/>
          <a:p>
            <a:pPr algn="ctr"/>
            <a:r>
              <a:rPr lang="en-GB" b="1"/>
              <a:t>What is happening?</a:t>
            </a:r>
          </a:p>
        </p:txBody>
      </p:sp>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2344" y="1393428"/>
            <a:ext cx="3455688" cy="3122128"/>
          </a:xfrm>
          <a:prstGeom prst="rect">
            <a:avLst/>
          </a:prstGeom>
        </p:spPr>
      </p:pic>
    </p:spTree>
    <p:extLst>
      <p:ext uri="{BB962C8B-B14F-4D97-AF65-F5344CB8AC3E}">
        <p14:creationId xmlns:p14="http://schemas.microsoft.com/office/powerpoint/2010/main" val="7592238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BCD96489-9832-2120-9F17-8C5D200B9122}"/>
              </a:ext>
            </a:extLst>
          </p:cNvPr>
          <p:cNvSpPr txBox="1"/>
          <p:nvPr/>
        </p:nvSpPr>
        <p:spPr>
          <a:xfrm>
            <a:off x="1108163" y="1386836"/>
            <a:ext cx="4987837" cy="707886"/>
          </a:xfrm>
          <a:prstGeom prst="rect">
            <a:avLst/>
          </a:prstGeom>
          <a:noFill/>
        </p:spPr>
        <p:txBody>
          <a:bodyPr wrap="square" rtlCol="0">
            <a:spAutoFit/>
          </a:bodyPr>
          <a:lstStyle/>
          <a:p>
            <a:r>
              <a:rPr lang="en-US" sz="4000" b="1">
                <a:solidFill>
                  <a:schemeClr val="tx1">
                    <a:lumMod val="65000"/>
                    <a:lumOff val="35000"/>
                  </a:schemeClr>
                </a:solidFill>
                <a:latin typeface="Calibri"/>
                <a:cs typeface="Calibri"/>
              </a:rPr>
              <a:t>Agenda</a:t>
            </a:r>
            <a:endParaRPr lang="cs-CZ" sz="4000" b="1" i="0">
              <a:solidFill>
                <a:schemeClr val="tx1">
                  <a:lumMod val="65000"/>
                  <a:lumOff val="35000"/>
                </a:schemeClr>
              </a:solidFill>
              <a:latin typeface="Calibri"/>
              <a:cs typeface="Calibri"/>
            </a:endParaRPr>
          </a:p>
        </p:txBody>
      </p:sp>
      <p:sp>
        <p:nvSpPr>
          <p:cNvPr id="5" name="TextovéPole 4">
            <a:extLst>
              <a:ext uri="{FF2B5EF4-FFF2-40B4-BE49-F238E27FC236}">
                <a16:creationId xmlns:a16="http://schemas.microsoft.com/office/drawing/2014/main" id="{08338C97-1F5A-76F9-C058-235BDCCE2660}"/>
              </a:ext>
            </a:extLst>
          </p:cNvPr>
          <p:cNvSpPr txBox="1"/>
          <p:nvPr/>
        </p:nvSpPr>
        <p:spPr>
          <a:xfrm>
            <a:off x="1366840" y="2094722"/>
            <a:ext cx="9797026" cy="3000821"/>
          </a:xfrm>
          <a:prstGeom prst="rect">
            <a:avLst/>
          </a:prstGeom>
          <a:noFill/>
        </p:spPr>
        <p:txBody>
          <a:bodyPr wrap="square" lIns="91440" tIns="45720" rIns="91440" bIns="45720" rtlCol="0" anchor="t">
            <a:spAutoFit/>
          </a:bodyPr>
          <a:lstStyle/>
          <a:p>
            <a:pPr>
              <a:lnSpc>
                <a:spcPct val="150000"/>
              </a:lnSpc>
            </a:pPr>
            <a:r>
              <a:rPr lang="en-US" sz="1800" b="0" i="0" u="none" strike="noStrike" baseline="0" dirty="0">
                <a:solidFill>
                  <a:srgbClr val="000000"/>
                </a:solidFill>
                <a:latin typeface="Calibri"/>
                <a:cs typeface="Calibri"/>
              </a:rPr>
              <a:t>9.30 – </a:t>
            </a:r>
            <a:r>
              <a:rPr lang="en-US" dirty="0">
                <a:solidFill>
                  <a:srgbClr val="000000"/>
                </a:solidFill>
                <a:latin typeface="Calibri"/>
                <a:cs typeface="Calibri"/>
              </a:rPr>
              <a:t>9.50</a:t>
            </a:r>
            <a:r>
              <a:rPr lang="en-US" sz="1800" b="0" i="0" u="none" strike="noStrike" baseline="0" dirty="0">
                <a:solidFill>
                  <a:srgbClr val="000000"/>
                </a:solidFill>
                <a:latin typeface="Calibri"/>
                <a:cs typeface="Calibri"/>
              </a:rPr>
              <a:t> 	</a:t>
            </a:r>
            <a:r>
              <a:rPr lang="en-US" sz="1800" b="1" i="0" u="none" strike="noStrike" baseline="0" dirty="0">
                <a:solidFill>
                  <a:srgbClr val="000000"/>
                </a:solidFill>
                <a:latin typeface="Calibri"/>
                <a:cs typeface="Calibri"/>
              </a:rPr>
              <a:t>Welcome and Overview </a:t>
            </a:r>
            <a:r>
              <a:rPr lang="en-US" sz="1800" b="0" i="0" u="none" strike="noStrike" baseline="0" dirty="0">
                <a:solidFill>
                  <a:srgbClr val="000000"/>
                </a:solidFill>
                <a:latin typeface="Calibri"/>
                <a:cs typeface="Calibri"/>
              </a:rPr>
              <a:t>	</a:t>
            </a:r>
          </a:p>
          <a:p>
            <a:pPr>
              <a:lnSpc>
                <a:spcPct val="150000"/>
              </a:lnSpc>
            </a:pPr>
            <a:r>
              <a:rPr lang="fr-FR" dirty="0">
                <a:solidFill>
                  <a:srgbClr val="000000"/>
                </a:solidFill>
                <a:latin typeface="Calibri"/>
                <a:cs typeface="Calibri"/>
              </a:rPr>
              <a:t>9.50</a:t>
            </a:r>
            <a:r>
              <a:rPr lang="fr-FR" sz="1800" b="0" i="0" u="none" strike="noStrike" baseline="0" dirty="0">
                <a:solidFill>
                  <a:srgbClr val="000000"/>
                </a:solidFill>
                <a:latin typeface="Calibri"/>
                <a:cs typeface="Calibri"/>
              </a:rPr>
              <a:t> – </a:t>
            </a:r>
            <a:r>
              <a:rPr lang="fr-FR" dirty="0">
                <a:solidFill>
                  <a:srgbClr val="000000"/>
                </a:solidFill>
                <a:latin typeface="Calibri"/>
                <a:cs typeface="Calibri"/>
              </a:rPr>
              <a:t>10.55</a:t>
            </a:r>
            <a:r>
              <a:rPr lang="fr-FR" sz="1800" b="0" i="0" u="none" strike="noStrike" baseline="0" dirty="0">
                <a:solidFill>
                  <a:srgbClr val="000000"/>
                </a:solidFill>
                <a:latin typeface="Calibri"/>
                <a:cs typeface="Calibri"/>
              </a:rPr>
              <a:t> 	</a:t>
            </a:r>
            <a:r>
              <a:rPr lang="fr-FR" sz="1800" b="1" i="0" u="none" strike="noStrike" baseline="0" dirty="0">
                <a:solidFill>
                  <a:srgbClr val="000000"/>
                </a:solidFill>
                <a:latin typeface="Calibri"/>
                <a:cs typeface="Calibri"/>
              </a:rPr>
              <a:t>Content Part 1. </a:t>
            </a:r>
            <a:r>
              <a:rPr lang="en-US" sz="1800" i="0" u="none" strike="noStrike" baseline="0" dirty="0">
                <a:solidFill>
                  <a:srgbClr val="000000"/>
                </a:solidFill>
                <a:latin typeface="Calibri"/>
                <a:cs typeface="Calibri"/>
              </a:rPr>
              <a:t>Basic concepts</a:t>
            </a:r>
          </a:p>
          <a:p>
            <a:pPr>
              <a:lnSpc>
                <a:spcPct val="150000"/>
              </a:lnSpc>
            </a:pPr>
            <a:r>
              <a:rPr lang="fr-FR" dirty="0">
                <a:solidFill>
                  <a:srgbClr val="000000"/>
                </a:solidFill>
                <a:cs typeface="Calibri"/>
              </a:rPr>
              <a:t>10.55 – 11.45 	</a:t>
            </a:r>
            <a:r>
              <a:rPr lang="fr-FR" b="1" dirty="0">
                <a:solidFill>
                  <a:srgbClr val="000000"/>
                </a:solidFill>
                <a:cs typeface="Calibri"/>
              </a:rPr>
              <a:t>Content Part 2</a:t>
            </a:r>
            <a:r>
              <a:rPr lang="ca-ES" dirty="0">
                <a:solidFill>
                  <a:srgbClr val="000000"/>
                </a:solidFill>
                <a:cs typeface="Calibri"/>
              </a:rPr>
              <a:t>. </a:t>
            </a:r>
            <a:r>
              <a:rPr lang="en-US" dirty="0">
                <a:solidFill>
                  <a:srgbClr val="000000"/>
                </a:solidFill>
                <a:cs typeface="Calibri"/>
              </a:rPr>
              <a:t>Examples of </a:t>
            </a:r>
            <a:r>
              <a:rPr lang="en-GB" dirty="0"/>
              <a:t>gender discrimination and violence </a:t>
            </a:r>
            <a:r>
              <a:rPr lang="en-US" dirty="0">
                <a:solidFill>
                  <a:srgbClr val="000000"/>
                </a:solidFill>
                <a:cs typeface="Calibri"/>
              </a:rPr>
              <a:t>in the University </a:t>
            </a:r>
            <a:br>
              <a:rPr lang="en-US" sz="1800" i="0" u="none" strike="noStrike" baseline="0" dirty="0">
                <a:solidFill>
                  <a:srgbClr val="000000"/>
                </a:solidFill>
                <a:latin typeface="Calibri"/>
                <a:cs typeface="Calibri"/>
              </a:rPr>
            </a:br>
            <a:r>
              <a:rPr lang="ca-ES" sz="1800" b="0" i="0" u="none" strike="noStrike" baseline="0" dirty="0">
                <a:solidFill>
                  <a:srgbClr val="000000"/>
                </a:solidFill>
                <a:latin typeface="Calibri"/>
                <a:cs typeface="Calibri"/>
              </a:rPr>
              <a:t>11.45 – 12.00 	</a:t>
            </a:r>
            <a:r>
              <a:rPr lang="ca-ES" sz="1800" b="1" i="0" u="none" strike="noStrike" baseline="0" dirty="0">
                <a:solidFill>
                  <a:srgbClr val="000000"/>
                </a:solidFill>
                <a:latin typeface="Calibri"/>
                <a:cs typeface="Calibri"/>
              </a:rPr>
              <a:t>Break </a:t>
            </a:r>
            <a:r>
              <a:rPr lang="ca-ES" sz="1800" b="0" i="0" u="none" strike="noStrike" baseline="0" dirty="0">
                <a:solidFill>
                  <a:srgbClr val="000000"/>
                </a:solidFill>
                <a:latin typeface="Calibri"/>
                <a:cs typeface="Calibri"/>
              </a:rPr>
              <a:t>	</a:t>
            </a:r>
          </a:p>
          <a:p>
            <a:pPr>
              <a:lnSpc>
                <a:spcPct val="150000"/>
              </a:lnSpc>
            </a:pPr>
            <a:r>
              <a:rPr lang="fr-FR" sz="1800" i="0" u="none" strike="noStrike" baseline="0" dirty="0">
                <a:solidFill>
                  <a:srgbClr val="00B050"/>
                </a:solidFill>
                <a:latin typeface="Calibri"/>
                <a:cs typeface="Calibri"/>
              </a:rPr>
              <a:t>12.00 – </a:t>
            </a:r>
            <a:r>
              <a:rPr lang="fr-FR" dirty="0">
                <a:solidFill>
                  <a:srgbClr val="00B050"/>
                </a:solidFill>
                <a:latin typeface="Calibri"/>
                <a:cs typeface="Calibri"/>
              </a:rPr>
              <a:t>12.45</a:t>
            </a:r>
            <a:r>
              <a:rPr lang="fr-FR" sz="1800" i="0" u="none" strike="noStrike" baseline="0" dirty="0">
                <a:solidFill>
                  <a:srgbClr val="00B050"/>
                </a:solidFill>
                <a:latin typeface="Calibri"/>
                <a:cs typeface="Calibri"/>
              </a:rPr>
              <a:t> 	</a:t>
            </a:r>
            <a:r>
              <a:rPr lang="fr-FR" sz="1800" b="1" i="0" u="none" strike="noStrike" baseline="0" dirty="0">
                <a:solidFill>
                  <a:srgbClr val="00B050"/>
                </a:solidFill>
                <a:latin typeface="Calibri"/>
                <a:cs typeface="Calibri"/>
              </a:rPr>
              <a:t>Content Part 3. </a:t>
            </a:r>
            <a:r>
              <a:rPr lang="en-US" dirty="0">
                <a:solidFill>
                  <a:srgbClr val="00B050"/>
                </a:solidFill>
                <a:cs typeface="Calibri"/>
              </a:rPr>
              <a:t>Inclusive and </a:t>
            </a:r>
            <a:r>
              <a:rPr lang="en-US" dirty="0">
                <a:solidFill>
                  <a:srgbClr val="00B050"/>
                </a:solidFill>
              </a:rPr>
              <a:t>gender-neutral</a:t>
            </a:r>
            <a:r>
              <a:rPr lang="en-US" b="1" dirty="0">
                <a:solidFill>
                  <a:srgbClr val="00B050"/>
                </a:solidFill>
              </a:rPr>
              <a:t> </a:t>
            </a:r>
            <a:r>
              <a:rPr lang="en-US" dirty="0">
                <a:solidFill>
                  <a:srgbClr val="00B050"/>
                </a:solidFill>
                <a:cs typeface="Calibri"/>
              </a:rPr>
              <a:t>language</a:t>
            </a:r>
            <a:endParaRPr lang="en-US" sz="1800" i="0" u="none" strike="noStrike" dirty="0">
              <a:solidFill>
                <a:srgbClr val="00B050"/>
              </a:solidFill>
              <a:latin typeface="Calibri"/>
              <a:cs typeface="Calibri"/>
            </a:endParaRPr>
          </a:p>
          <a:p>
            <a:pPr>
              <a:lnSpc>
                <a:spcPct val="150000"/>
              </a:lnSpc>
            </a:pPr>
            <a:r>
              <a:rPr lang="fr-FR" dirty="0">
                <a:solidFill>
                  <a:srgbClr val="000000"/>
                </a:solidFill>
                <a:cs typeface="Calibri"/>
              </a:rPr>
              <a:t>12.45 – 13.10 	</a:t>
            </a:r>
            <a:r>
              <a:rPr lang="fr-FR" b="1" dirty="0">
                <a:solidFill>
                  <a:srgbClr val="000000"/>
                </a:solidFill>
                <a:cs typeface="Calibri"/>
              </a:rPr>
              <a:t>Content Part 4. </a:t>
            </a:r>
            <a:r>
              <a:rPr lang="en-US" dirty="0">
                <a:solidFill>
                  <a:srgbClr val="000000"/>
                </a:solidFill>
                <a:cs typeface="Calibri"/>
              </a:rPr>
              <a:t>University Protocol </a:t>
            </a:r>
          </a:p>
          <a:p>
            <a:pPr>
              <a:lnSpc>
                <a:spcPct val="150000"/>
              </a:lnSpc>
            </a:pPr>
            <a:r>
              <a:rPr lang="ca-ES" sz="1800" b="0" i="0" u="none" strike="noStrike" baseline="0" dirty="0">
                <a:solidFill>
                  <a:srgbClr val="000000"/>
                </a:solidFill>
                <a:latin typeface="Calibri"/>
                <a:cs typeface="Calibri"/>
              </a:rPr>
              <a:t>13.10 – 13.30 	</a:t>
            </a:r>
            <a:r>
              <a:rPr lang="ca-ES" sz="1800" b="1" i="0" u="none" strike="noStrike" baseline="0" dirty="0" err="1">
                <a:solidFill>
                  <a:srgbClr val="000000"/>
                </a:solidFill>
                <a:latin typeface="Calibri"/>
                <a:cs typeface="Calibri"/>
              </a:rPr>
              <a:t>Closure</a:t>
            </a:r>
            <a:r>
              <a:rPr lang="ca-ES" sz="1800" b="1" i="0" u="none" strike="noStrike" baseline="0" dirty="0">
                <a:solidFill>
                  <a:srgbClr val="000000"/>
                </a:solidFill>
                <a:latin typeface="Calibri"/>
                <a:cs typeface="Calibri"/>
              </a:rPr>
              <a:t> </a:t>
            </a:r>
            <a:r>
              <a:rPr lang="ca-ES" sz="1800" b="0" i="0" u="none" strike="noStrike" baseline="0" dirty="0">
                <a:solidFill>
                  <a:srgbClr val="000000"/>
                </a:solidFill>
                <a:latin typeface="Calibri"/>
                <a:cs typeface="Calibri"/>
              </a:rPr>
              <a:t>	</a:t>
            </a:r>
            <a:endParaRPr lang="en-US" sz="2200" b="1" dirty="0">
              <a:latin typeface="Calibri"/>
              <a:cs typeface="Calibri"/>
            </a:endParaRPr>
          </a:p>
        </p:txBody>
      </p:sp>
      <p:pic>
        <p:nvPicPr>
          <p:cNvPr id="6" name="Imagen 3">
            <a:extLst>
              <a:ext uri="{FF2B5EF4-FFF2-40B4-BE49-F238E27FC236}">
                <a16:creationId xmlns:a16="http://schemas.microsoft.com/office/drawing/2014/main" id="{1CF21502-DBD1-4B9F-918E-2B3A17F1CE6B}"/>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sp>
        <p:nvSpPr>
          <p:cNvPr id="2" name="AutoShape 2" descr="https://euc-powerpoint.officeapps.live.com/pods/GetClipboardImage.ashx?Id=f7b332ce-8bee-48b6-aef4-2b187502f831&amp;DC=GEU4&amp;pkey=e3d6cb1b-8ba3-47c9-b56e-9357bd2f7796&amp;wdwaccluster=GEU4"/>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descr="https://euc-powerpoint.officeapps.live.com/pods/GetClipboardImage.ashx?Id=f7b332ce-8bee-48b6-aef4-2b187502f831&amp;DC=GEU4&amp;pkey=e3d6cb1b-8ba3-47c9-b56e-9357bd2f7796&amp;wdwaccluster=GEU4"/>
          <p:cNvSpPr>
            <a:spLocks noChangeAspect="1" noChangeArrowheads="1"/>
          </p:cNvSpPr>
          <p:nvPr/>
        </p:nvSpPr>
        <p:spPr bwMode="auto">
          <a:xfrm>
            <a:off x="3714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6" descr="https://euc-powerpoint.officeapps.live.com/pods/GetClipboardImage.ashx?Id=f03b13a9-ed52-41d0-b902-d7a31428c686&amp;DC=GEU4&amp;pkey=742dbe76-36e6-4136-bdf0-2074fb5f1d07&amp;wdwaccluster=GEU4"/>
          <p:cNvSpPr>
            <a:spLocks noChangeAspect="1" noChangeArrowheads="1"/>
          </p:cNvSpPr>
          <p:nvPr/>
        </p:nvSpPr>
        <p:spPr bwMode="auto">
          <a:xfrm>
            <a:off x="5238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42013273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062318" y="1309532"/>
            <a:ext cx="10246658" cy="4093428"/>
          </a:xfrm>
          <a:prstGeom prst="rect">
            <a:avLst/>
          </a:prstGeom>
          <a:solidFill>
            <a:schemeClr val="bg1"/>
          </a:solidFill>
          <a:effectLst/>
        </p:spPr>
        <p:txBody>
          <a:bodyPr wrap="square" rtlCol="0">
            <a:spAutoFit/>
          </a:bodyPr>
          <a:lstStyle/>
          <a:p>
            <a:r>
              <a:rPr lang="en-US" sz="2000" dirty="0"/>
              <a:t>By addressing language at the University, we emphasize prevention, respect, and equity, fostering a safer and more inclusive academic environment.</a:t>
            </a:r>
          </a:p>
          <a:p>
            <a:endParaRPr lang="en-US" sz="2000" dirty="0"/>
          </a:p>
          <a:p>
            <a:pPr marL="342900" indent="-342900">
              <a:buFont typeface="Arial" panose="020B0604020202020204" pitchFamily="34" charset="0"/>
              <a:buChar char="•"/>
            </a:pPr>
            <a:r>
              <a:rPr lang="en-US" sz="2000" b="1" dirty="0"/>
              <a:t>Challenge harmful norms: </a:t>
            </a:r>
            <a:r>
              <a:rPr lang="en-US" sz="2000" dirty="0"/>
              <a:t>Language shapes attitudes and </a:t>
            </a:r>
            <a:r>
              <a:rPr lang="en-US" sz="2000" dirty="0" err="1"/>
              <a:t>behaviours</a:t>
            </a:r>
            <a:r>
              <a:rPr lang="en-US" sz="2000" dirty="0"/>
              <a:t>. Gender-inclusive language helps dismantle stereotypes and biases that contribute to gender-based violence.</a:t>
            </a:r>
          </a:p>
          <a:p>
            <a:pPr marL="342900" indent="-342900">
              <a:buFont typeface="Arial" panose="020B0604020202020204" pitchFamily="34" charset="0"/>
              <a:buChar char="•"/>
            </a:pPr>
            <a:r>
              <a:rPr lang="en-US" sz="2000" b="1" dirty="0"/>
              <a:t>Create safe environments: </a:t>
            </a:r>
            <a:r>
              <a:rPr lang="en-US" sz="2000" dirty="0"/>
              <a:t>Using inclusive language fosters respect and belonging, reducing </a:t>
            </a:r>
            <a:r>
              <a:rPr lang="en-US" sz="2000" dirty="0" err="1"/>
              <a:t>microaggressions</a:t>
            </a:r>
            <a:r>
              <a:rPr lang="en-US" sz="2000" dirty="0"/>
              <a:t> and creating a supportive academic culture.</a:t>
            </a:r>
          </a:p>
          <a:p>
            <a:pPr marL="342900" indent="-342900">
              <a:buFont typeface="Arial" panose="020B0604020202020204" pitchFamily="34" charset="0"/>
              <a:buChar char="•"/>
            </a:pPr>
            <a:r>
              <a:rPr lang="en-US" sz="2000" b="1" dirty="0"/>
              <a:t>Empower change:</a:t>
            </a:r>
            <a:r>
              <a:rPr lang="en-US" sz="2000" dirty="0"/>
              <a:t> It provides practical tools for educators and staff to address biases and model equitable communication, promoting systemic change.</a:t>
            </a:r>
          </a:p>
          <a:p>
            <a:pPr marL="342900" indent="-342900">
              <a:buFont typeface="Arial" panose="020B0604020202020204" pitchFamily="34" charset="0"/>
              <a:buChar char="•"/>
            </a:pPr>
            <a:r>
              <a:rPr lang="en-US" sz="2000" b="1" dirty="0"/>
              <a:t>Prevent discrimination: </a:t>
            </a:r>
            <a:r>
              <a:rPr lang="en-US" sz="2000" dirty="0"/>
              <a:t>Inclusive language discourages normalization of discriminatory behaviors that perpetuate gender-based violence.</a:t>
            </a:r>
          </a:p>
          <a:p>
            <a:pPr marL="342900" indent="-342900">
              <a:buFont typeface="Arial" panose="020B0604020202020204" pitchFamily="34" charset="0"/>
              <a:buChar char="•"/>
            </a:pPr>
            <a:r>
              <a:rPr lang="en-US" sz="2000" b="1" dirty="0"/>
              <a:t>Support institutional goals: </a:t>
            </a:r>
            <a:r>
              <a:rPr lang="en-US" sz="2000" dirty="0"/>
              <a:t>It aligns with academic commitments to diversity, equity, and inclusion, reinforcing the prevention of gender-based violence.</a:t>
            </a:r>
          </a:p>
        </p:txBody>
      </p:sp>
      <p:sp>
        <p:nvSpPr>
          <p:cNvPr id="7" name="TextovéPole 3">
            <a:extLst>
              <a:ext uri="{FF2B5EF4-FFF2-40B4-BE49-F238E27FC236}">
                <a16:creationId xmlns:a16="http://schemas.microsoft.com/office/drawing/2014/main" id="{FF70681E-D2C4-4C22-8EDD-C58E9F94E548}"/>
              </a:ext>
            </a:extLst>
          </p:cNvPr>
          <p:cNvSpPr txBox="1"/>
          <p:nvPr/>
        </p:nvSpPr>
        <p:spPr>
          <a:xfrm>
            <a:off x="1683954" y="737525"/>
            <a:ext cx="9723137" cy="523220"/>
          </a:xfrm>
          <a:prstGeom prst="rect">
            <a:avLst/>
          </a:prstGeom>
          <a:noFill/>
        </p:spPr>
        <p:txBody>
          <a:bodyPr wrap="square" rtlCol="0">
            <a:spAutoFit/>
          </a:bodyPr>
          <a:lstStyle/>
          <a:p>
            <a:r>
              <a:rPr lang="en-US" sz="2800" b="1" dirty="0">
                <a:solidFill>
                  <a:schemeClr val="tx1">
                    <a:lumMod val="65000"/>
                    <a:lumOff val="35000"/>
                  </a:schemeClr>
                </a:solidFill>
                <a:cs typeface="Calibri"/>
              </a:rPr>
              <a:t>Inclusive and gender-neutral language at the University</a:t>
            </a:r>
            <a:endParaRPr lang="cs-CZ" sz="2800" b="1" i="0" dirty="0">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20124969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240274" y="1648086"/>
            <a:ext cx="9557704" cy="3600986"/>
          </a:xfrm>
          <a:prstGeom prst="rect">
            <a:avLst/>
          </a:prstGeom>
          <a:solidFill>
            <a:schemeClr val="bg1"/>
          </a:solidFill>
          <a:effectLst/>
        </p:spPr>
        <p:txBody>
          <a:bodyPr wrap="square" rtlCol="0">
            <a:spAutoFit/>
          </a:bodyPr>
          <a:lstStyle/>
          <a:p>
            <a:r>
              <a:rPr lang="en-US" sz="2000"/>
              <a:t>We must strengthen the gender perspective in teaching and research through egalitarian communication in the classroom that avoids any discrimination based on gender, class, sexual orientation, origin, beliefs...</a:t>
            </a:r>
          </a:p>
          <a:p>
            <a:endParaRPr lang="en-US" sz="2000" b="1"/>
          </a:p>
          <a:p>
            <a:r>
              <a:rPr lang="en-US" sz="2000" b="1"/>
              <a:t>Egalitarian communication </a:t>
            </a:r>
            <a:r>
              <a:rPr lang="en-US" sz="2000"/>
              <a:t>aims for everyone to feel equally and worthily represented when we express ourselves, whether orally, in writing, </a:t>
            </a:r>
            <a:r>
              <a:rPr lang="en-US" sz="2000" err="1"/>
              <a:t>audiovisually</a:t>
            </a:r>
            <a:r>
              <a:rPr lang="en-US" sz="2000"/>
              <a:t> or even non-verbally.</a:t>
            </a:r>
          </a:p>
          <a:p>
            <a:endParaRPr lang="en-US" sz="2000" b="1"/>
          </a:p>
          <a:p>
            <a:r>
              <a:rPr lang="en-US" sz="2000" b="1"/>
              <a:t>What are we about?</a:t>
            </a:r>
          </a:p>
          <a:p>
            <a:pPr marL="342900" indent="-342900">
              <a:buFont typeface="Arial" panose="020B0604020202020204" pitchFamily="34" charset="0"/>
              <a:buChar char="•"/>
            </a:pPr>
            <a:r>
              <a:rPr lang="en-US" sz="2000"/>
              <a:t>Avoid using the masculine as a generic form.</a:t>
            </a:r>
          </a:p>
          <a:p>
            <a:pPr marL="342900" indent="-342900">
              <a:buFont typeface="Arial" panose="020B0604020202020204" pitchFamily="34" charset="0"/>
              <a:buChar char="•"/>
            </a:pPr>
            <a:r>
              <a:rPr lang="en-US" sz="2000"/>
              <a:t>References to groups, professions, job categories, positions…</a:t>
            </a:r>
          </a:p>
          <a:p>
            <a:pPr marL="342900" indent="-342900">
              <a:buFont typeface="Arial" panose="020B0604020202020204" pitchFamily="34" charset="0"/>
              <a:buChar char="•"/>
            </a:pPr>
            <a:r>
              <a:rPr lang="en-US" sz="2000"/>
              <a:t>…</a:t>
            </a:r>
            <a:endParaRPr lang="en-US" sz="2800"/>
          </a:p>
        </p:txBody>
      </p:sp>
      <p:sp>
        <p:nvSpPr>
          <p:cNvPr id="7" name="TextovéPole 3">
            <a:extLst>
              <a:ext uri="{FF2B5EF4-FFF2-40B4-BE49-F238E27FC236}">
                <a16:creationId xmlns:a16="http://schemas.microsoft.com/office/drawing/2014/main" id="{FF70681E-D2C4-4C22-8EDD-C58E9F94E548}"/>
              </a:ext>
            </a:extLst>
          </p:cNvPr>
          <p:cNvSpPr txBox="1"/>
          <p:nvPr/>
        </p:nvSpPr>
        <p:spPr>
          <a:xfrm>
            <a:off x="1683954" y="737525"/>
            <a:ext cx="9723137" cy="523220"/>
          </a:xfrm>
          <a:prstGeom prst="rect">
            <a:avLst/>
          </a:prstGeom>
          <a:noFill/>
        </p:spPr>
        <p:txBody>
          <a:bodyPr wrap="square" rtlCol="0">
            <a:spAutoFit/>
          </a:bodyPr>
          <a:lstStyle/>
          <a:p>
            <a:r>
              <a:rPr lang="en-US" sz="2800" b="1">
                <a:solidFill>
                  <a:schemeClr val="tx1">
                    <a:lumMod val="65000"/>
                    <a:lumOff val="35000"/>
                  </a:schemeClr>
                </a:solidFill>
                <a:cs typeface="Calibri"/>
              </a:rPr>
              <a:t>Inclusive and gender-neutral language in teaching and research</a:t>
            </a:r>
            <a:endParaRPr lang="cs-CZ" sz="2800" b="1" i="0">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29214402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240274" y="1914805"/>
            <a:ext cx="9557704" cy="3600986"/>
          </a:xfrm>
          <a:prstGeom prst="rect">
            <a:avLst/>
          </a:prstGeom>
          <a:solidFill>
            <a:schemeClr val="bg1"/>
          </a:solidFill>
          <a:effectLst/>
        </p:spPr>
        <p:txBody>
          <a:bodyPr wrap="square" rtlCol="0">
            <a:spAutoFit/>
          </a:bodyPr>
          <a:lstStyle/>
          <a:p>
            <a:r>
              <a:rPr lang="en-US" sz="2000" b="1"/>
              <a:t>References to unspecified persons</a:t>
            </a:r>
          </a:p>
          <a:p>
            <a:endParaRPr lang="en-US" sz="2000"/>
          </a:p>
          <a:p>
            <a:r>
              <a:rPr lang="en-US" sz="2000" b="1"/>
              <a:t>1. Generic plural</a:t>
            </a:r>
          </a:p>
          <a:p>
            <a:pPr marL="457200" indent="-457200">
              <a:buAutoNum type="arabicPeriod"/>
            </a:pPr>
            <a:endParaRPr lang="en-US" sz="2000"/>
          </a:p>
          <a:p>
            <a:pPr lvl="2"/>
            <a:r>
              <a:rPr lang="en-US" sz="2000"/>
              <a:t>(subject) he/she </a:t>
            </a:r>
            <a:r>
              <a:rPr lang="en-US" sz="2000">
                <a:sym typeface="Wingdings" panose="05000000000000000000" pitchFamily="2" charset="2"/>
              </a:rPr>
              <a:t></a:t>
            </a:r>
            <a:r>
              <a:rPr lang="en-US" sz="2000"/>
              <a:t> they</a:t>
            </a:r>
          </a:p>
          <a:p>
            <a:pPr lvl="2"/>
            <a:r>
              <a:rPr lang="en-US" sz="2000"/>
              <a:t>(object) him/her </a:t>
            </a:r>
            <a:r>
              <a:rPr lang="en-US" sz="2000">
                <a:sym typeface="Wingdings" panose="05000000000000000000" pitchFamily="2" charset="2"/>
              </a:rPr>
              <a:t> </a:t>
            </a:r>
            <a:r>
              <a:rPr lang="en-US" sz="2000"/>
              <a:t>them</a:t>
            </a:r>
          </a:p>
          <a:p>
            <a:pPr lvl="2"/>
            <a:r>
              <a:rPr lang="en-US" sz="2000"/>
              <a:t>(possessive) his/her(s) </a:t>
            </a:r>
            <a:r>
              <a:rPr lang="en-US" sz="2000">
                <a:sym typeface="Wingdings" panose="05000000000000000000" pitchFamily="2" charset="2"/>
              </a:rPr>
              <a:t> </a:t>
            </a:r>
            <a:r>
              <a:rPr lang="en-US" sz="2000"/>
              <a:t>their(s)</a:t>
            </a:r>
          </a:p>
          <a:p>
            <a:endParaRPr lang="en-US" sz="2000"/>
          </a:p>
          <a:p>
            <a:r>
              <a:rPr lang="en-US" sz="2000"/>
              <a:t>When </a:t>
            </a:r>
            <a:r>
              <a:rPr lang="en-US" sz="2000">
                <a:solidFill>
                  <a:srgbClr val="0070C0"/>
                </a:solidFill>
              </a:rPr>
              <a:t>students </a:t>
            </a:r>
            <a:r>
              <a:rPr lang="en-US" sz="2000"/>
              <a:t>have no certificate, the University will ask </a:t>
            </a:r>
            <a:r>
              <a:rPr lang="en-US" sz="2000">
                <a:solidFill>
                  <a:srgbClr val="0070C0"/>
                </a:solidFill>
              </a:rPr>
              <a:t>them</a:t>
            </a:r>
            <a:r>
              <a:rPr lang="en-US" sz="2000"/>
              <a:t> to take an exam.</a:t>
            </a:r>
          </a:p>
          <a:p>
            <a:r>
              <a:rPr lang="en-US" sz="2000">
                <a:solidFill>
                  <a:srgbClr val="0070C0"/>
                </a:solidFill>
              </a:rPr>
              <a:t>Researchers</a:t>
            </a:r>
            <a:r>
              <a:rPr lang="en-US" sz="2000"/>
              <a:t> have to be completely objective in </a:t>
            </a:r>
            <a:r>
              <a:rPr lang="en-US" sz="2000">
                <a:solidFill>
                  <a:srgbClr val="0070C0"/>
                </a:solidFill>
              </a:rPr>
              <a:t>their</a:t>
            </a:r>
            <a:r>
              <a:rPr lang="en-US" sz="2000"/>
              <a:t> findings.</a:t>
            </a:r>
            <a:endParaRPr lang="en-GB" sz="2000"/>
          </a:p>
          <a:p>
            <a:endParaRPr lang="en-US" sz="2800"/>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6" name="TextovéPole 3">
            <a:extLst>
              <a:ext uri="{FF2B5EF4-FFF2-40B4-BE49-F238E27FC236}">
                <a16:creationId xmlns:a16="http://schemas.microsoft.com/office/drawing/2014/main" id="{FF70681E-D2C4-4C22-8EDD-C58E9F94E548}"/>
              </a:ext>
            </a:extLst>
          </p:cNvPr>
          <p:cNvSpPr txBox="1"/>
          <p:nvPr/>
        </p:nvSpPr>
        <p:spPr>
          <a:xfrm>
            <a:off x="1762013" y="687527"/>
            <a:ext cx="9845801" cy="954107"/>
          </a:xfrm>
          <a:prstGeom prst="rect">
            <a:avLst/>
          </a:prstGeom>
          <a:noFill/>
        </p:spPr>
        <p:txBody>
          <a:bodyPr wrap="square" rtlCol="0">
            <a:spAutoFit/>
          </a:bodyPr>
          <a:lstStyle/>
          <a:p>
            <a:r>
              <a:rPr lang="en-US" sz="2800" b="1">
                <a:solidFill>
                  <a:schemeClr val="tx1">
                    <a:lumMod val="65000"/>
                    <a:lumOff val="35000"/>
                  </a:schemeClr>
                </a:solidFill>
                <a:cs typeface="Calibri"/>
              </a:rPr>
              <a:t>Inclusive and gender-neutral language in teaching and research</a:t>
            </a:r>
          </a:p>
          <a:p>
            <a:r>
              <a:rPr lang="en-US" sz="2800" b="1">
                <a:solidFill>
                  <a:schemeClr val="tx1">
                    <a:lumMod val="65000"/>
                    <a:lumOff val="35000"/>
                  </a:schemeClr>
                </a:solidFill>
                <a:cs typeface="Calibri"/>
              </a:rPr>
              <a:t>(Language: English)</a:t>
            </a:r>
            <a:endParaRPr lang="cs-CZ" sz="2800" b="1">
              <a:solidFill>
                <a:schemeClr val="tx1">
                  <a:lumMod val="65000"/>
                  <a:lumOff val="35000"/>
                </a:schemeClr>
              </a:solidFill>
              <a:cs typeface="Calibri"/>
            </a:endParaRPr>
          </a:p>
        </p:txBody>
      </p:sp>
    </p:spTree>
    <p:extLst>
      <p:ext uri="{BB962C8B-B14F-4D97-AF65-F5344CB8AC3E}">
        <p14:creationId xmlns:p14="http://schemas.microsoft.com/office/powerpoint/2010/main" val="2877223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240274" y="1811566"/>
            <a:ext cx="9557704" cy="3785652"/>
          </a:xfrm>
          <a:prstGeom prst="rect">
            <a:avLst/>
          </a:prstGeom>
          <a:solidFill>
            <a:schemeClr val="bg1"/>
          </a:solidFill>
          <a:effectLst/>
        </p:spPr>
        <p:txBody>
          <a:bodyPr wrap="square" rtlCol="0">
            <a:spAutoFit/>
          </a:bodyPr>
          <a:lstStyle/>
          <a:p>
            <a:r>
              <a:rPr lang="en-US" sz="2000" b="1"/>
              <a:t>References to unspecified persons</a:t>
            </a:r>
          </a:p>
          <a:p>
            <a:endParaRPr lang="en-US" sz="2000"/>
          </a:p>
          <a:p>
            <a:r>
              <a:rPr lang="en-US" sz="2000" b="1"/>
              <a:t>2. Double forms: “he or she”/ “his or her” (last resource)</a:t>
            </a:r>
          </a:p>
          <a:p>
            <a:endParaRPr lang="en-US" sz="2000"/>
          </a:p>
          <a:p>
            <a:r>
              <a:rPr lang="en-US" sz="2000"/>
              <a:t>The average student is worried about </a:t>
            </a:r>
            <a:r>
              <a:rPr lang="en-US" sz="2000">
                <a:solidFill>
                  <a:srgbClr val="FF0000"/>
                </a:solidFill>
              </a:rPr>
              <a:t>his or her </a:t>
            </a:r>
            <a:r>
              <a:rPr lang="en-US" sz="2000"/>
              <a:t>marks.</a:t>
            </a:r>
          </a:p>
          <a:p>
            <a:r>
              <a:rPr lang="en-US" sz="2000"/>
              <a:t>Students are worried about </a:t>
            </a:r>
            <a:r>
              <a:rPr lang="en-US" sz="2000">
                <a:solidFill>
                  <a:srgbClr val="0070C0"/>
                </a:solidFill>
              </a:rPr>
              <a:t>their </a:t>
            </a:r>
            <a:r>
              <a:rPr lang="en-US" sz="2000"/>
              <a:t>marks.</a:t>
            </a:r>
          </a:p>
          <a:p>
            <a:r>
              <a:rPr lang="en-US" sz="2000"/>
              <a:t>The average student is worried </a:t>
            </a:r>
            <a:r>
              <a:rPr lang="en-US" sz="2000">
                <a:solidFill>
                  <a:srgbClr val="0070C0"/>
                </a:solidFill>
              </a:rPr>
              <a:t>about marks</a:t>
            </a:r>
            <a:r>
              <a:rPr lang="en-US" sz="2000"/>
              <a:t>.</a:t>
            </a:r>
          </a:p>
          <a:p>
            <a:endParaRPr lang="en-US" sz="2000"/>
          </a:p>
          <a:p>
            <a:r>
              <a:rPr lang="en-US" sz="2000" b="1"/>
              <a:t>3. The article</a:t>
            </a:r>
          </a:p>
          <a:p>
            <a:r>
              <a:rPr lang="en-US" sz="2000"/>
              <a:t>The applicant must demonstrate </a:t>
            </a:r>
            <a:r>
              <a:rPr lang="en-US" sz="2000">
                <a:solidFill>
                  <a:srgbClr val="FF0000"/>
                </a:solidFill>
              </a:rPr>
              <a:t>his </a:t>
            </a:r>
            <a:r>
              <a:rPr lang="en-US" sz="2000"/>
              <a:t>ability to work independently.</a:t>
            </a:r>
          </a:p>
          <a:p>
            <a:r>
              <a:rPr lang="en-US" sz="2000"/>
              <a:t>The applicant must demonstrate </a:t>
            </a:r>
            <a:r>
              <a:rPr lang="en-US" sz="2000">
                <a:solidFill>
                  <a:srgbClr val="0070C0"/>
                </a:solidFill>
              </a:rPr>
              <a:t>an </a:t>
            </a:r>
            <a:r>
              <a:rPr lang="en-US" sz="2000"/>
              <a:t>ability to work independently. </a:t>
            </a:r>
          </a:p>
          <a:p>
            <a:r>
              <a:rPr lang="en-US" sz="2000"/>
              <a:t>The applicant must demonstrate </a:t>
            </a:r>
            <a:r>
              <a:rPr lang="en-US" sz="2000">
                <a:solidFill>
                  <a:srgbClr val="0070C0"/>
                </a:solidFill>
              </a:rPr>
              <a:t>the</a:t>
            </a:r>
            <a:r>
              <a:rPr lang="en-US" sz="2000"/>
              <a:t> ability to work independently.</a:t>
            </a: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6" name="TextovéPole 3">
            <a:extLst>
              <a:ext uri="{FF2B5EF4-FFF2-40B4-BE49-F238E27FC236}">
                <a16:creationId xmlns:a16="http://schemas.microsoft.com/office/drawing/2014/main" id="{FF70681E-D2C4-4C22-8EDD-C58E9F94E548}"/>
              </a:ext>
            </a:extLst>
          </p:cNvPr>
          <p:cNvSpPr txBox="1"/>
          <p:nvPr/>
        </p:nvSpPr>
        <p:spPr>
          <a:xfrm>
            <a:off x="1762013" y="687527"/>
            <a:ext cx="9845801" cy="954107"/>
          </a:xfrm>
          <a:prstGeom prst="rect">
            <a:avLst/>
          </a:prstGeom>
          <a:noFill/>
        </p:spPr>
        <p:txBody>
          <a:bodyPr wrap="square" rtlCol="0">
            <a:spAutoFit/>
          </a:bodyPr>
          <a:lstStyle/>
          <a:p>
            <a:r>
              <a:rPr lang="en-US" sz="2800" b="1">
                <a:solidFill>
                  <a:schemeClr val="tx1">
                    <a:lumMod val="65000"/>
                    <a:lumOff val="35000"/>
                  </a:schemeClr>
                </a:solidFill>
                <a:cs typeface="Calibri"/>
              </a:rPr>
              <a:t>Inclusive and gender-neutral language in teaching and research</a:t>
            </a:r>
          </a:p>
          <a:p>
            <a:r>
              <a:rPr lang="en-US" sz="2800" b="1">
                <a:solidFill>
                  <a:schemeClr val="tx1">
                    <a:lumMod val="65000"/>
                    <a:lumOff val="35000"/>
                  </a:schemeClr>
                </a:solidFill>
                <a:cs typeface="Calibri"/>
              </a:rPr>
              <a:t>(Language: English)</a:t>
            </a:r>
            <a:endParaRPr lang="cs-CZ" sz="2800" b="1">
              <a:solidFill>
                <a:schemeClr val="tx1">
                  <a:lumMod val="65000"/>
                  <a:lumOff val="35000"/>
                </a:schemeClr>
              </a:solidFill>
              <a:cs typeface="Calibri"/>
            </a:endParaRPr>
          </a:p>
        </p:txBody>
      </p:sp>
    </p:spTree>
    <p:extLst>
      <p:ext uri="{BB962C8B-B14F-4D97-AF65-F5344CB8AC3E}">
        <p14:creationId xmlns:p14="http://schemas.microsoft.com/office/powerpoint/2010/main" val="23642868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240274" y="1811566"/>
            <a:ext cx="9557704" cy="3170099"/>
          </a:xfrm>
          <a:prstGeom prst="rect">
            <a:avLst/>
          </a:prstGeom>
          <a:solidFill>
            <a:schemeClr val="bg1"/>
          </a:solidFill>
          <a:effectLst/>
        </p:spPr>
        <p:txBody>
          <a:bodyPr wrap="square" rtlCol="0">
            <a:spAutoFit/>
          </a:bodyPr>
          <a:lstStyle/>
          <a:p>
            <a:r>
              <a:rPr lang="en-US" sz="2000" b="1"/>
              <a:t>References to unspecified persons</a:t>
            </a:r>
          </a:p>
          <a:p>
            <a:endParaRPr lang="en-US" sz="2000"/>
          </a:p>
          <a:p>
            <a:r>
              <a:rPr lang="en-US" sz="2000" b="1"/>
              <a:t>4. The second person and the imperative</a:t>
            </a:r>
          </a:p>
          <a:p>
            <a:endParaRPr lang="en-US" sz="2000"/>
          </a:p>
          <a:p>
            <a:r>
              <a:rPr lang="en-US" sz="2000"/>
              <a:t>•Less formal documents (manuals, guides, instructions...)</a:t>
            </a:r>
          </a:p>
          <a:p>
            <a:endParaRPr lang="en-US" sz="2000"/>
          </a:p>
          <a:p>
            <a:r>
              <a:rPr lang="en-US" sz="2000"/>
              <a:t>The student should make sure he checks </a:t>
            </a:r>
            <a:r>
              <a:rPr lang="en-US" sz="2000">
                <a:solidFill>
                  <a:srgbClr val="FF0000"/>
                </a:solidFill>
              </a:rPr>
              <a:t>his </a:t>
            </a:r>
            <a:r>
              <a:rPr lang="en-US" sz="2000"/>
              <a:t>references carefully.</a:t>
            </a:r>
          </a:p>
          <a:p>
            <a:r>
              <a:rPr lang="en-US" sz="2000">
                <a:solidFill>
                  <a:srgbClr val="0070C0"/>
                </a:solidFill>
              </a:rPr>
              <a:t>You </a:t>
            </a:r>
            <a:r>
              <a:rPr lang="en-US" sz="2000"/>
              <a:t>should make sure </a:t>
            </a:r>
            <a:r>
              <a:rPr lang="en-US" sz="2000">
                <a:solidFill>
                  <a:srgbClr val="0070C0"/>
                </a:solidFill>
              </a:rPr>
              <a:t>you </a:t>
            </a:r>
            <a:r>
              <a:rPr lang="en-US" sz="2000"/>
              <a:t>check </a:t>
            </a:r>
            <a:r>
              <a:rPr lang="en-US" sz="2000">
                <a:solidFill>
                  <a:srgbClr val="0070C0"/>
                </a:solidFill>
              </a:rPr>
              <a:t>your </a:t>
            </a:r>
            <a:r>
              <a:rPr lang="en-US" sz="2000"/>
              <a:t>references carefully.</a:t>
            </a:r>
          </a:p>
          <a:p>
            <a:endParaRPr lang="en-US" sz="2000"/>
          </a:p>
          <a:p>
            <a:r>
              <a:rPr lang="en-US" sz="2000"/>
              <a:t>First, </a:t>
            </a:r>
            <a:r>
              <a:rPr lang="en-US" sz="2000">
                <a:solidFill>
                  <a:srgbClr val="0070C0"/>
                </a:solidFill>
              </a:rPr>
              <a:t>turn on </a:t>
            </a:r>
            <a:r>
              <a:rPr lang="en-US" sz="2000"/>
              <a:t>your computer..</a:t>
            </a: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6" name="TextovéPole 3">
            <a:extLst>
              <a:ext uri="{FF2B5EF4-FFF2-40B4-BE49-F238E27FC236}">
                <a16:creationId xmlns:a16="http://schemas.microsoft.com/office/drawing/2014/main" id="{FF70681E-D2C4-4C22-8EDD-C58E9F94E548}"/>
              </a:ext>
            </a:extLst>
          </p:cNvPr>
          <p:cNvSpPr txBox="1"/>
          <p:nvPr/>
        </p:nvSpPr>
        <p:spPr>
          <a:xfrm>
            <a:off x="1762013" y="687527"/>
            <a:ext cx="9845801" cy="954107"/>
          </a:xfrm>
          <a:prstGeom prst="rect">
            <a:avLst/>
          </a:prstGeom>
          <a:noFill/>
        </p:spPr>
        <p:txBody>
          <a:bodyPr wrap="square" rtlCol="0">
            <a:spAutoFit/>
          </a:bodyPr>
          <a:lstStyle/>
          <a:p>
            <a:r>
              <a:rPr lang="en-US" sz="2800" b="1">
                <a:solidFill>
                  <a:schemeClr val="tx1">
                    <a:lumMod val="65000"/>
                    <a:lumOff val="35000"/>
                  </a:schemeClr>
                </a:solidFill>
                <a:cs typeface="Calibri"/>
              </a:rPr>
              <a:t>Inclusive and gender-neutral language in teaching and research</a:t>
            </a:r>
          </a:p>
          <a:p>
            <a:r>
              <a:rPr lang="en-US" sz="2800" b="1">
                <a:solidFill>
                  <a:schemeClr val="tx1">
                    <a:lumMod val="65000"/>
                    <a:lumOff val="35000"/>
                  </a:schemeClr>
                </a:solidFill>
                <a:cs typeface="Calibri"/>
              </a:rPr>
              <a:t>(Language: English)</a:t>
            </a:r>
            <a:endParaRPr lang="cs-CZ" sz="2800" b="1">
              <a:solidFill>
                <a:schemeClr val="tx1">
                  <a:lumMod val="65000"/>
                  <a:lumOff val="35000"/>
                </a:schemeClr>
              </a:solidFill>
              <a:cs typeface="Calibri"/>
            </a:endParaRPr>
          </a:p>
        </p:txBody>
      </p:sp>
    </p:spTree>
    <p:extLst>
      <p:ext uri="{BB962C8B-B14F-4D97-AF65-F5344CB8AC3E}">
        <p14:creationId xmlns:p14="http://schemas.microsoft.com/office/powerpoint/2010/main" val="25596763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240274" y="1811566"/>
            <a:ext cx="9557704" cy="3724096"/>
          </a:xfrm>
          <a:prstGeom prst="rect">
            <a:avLst/>
          </a:prstGeom>
          <a:solidFill>
            <a:schemeClr val="bg1"/>
          </a:solidFill>
          <a:effectLst/>
        </p:spPr>
        <p:txBody>
          <a:bodyPr wrap="square" rtlCol="0">
            <a:spAutoFit/>
          </a:bodyPr>
          <a:lstStyle/>
          <a:p>
            <a:r>
              <a:rPr lang="en-US" sz="2000" b="1"/>
              <a:t>References to unspecified persons</a:t>
            </a:r>
          </a:p>
          <a:p>
            <a:endParaRPr lang="en-US" sz="2000" b="1"/>
          </a:p>
          <a:p>
            <a:r>
              <a:rPr lang="en-US" sz="2000" b="1"/>
              <a:t>5. Change of wording</a:t>
            </a:r>
          </a:p>
          <a:p>
            <a:r>
              <a:rPr lang="en-US"/>
              <a:t>A good architect knows that </a:t>
            </a:r>
            <a:r>
              <a:rPr lang="en-US">
                <a:solidFill>
                  <a:srgbClr val="FF0000"/>
                </a:solidFill>
              </a:rPr>
              <a:t>he </a:t>
            </a:r>
            <a:r>
              <a:rPr lang="en-US"/>
              <a:t>should strive for accuracy.</a:t>
            </a:r>
          </a:p>
          <a:p>
            <a:r>
              <a:rPr lang="en-US">
                <a:solidFill>
                  <a:srgbClr val="0070C0"/>
                </a:solidFill>
              </a:rPr>
              <a:t>Accuracy is an important goal for a good architect.</a:t>
            </a:r>
          </a:p>
          <a:p>
            <a:endParaRPr lang="en-US" sz="2000"/>
          </a:p>
          <a:p>
            <a:r>
              <a:rPr lang="en-US" sz="2000" b="1"/>
              <a:t>6. Simplification / Omission</a:t>
            </a:r>
          </a:p>
          <a:p>
            <a:r>
              <a:rPr lang="en-US" sz="2000"/>
              <a:t>A good student knows that </a:t>
            </a:r>
            <a:r>
              <a:rPr lang="en-US" sz="2000">
                <a:solidFill>
                  <a:srgbClr val="FF0000"/>
                </a:solidFill>
              </a:rPr>
              <a:t>he</a:t>
            </a:r>
            <a:r>
              <a:rPr lang="en-US" sz="2000"/>
              <a:t> should strive for excellence.</a:t>
            </a:r>
          </a:p>
          <a:p>
            <a:r>
              <a:rPr lang="en-US" sz="2000">
                <a:solidFill>
                  <a:srgbClr val="0070C0"/>
                </a:solidFill>
              </a:rPr>
              <a:t>A good student strives for excellence. </a:t>
            </a:r>
            <a:r>
              <a:rPr lang="en-US" sz="2000"/>
              <a:t>(Simplification)</a:t>
            </a:r>
          </a:p>
          <a:p>
            <a:endParaRPr lang="en-US" sz="2000"/>
          </a:p>
          <a:p>
            <a:r>
              <a:rPr lang="en-US" sz="2000"/>
              <a:t>A good scientist relies, to some degree, on </a:t>
            </a:r>
            <a:r>
              <a:rPr lang="en-US" sz="2000">
                <a:solidFill>
                  <a:srgbClr val="FF0000"/>
                </a:solidFill>
              </a:rPr>
              <a:t>his </a:t>
            </a:r>
            <a:r>
              <a:rPr lang="en-US" sz="2000"/>
              <a:t>common sense.</a:t>
            </a:r>
          </a:p>
          <a:p>
            <a:r>
              <a:rPr lang="en-US" sz="2000"/>
              <a:t>A good scientist relies, to some degree, </a:t>
            </a:r>
            <a:r>
              <a:rPr lang="en-US" sz="2000">
                <a:solidFill>
                  <a:srgbClr val="0070C0"/>
                </a:solidFill>
              </a:rPr>
              <a:t>on common sense. </a:t>
            </a:r>
            <a:r>
              <a:rPr lang="en-US" sz="2000"/>
              <a:t>(Omission)</a:t>
            </a: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6" name="TextovéPole 3">
            <a:extLst>
              <a:ext uri="{FF2B5EF4-FFF2-40B4-BE49-F238E27FC236}">
                <a16:creationId xmlns:a16="http://schemas.microsoft.com/office/drawing/2014/main" id="{FF70681E-D2C4-4C22-8EDD-C58E9F94E548}"/>
              </a:ext>
            </a:extLst>
          </p:cNvPr>
          <p:cNvSpPr txBox="1"/>
          <p:nvPr/>
        </p:nvSpPr>
        <p:spPr>
          <a:xfrm>
            <a:off x="1762013" y="687527"/>
            <a:ext cx="9845801" cy="954107"/>
          </a:xfrm>
          <a:prstGeom prst="rect">
            <a:avLst/>
          </a:prstGeom>
          <a:noFill/>
        </p:spPr>
        <p:txBody>
          <a:bodyPr wrap="square" rtlCol="0">
            <a:spAutoFit/>
          </a:bodyPr>
          <a:lstStyle/>
          <a:p>
            <a:r>
              <a:rPr lang="en-US" sz="2800" b="1">
                <a:solidFill>
                  <a:schemeClr val="tx1">
                    <a:lumMod val="65000"/>
                    <a:lumOff val="35000"/>
                  </a:schemeClr>
                </a:solidFill>
                <a:cs typeface="Calibri"/>
              </a:rPr>
              <a:t>Inclusive and gender-neutral language in teaching and research</a:t>
            </a:r>
          </a:p>
          <a:p>
            <a:r>
              <a:rPr lang="en-US" sz="2800" b="1">
                <a:solidFill>
                  <a:schemeClr val="tx1">
                    <a:lumMod val="65000"/>
                    <a:lumOff val="35000"/>
                  </a:schemeClr>
                </a:solidFill>
                <a:cs typeface="Calibri"/>
              </a:rPr>
              <a:t>(Language: English)</a:t>
            </a:r>
            <a:endParaRPr lang="cs-CZ" sz="2800" b="1">
              <a:solidFill>
                <a:schemeClr val="tx1">
                  <a:lumMod val="65000"/>
                  <a:lumOff val="35000"/>
                </a:schemeClr>
              </a:solidFill>
              <a:cs typeface="Calibri"/>
            </a:endParaRPr>
          </a:p>
        </p:txBody>
      </p:sp>
    </p:spTree>
    <p:extLst>
      <p:ext uri="{BB962C8B-B14F-4D97-AF65-F5344CB8AC3E}">
        <p14:creationId xmlns:p14="http://schemas.microsoft.com/office/powerpoint/2010/main" val="35011981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066801" y="1691632"/>
            <a:ext cx="10462954" cy="3785652"/>
          </a:xfrm>
          <a:prstGeom prst="rect">
            <a:avLst/>
          </a:prstGeom>
          <a:solidFill>
            <a:schemeClr val="bg1"/>
          </a:solidFill>
          <a:effectLst/>
        </p:spPr>
        <p:txBody>
          <a:bodyPr wrap="square" rtlCol="0">
            <a:spAutoFit/>
          </a:bodyPr>
          <a:lstStyle/>
          <a:p>
            <a:r>
              <a:rPr lang="en-US" sz="2000" b="1"/>
              <a:t>References to unspecified persons</a:t>
            </a:r>
          </a:p>
          <a:p>
            <a:endParaRPr lang="en-US" sz="2000" b="1"/>
          </a:p>
          <a:p>
            <a:r>
              <a:rPr lang="en-US" sz="2000" b="1"/>
              <a:t>7. All ~s, each ~, every ~, everyone/everybody, anyone/anybody, someone/somebody, those who</a:t>
            </a:r>
          </a:p>
          <a:p>
            <a:endParaRPr lang="en-US" sz="2000"/>
          </a:p>
          <a:p>
            <a:r>
              <a:rPr lang="en-US" sz="2000"/>
              <a:t>• They agree with the third person plural &gt; they, them, their</a:t>
            </a:r>
          </a:p>
          <a:p>
            <a:endParaRPr lang="en-US" sz="2000"/>
          </a:p>
          <a:p>
            <a:r>
              <a:rPr lang="en-US" sz="2000">
                <a:solidFill>
                  <a:srgbClr val="0070C0"/>
                </a:solidFill>
              </a:rPr>
              <a:t>All candidates </a:t>
            </a:r>
            <a:r>
              <a:rPr lang="en-US" sz="2000"/>
              <a:t>are requested to include a cover letter and </a:t>
            </a:r>
            <a:r>
              <a:rPr lang="en-US" sz="2000">
                <a:solidFill>
                  <a:srgbClr val="0070C0"/>
                </a:solidFill>
              </a:rPr>
              <a:t>their </a:t>
            </a:r>
            <a:r>
              <a:rPr lang="en-US" sz="2000"/>
              <a:t>CV in their applications.</a:t>
            </a:r>
          </a:p>
          <a:p>
            <a:r>
              <a:rPr lang="en-US" sz="2000">
                <a:solidFill>
                  <a:srgbClr val="0070C0"/>
                </a:solidFill>
              </a:rPr>
              <a:t>Every candidate </a:t>
            </a:r>
            <a:r>
              <a:rPr lang="en-US" sz="2000"/>
              <a:t>has to include references for work experience </a:t>
            </a:r>
            <a:r>
              <a:rPr lang="en-US" sz="2000">
                <a:solidFill>
                  <a:srgbClr val="0070C0"/>
                </a:solidFill>
              </a:rPr>
              <a:t>they </a:t>
            </a:r>
            <a:r>
              <a:rPr lang="en-US" sz="2000"/>
              <a:t>have had over the past two years.</a:t>
            </a:r>
          </a:p>
          <a:p>
            <a:endParaRPr lang="en-US" sz="2000"/>
          </a:p>
          <a:p>
            <a:r>
              <a:rPr lang="en-US" sz="2000">
                <a:solidFill>
                  <a:srgbClr val="FF0000"/>
                </a:solidFill>
              </a:rPr>
              <a:t>He</a:t>
            </a:r>
            <a:r>
              <a:rPr lang="en-US" sz="2000"/>
              <a:t> who asks is a fool for five minutes, but </a:t>
            </a:r>
            <a:r>
              <a:rPr lang="en-US" sz="2000">
                <a:solidFill>
                  <a:srgbClr val="FF0000"/>
                </a:solidFill>
              </a:rPr>
              <a:t>he</a:t>
            </a:r>
            <a:r>
              <a:rPr lang="en-US" sz="2000"/>
              <a:t> who does not ask remains a fool forever.</a:t>
            </a:r>
          </a:p>
          <a:p>
            <a:r>
              <a:rPr lang="en-US" sz="2000">
                <a:solidFill>
                  <a:srgbClr val="0070C0"/>
                </a:solidFill>
              </a:rPr>
              <a:t>Anyone</a:t>
            </a:r>
            <a:r>
              <a:rPr lang="en-US" sz="2000"/>
              <a:t> who asks is a fool for five minutes, but </a:t>
            </a:r>
            <a:r>
              <a:rPr lang="en-US" sz="2000">
                <a:solidFill>
                  <a:srgbClr val="0070C0"/>
                </a:solidFill>
              </a:rPr>
              <a:t>one</a:t>
            </a:r>
            <a:r>
              <a:rPr lang="en-US" sz="2000"/>
              <a:t> who does not ask remains a fool forever.</a:t>
            </a: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6" name="TextovéPole 3">
            <a:extLst>
              <a:ext uri="{FF2B5EF4-FFF2-40B4-BE49-F238E27FC236}">
                <a16:creationId xmlns:a16="http://schemas.microsoft.com/office/drawing/2014/main" id="{FF70681E-D2C4-4C22-8EDD-C58E9F94E548}"/>
              </a:ext>
            </a:extLst>
          </p:cNvPr>
          <p:cNvSpPr txBox="1"/>
          <p:nvPr/>
        </p:nvSpPr>
        <p:spPr>
          <a:xfrm>
            <a:off x="1762013" y="687527"/>
            <a:ext cx="9845801" cy="954107"/>
          </a:xfrm>
          <a:prstGeom prst="rect">
            <a:avLst/>
          </a:prstGeom>
          <a:noFill/>
        </p:spPr>
        <p:txBody>
          <a:bodyPr wrap="square" rtlCol="0">
            <a:spAutoFit/>
          </a:bodyPr>
          <a:lstStyle/>
          <a:p>
            <a:r>
              <a:rPr lang="en-US" sz="2800" b="1">
                <a:solidFill>
                  <a:schemeClr val="tx1">
                    <a:lumMod val="65000"/>
                    <a:lumOff val="35000"/>
                  </a:schemeClr>
                </a:solidFill>
                <a:cs typeface="Calibri"/>
              </a:rPr>
              <a:t>Inclusive and gender-neutral language in teaching and research</a:t>
            </a:r>
          </a:p>
          <a:p>
            <a:r>
              <a:rPr lang="en-US" sz="2800" b="1">
                <a:solidFill>
                  <a:schemeClr val="tx1">
                    <a:lumMod val="65000"/>
                    <a:lumOff val="35000"/>
                  </a:schemeClr>
                </a:solidFill>
                <a:cs typeface="Calibri"/>
              </a:rPr>
              <a:t>(Language: English)</a:t>
            </a:r>
            <a:endParaRPr lang="cs-CZ" sz="2800" b="1">
              <a:solidFill>
                <a:schemeClr val="tx1">
                  <a:lumMod val="65000"/>
                  <a:lumOff val="35000"/>
                </a:schemeClr>
              </a:solidFill>
              <a:cs typeface="Calibri"/>
            </a:endParaRPr>
          </a:p>
        </p:txBody>
      </p:sp>
    </p:spTree>
    <p:extLst>
      <p:ext uri="{BB962C8B-B14F-4D97-AF65-F5344CB8AC3E}">
        <p14:creationId xmlns:p14="http://schemas.microsoft.com/office/powerpoint/2010/main" val="2443298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3">
            <a:extLst>
              <a:ext uri="{FF2B5EF4-FFF2-40B4-BE49-F238E27FC236}">
                <a16:creationId xmlns:a16="http://schemas.microsoft.com/office/drawing/2014/main" id="{BCD96489-9832-2120-9F17-8C5D200B9122}"/>
              </a:ext>
            </a:extLst>
          </p:cNvPr>
          <p:cNvSpPr txBox="1"/>
          <p:nvPr/>
        </p:nvSpPr>
        <p:spPr>
          <a:xfrm>
            <a:off x="1110745" y="1326434"/>
            <a:ext cx="4987837" cy="523220"/>
          </a:xfrm>
          <a:prstGeom prst="rect">
            <a:avLst/>
          </a:prstGeom>
          <a:noFill/>
        </p:spPr>
        <p:txBody>
          <a:bodyPr wrap="square" lIns="91440" tIns="45720" rIns="91440" bIns="45720" rtlCol="0" anchor="t">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schemeClr val="tx1">
                    <a:lumMod val="65000"/>
                    <a:lumOff val="35000"/>
                  </a:schemeClr>
                </a:solidFill>
                <a:latin typeface="Calibri"/>
                <a:cs typeface="Calibri"/>
              </a:rPr>
              <a:t>Glossary</a:t>
            </a:r>
            <a:endParaRPr lang="cs-CZ" sz="2800" b="1" i="0">
              <a:solidFill>
                <a:schemeClr val="tx1">
                  <a:lumMod val="65000"/>
                  <a:lumOff val="35000"/>
                </a:schemeClr>
              </a:solidFill>
              <a:latin typeface="Calibri"/>
              <a:cs typeface="Calibri"/>
            </a:endParaRPr>
          </a:p>
        </p:txBody>
      </p:sp>
      <p:sp>
        <p:nvSpPr>
          <p:cNvPr id="7" name="TextovéPole 4">
            <a:extLst>
              <a:ext uri="{FF2B5EF4-FFF2-40B4-BE49-F238E27FC236}">
                <a16:creationId xmlns:a16="http://schemas.microsoft.com/office/drawing/2014/main" id="{08338C97-1F5A-76F9-C058-235BDCCE2660}"/>
              </a:ext>
            </a:extLst>
          </p:cNvPr>
          <p:cNvSpPr txBox="1"/>
          <p:nvPr/>
        </p:nvSpPr>
        <p:spPr>
          <a:xfrm>
            <a:off x="1115039" y="1923613"/>
            <a:ext cx="4812281" cy="3708708"/>
          </a:xfrm>
          <a:prstGeom prst="rect">
            <a:avLst/>
          </a:prstGeom>
          <a:noFill/>
        </p:spPr>
        <p:txBody>
          <a:bodyPr wrap="square" lIns="91440" tIns="45720" rIns="91440" bIns="45720" rtlCol="0" anchor="t">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400" b="1" dirty="0">
                <a:solidFill>
                  <a:srgbClr val="000000"/>
                </a:solidFill>
                <a:ea typeface="+mn-lt"/>
                <a:cs typeface="+mn-lt"/>
              </a:rPr>
              <a:t>Gender Balance:</a:t>
            </a:r>
            <a:r>
              <a:rPr lang="en-US" sz="1400" dirty="0">
                <a:solidFill>
                  <a:srgbClr val="000000"/>
                </a:solidFill>
                <a:ea typeface="+mn-lt"/>
                <a:cs typeface="+mn-lt"/>
              </a:rPr>
              <a:t> An equitable distribution of genders within a group, organization, or team, often with the goal of fostering diverse perspectives and reducing bias.</a:t>
            </a:r>
            <a:endParaRPr lang="ca-ES" sz="1400" dirty="0">
              <a:cs typeface="Calibri" panose="020F0502020204030204"/>
            </a:endParaRPr>
          </a:p>
          <a:p>
            <a:pPr>
              <a:spcAft>
                <a:spcPts val="600"/>
              </a:spcAft>
            </a:pPr>
            <a:r>
              <a:rPr lang="en-US" sz="1400" b="1" dirty="0">
                <a:solidFill>
                  <a:srgbClr val="000000"/>
                </a:solidFill>
                <a:ea typeface="+mn-lt"/>
                <a:cs typeface="+mn-lt"/>
              </a:rPr>
              <a:t>Gender Barriers: </a:t>
            </a:r>
            <a:r>
              <a:rPr lang="en-US" sz="1400" dirty="0">
                <a:solidFill>
                  <a:srgbClr val="000000"/>
                </a:solidFill>
                <a:ea typeface="+mn-lt"/>
                <a:cs typeface="+mn-lt"/>
              </a:rPr>
              <a:t>Obstacles that limit opportunities, resources, or fair treatment based on gender, often rooted in societal norms or institutional practices.</a:t>
            </a:r>
            <a:endParaRPr lang="en-US" sz="1400" dirty="0">
              <a:cs typeface="Calibri" panose="020F0502020204030204"/>
            </a:endParaRPr>
          </a:p>
          <a:p>
            <a:pPr>
              <a:spcAft>
                <a:spcPts val="600"/>
              </a:spcAft>
            </a:pPr>
            <a:r>
              <a:rPr lang="en-US" sz="1400" b="1" dirty="0">
                <a:solidFill>
                  <a:srgbClr val="0070C0"/>
                </a:solidFill>
                <a:ea typeface="+mn-lt"/>
                <a:cs typeface="+mn-lt"/>
              </a:rPr>
              <a:t>Gender-Based Violence: </a:t>
            </a:r>
            <a:r>
              <a:rPr lang="en-US" sz="1400" dirty="0">
                <a:solidFill>
                  <a:srgbClr val="0070C0"/>
                </a:solidFill>
                <a:ea typeface="+mn-lt"/>
                <a:cs typeface="+mn-lt"/>
              </a:rPr>
              <a:t>Any act of violence directed at an individual based on their gender, often intended to establish or reinforce gender-based power inequalities.</a:t>
            </a:r>
            <a:endParaRPr lang="en-US" sz="1400" dirty="0">
              <a:solidFill>
                <a:srgbClr val="0070C0"/>
              </a:solidFill>
              <a:cs typeface="Calibri" panose="020F0502020204030204"/>
            </a:endParaRPr>
          </a:p>
          <a:p>
            <a:pPr>
              <a:spcAft>
                <a:spcPts val="600"/>
              </a:spcAft>
            </a:pPr>
            <a:r>
              <a:rPr lang="en-US" sz="1400" b="1" dirty="0">
                <a:solidFill>
                  <a:srgbClr val="000000"/>
                </a:solidFill>
                <a:ea typeface="+mn-lt"/>
                <a:cs typeface="+mn-lt"/>
              </a:rPr>
              <a:t>Gender Dimension: </a:t>
            </a:r>
            <a:r>
              <a:rPr lang="en-US" sz="1400" dirty="0">
                <a:solidFill>
                  <a:srgbClr val="000000"/>
                </a:solidFill>
                <a:ea typeface="+mn-lt"/>
                <a:cs typeface="+mn-lt"/>
              </a:rPr>
              <a:t>The integration of gender considerations into the design, implementation, and evaluation of policies, projects, or research to ensure that they benefit all genders fairly.</a:t>
            </a:r>
            <a:endParaRPr lang="en-US" sz="1400" dirty="0">
              <a:cs typeface="Calibri" panose="020F0502020204030204"/>
            </a:endParaRPr>
          </a:p>
          <a:p>
            <a:pPr>
              <a:spcAft>
                <a:spcPts val="600"/>
              </a:spcAft>
            </a:pPr>
            <a:endParaRPr lang="en-US" sz="1400">
              <a:latin typeface="Calibri"/>
              <a:cs typeface="Calibri"/>
            </a:endParaRPr>
          </a:p>
          <a:p>
            <a:pPr>
              <a:spcAft>
                <a:spcPts val="600"/>
              </a:spcAft>
            </a:pPr>
            <a:endParaRPr lang="en-US" sz="1400">
              <a:latin typeface="Calibri"/>
              <a:cs typeface="Calibri"/>
            </a:endParaRPr>
          </a:p>
        </p:txBody>
      </p:sp>
      <p:sp>
        <p:nvSpPr>
          <p:cNvPr id="10" name="QuadreDeText 2">
            <a:extLst>
              <a:ext uri="{FF2B5EF4-FFF2-40B4-BE49-F238E27FC236}">
                <a16:creationId xmlns:a16="http://schemas.microsoft.com/office/drawing/2014/main" id="{C7C8A01B-186D-2491-BFAA-2ED81D6C24A1}"/>
              </a:ext>
            </a:extLst>
          </p:cNvPr>
          <p:cNvSpPr txBox="1"/>
          <p:nvPr/>
        </p:nvSpPr>
        <p:spPr>
          <a:xfrm>
            <a:off x="6555058" y="1927302"/>
            <a:ext cx="4322955" cy="363176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400" b="1" dirty="0">
                <a:cs typeface="Segoe UI"/>
              </a:rPr>
              <a:t>Gender Equality:</a:t>
            </a:r>
            <a:r>
              <a:rPr lang="en-US" sz="1400" dirty="0">
                <a:cs typeface="Segoe UI"/>
              </a:rPr>
              <a:t> The state of equal access to opportunities and resources, regardless of gender, aiming to eliminate gender-based discrimination and ensure fair treatment for all.​</a:t>
            </a:r>
            <a:endParaRPr lang="ca-ES" dirty="0"/>
          </a:p>
          <a:p>
            <a:pPr>
              <a:spcAft>
                <a:spcPts val="600"/>
              </a:spcAft>
            </a:pPr>
            <a:r>
              <a:rPr lang="en-US" sz="1400" b="1" dirty="0">
                <a:cs typeface="Segoe UI"/>
              </a:rPr>
              <a:t>Gender Equality Plan:</a:t>
            </a:r>
            <a:r>
              <a:rPr lang="en-US" sz="1400" dirty="0">
                <a:cs typeface="Segoe UI"/>
              </a:rPr>
              <a:t> A formal policy or document developed by an organization to promote equal opportunities and eliminate gender bias within the workplace or project environment.​</a:t>
            </a:r>
            <a:endParaRPr lang="en-US" sz="1400" dirty="0">
              <a:ea typeface="Calibri"/>
              <a:cs typeface="Segoe UI"/>
            </a:endParaRPr>
          </a:p>
          <a:p>
            <a:pPr>
              <a:spcAft>
                <a:spcPts val="600"/>
              </a:spcAft>
            </a:pPr>
            <a:r>
              <a:rPr lang="en-US" sz="1400" b="1" dirty="0">
                <a:cs typeface="Segoe UI"/>
              </a:rPr>
              <a:t>Gender Impact: </a:t>
            </a:r>
            <a:r>
              <a:rPr lang="en-US" sz="1400" dirty="0">
                <a:cs typeface="Segoe UI"/>
              </a:rPr>
              <a:t>The specific effects or outcomes that an action, policy, or program has on gender equality or the experiences of different genders.​</a:t>
            </a:r>
            <a:endParaRPr lang="en-US" sz="1400" dirty="0">
              <a:ea typeface="Calibri"/>
              <a:cs typeface="Segoe UI"/>
            </a:endParaRPr>
          </a:p>
          <a:p>
            <a:pPr>
              <a:spcAft>
                <a:spcPts val="600"/>
              </a:spcAft>
            </a:pPr>
            <a:r>
              <a:rPr lang="en-US" sz="1400" b="1" dirty="0">
                <a:cs typeface="Segoe UI"/>
              </a:rPr>
              <a:t>Gender Inequalities:</a:t>
            </a:r>
            <a:r>
              <a:rPr lang="en-US" sz="1400" dirty="0">
                <a:cs typeface="Segoe UI"/>
              </a:rPr>
              <a:t> Disparities in status, resources, opportunities, and treatment based on gender, often resulting from systemic biases or discrimination.​</a:t>
            </a:r>
            <a:endParaRPr lang="en-US" sz="1400" dirty="0">
              <a:ea typeface="Calibri"/>
              <a:cs typeface="Segoe UI"/>
            </a:endParaRPr>
          </a:p>
          <a:p>
            <a:pPr>
              <a:spcAft>
                <a:spcPts val="600"/>
              </a:spcAft>
            </a:pPr>
            <a:r>
              <a:rPr lang="en-US" sz="1400" dirty="0">
                <a:cs typeface="Segoe UI"/>
              </a:rPr>
              <a:t>​</a:t>
            </a:r>
            <a:endParaRPr lang="en-US" sz="1400" dirty="0">
              <a:ea typeface="Calibri"/>
              <a:cs typeface="Segoe UI"/>
            </a:endParaRPr>
          </a:p>
        </p:txBody>
      </p:sp>
    </p:spTree>
    <p:extLst>
      <p:ext uri="{BB962C8B-B14F-4D97-AF65-F5344CB8AC3E}">
        <p14:creationId xmlns:p14="http://schemas.microsoft.com/office/powerpoint/2010/main" val="21003579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240273" y="1691632"/>
            <a:ext cx="10289481" cy="3785652"/>
          </a:xfrm>
          <a:prstGeom prst="rect">
            <a:avLst/>
          </a:prstGeom>
          <a:solidFill>
            <a:schemeClr val="bg1"/>
          </a:solidFill>
          <a:effectLst/>
        </p:spPr>
        <p:txBody>
          <a:bodyPr wrap="square" rtlCol="0">
            <a:spAutoFit/>
          </a:bodyPr>
          <a:lstStyle/>
          <a:p>
            <a:r>
              <a:rPr lang="en-US" sz="2000" b="1"/>
              <a:t>References to unspecified persons</a:t>
            </a:r>
          </a:p>
          <a:p>
            <a:endParaRPr lang="en-US" sz="2000" b="1"/>
          </a:p>
          <a:p>
            <a:r>
              <a:rPr lang="en-US" sz="2000" b="1"/>
              <a:t>8. Impersonal expressions: person, party + they/them/their</a:t>
            </a:r>
          </a:p>
          <a:p>
            <a:endParaRPr lang="en-US" sz="2000"/>
          </a:p>
          <a:p>
            <a:r>
              <a:rPr lang="en-US" sz="2000"/>
              <a:t>• Common expressions in document templates (certificates, for example) and other official documents such as agreements.</a:t>
            </a:r>
          </a:p>
          <a:p>
            <a:endParaRPr lang="en-US" sz="2000"/>
          </a:p>
          <a:p>
            <a:r>
              <a:rPr lang="en-US" sz="2000"/>
              <a:t>For whatever purposes it may serve and at the request of the</a:t>
            </a:r>
            <a:r>
              <a:rPr lang="en-US" sz="2000">
                <a:solidFill>
                  <a:srgbClr val="0070C0"/>
                </a:solidFill>
              </a:rPr>
              <a:t> person </a:t>
            </a:r>
            <a:r>
              <a:rPr lang="en-US" sz="2000"/>
              <a:t>concerned, I issue this certificate.</a:t>
            </a:r>
          </a:p>
          <a:p>
            <a:endParaRPr lang="en-US" sz="2000"/>
          </a:p>
          <a:p>
            <a:r>
              <a:rPr lang="en-US" sz="2000"/>
              <a:t>Each </a:t>
            </a:r>
            <a:r>
              <a:rPr lang="en-US" sz="2000">
                <a:solidFill>
                  <a:srgbClr val="0070C0"/>
                </a:solidFill>
              </a:rPr>
              <a:t>party</a:t>
            </a:r>
            <a:r>
              <a:rPr lang="en-US" sz="2000"/>
              <a:t> must ratify the pact before it can take effect. </a:t>
            </a:r>
            <a:r>
              <a:rPr lang="en-US" sz="2000" b="1"/>
              <a:t>They </a:t>
            </a:r>
            <a:r>
              <a:rPr lang="en-US" sz="2000"/>
              <a:t>will then publish the text in their region's official gazette in the space of six months.</a:t>
            </a: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6" name="TextovéPole 3">
            <a:extLst>
              <a:ext uri="{FF2B5EF4-FFF2-40B4-BE49-F238E27FC236}">
                <a16:creationId xmlns:a16="http://schemas.microsoft.com/office/drawing/2014/main" id="{FF70681E-D2C4-4C22-8EDD-C58E9F94E548}"/>
              </a:ext>
            </a:extLst>
          </p:cNvPr>
          <p:cNvSpPr txBox="1"/>
          <p:nvPr/>
        </p:nvSpPr>
        <p:spPr>
          <a:xfrm>
            <a:off x="1762013" y="687527"/>
            <a:ext cx="9845801" cy="954107"/>
          </a:xfrm>
          <a:prstGeom prst="rect">
            <a:avLst/>
          </a:prstGeom>
          <a:noFill/>
        </p:spPr>
        <p:txBody>
          <a:bodyPr wrap="square" rtlCol="0">
            <a:spAutoFit/>
          </a:bodyPr>
          <a:lstStyle/>
          <a:p>
            <a:r>
              <a:rPr lang="en-US" sz="2800" b="1">
                <a:solidFill>
                  <a:schemeClr val="tx1">
                    <a:lumMod val="65000"/>
                    <a:lumOff val="35000"/>
                  </a:schemeClr>
                </a:solidFill>
                <a:cs typeface="Calibri"/>
              </a:rPr>
              <a:t>Inclusive and gender-neutral language in teaching and research</a:t>
            </a:r>
          </a:p>
          <a:p>
            <a:r>
              <a:rPr lang="en-US" sz="2800" b="1">
                <a:solidFill>
                  <a:schemeClr val="tx1">
                    <a:lumMod val="65000"/>
                    <a:lumOff val="35000"/>
                  </a:schemeClr>
                </a:solidFill>
                <a:cs typeface="Calibri"/>
              </a:rPr>
              <a:t>(Language: English)</a:t>
            </a:r>
            <a:endParaRPr lang="cs-CZ" sz="2800" b="1">
              <a:solidFill>
                <a:schemeClr val="tx1">
                  <a:lumMod val="65000"/>
                  <a:lumOff val="35000"/>
                </a:schemeClr>
              </a:solidFill>
              <a:cs typeface="Calibri"/>
            </a:endParaRPr>
          </a:p>
        </p:txBody>
      </p:sp>
    </p:spTree>
    <p:extLst>
      <p:ext uri="{BB962C8B-B14F-4D97-AF65-F5344CB8AC3E}">
        <p14:creationId xmlns:p14="http://schemas.microsoft.com/office/powerpoint/2010/main" val="39077391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240274" y="1968723"/>
            <a:ext cx="10289481" cy="2246769"/>
          </a:xfrm>
          <a:prstGeom prst="rect">
            <a:avLst/>
          </a:prstGeom>
          <a:solidFill>
            <a:schemeClr val="bg1"/>
          </a:solidFill>
          <a:effectLst/>
        </p:spPr>
        <p:txBody>
          <a:bodyPr wrap="square" rtlCol="0">
            <a:spAutoFit/>
          </a:bodyPr>
          <a:lstStyle/>
          <a:p>
            <a:r>
              <a:rPr lang="en-US" sz="2000" b="1"/>
              <a:t>References to unspecified persons</a:t>
            </a:r>
          </a:p>
          <a:p>
            <a:endParaRPr lang="en-US" sz="2000" b="1"/>
          </a:p>
          <a:p>
            <a:r>
              <a:rPr lang="en-US" sz="2000" b="1"/>
              <a:t>9. Passive voice</a:t>
            </a:r>
          </a:p>
          <a:p>
            <a:endParaRPr lang="en-US" sz="2000"/>
          </a:p>
          <a:p>
            <a:r>
              <a:rPr lang="en-US" sz="2000"/>
              <a:t>Each student handed in </a:t>
            </a:r>
            <a:r>
              <a:rPr lang="en-US" sz="2000">
                <a:solidFill>
                  <a:srgbClr val="FF0000"/>
                </a:solidFill>
              </a:rPr>
              <a:t>his </a:t>
            </a:r>
            <a:r>
              <a:rPr lang="en-US" sz="2000"/>
              <a:t>coursework on time.</a:t>
            </a:r>
          </a:p>
          <a:p>
            <a:endParaRPr lang="en-US" sz="2000"/>
          </a:p>
          <a:p>
            <a:r>
              <a:rPr lang="en-US" sz="2000"/>
              <a:t>All the coursework </a:t>
            </a:r>
            <a:r>
              <a:rPr lang="en-US" sz="2000">
                <a:solidFill>
                  <a:srgbClr val="0070C0"/>
                </a:solidFill>
              </a:rPr>
              <a:t>was handed </a:t>
            </a:r>
            <a:r>
              <a:rPr lang="en-US" sz="2000"/>
              <a:t>in on time (by the students).</a:t>
            </a: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6" name="TextovéPole 3">
            <a:extLst>
              <a:ext uri="{FF2B5EF4-FFF2-40B4-BE49-F238E27FC236}">
                <a16:creationId xmlns:a16="http://schemas.microsoft.com/office/drawing/2014/main" id="{FF70681E-D2C4-4C22-8EDD-C58E9F94E548}"/>
              </a:ext>
            </a:extLst>
          </p:cNvPr>
          <p:cNvSpPr txBox="1"/>
          <p:nvPr/>
        </p:nvSpPr>
        <p:spPr>
          <a:xfrm>
            <a:off x="1762013" y="687527"/>
            <a:ext cx="9845801" cy="954107"/>
          </a:xfrm>
          <a:prstGeom prst="rect">
            <a:avLst/>
          </a:prstGeom>
          <a:noFill/>
        </p:spPr>
        <p:txBody>
          <a:bodyPr wrap="square" rtlCol="0">
            <a:spAutoFit/>
          </a:bodyPr>
          <a:lstStyle/>
          <a:p>
            <a:r>
              <a:rPr lang="en-US" sz="2800" b="1">
                <a:solidFill>
                  <a:schemeClr val="tx1">
                    <a:lumMod val="65000"/>
                    <a:lumOff val="35000"/>
                  </a:schemeClr>
                </a:solidFill>
                <a:cs typeface="Calibri"/>
              </a:rPr>
              <a:t>Inclusive and gender-neutral language in teaching and research</a:t>
            </a:r>
          </a:p>
          <a:p>
            <a:r>
              <a:rPr lang="en-US" sz="2800" b="1">
                <a:solidFill>
                  <a:schemeClr val="tx1">
                    <a:lumMod val="65000"/>
                    <a:lumOff val="35000"/>
                  </a:schemeClr>
                </a:solidFill>
                <a:cs typeface="Calibri"/>
              </a:rPr>
              <a:t>(Language: English)</a:t>
            </a:r>
            <a:endParaRPr lang="cs-CZ" sz="2800" b="1">
              <a:solidFill>
                <a:schemeClr val="tx1">
                  <a:lumMod val="65000"/>
                  <a:lumOff val="35000"/>
                </a:schemeClr>
              </a:solidFill>
              <a:cs typeface="Calibri"/>
            </a:endParaRPr>
          </a:p>
        </p:txBody>
      </p:sp>
    </p:spTree>
    <p:extLst>
      <p:ext uri="{BB962C8B-B14F-4D97-AF65-F5344CB8AC3E}">
        <p14:creationId xmlns:p14="http://schemas.microsoft.com/office/powerpoint/2010/main" val="28374032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240274" y="1788614"/>
            <a:ext cx="10289481" cy="3785652"/>
          </a:xfrm>
          <a:prstGeom prst="rect">
            <a:avLst/>
          </a:prstGeom>
          <a:solidFill>
            <a:schemeClr val="bg1"/>
          </a:solidFill>
          <a:effectLst/>
        </p:spPr>
        <p:txBody>
          <a:bodyPr wrap="square" rtlCol="0">
            <a:spAutoFit/>
          </a:bodyPr>
          <a:lstStyle/>
          <a:p>
            <a:r>
              <a:rPr lang="en-US" sz="2000" b="1"/>
              <a:t>Professional categories</a:t>
            </a:r>
          </a:p>
          <a:p>
            <a:endParaRPr lang="en-US" sz="2000" b="1"/>
          </a:p>
          <a:p>
            <a:r>
              <a:rPr lang="en-US" sz="2000"/>
              <a:t>• Most categories have no gender (vice-rector, president, etc.)</a:t>
            </a:r>
          </a:p>
          <a:p>
            <a:r>
              <a:rPr lang="en-US" sz="2000"/>
              <a:t>• Without gender when it is the position and not the specific person.</a:t>
            </a:r>
          </a:p>
          <a:p>
            <a:endParaRPr lang="en-US" sz="2000"/>
          </a:p>
          <a:p>
            <a:r>
              <a:rPr lang="en-US" sz="2000">
                <a:solidFill>
                  <a:srgbClr val="0070C0"/>
                </a:solidFill>
              </a:rPr>
              <a:t>Chairwoman</a:t>
            </a:r>
            <a:r>
              <a:rPr lang="en-US" sz="2000"/>
              <a:t> Lithgow apologized for </a:t>
            </a:r>
            <a:r>
              <a:rPr lang="en-US" sz="2000">
                <a:solidFill>
                  <a:srgbClr val="0070C0"/>
                </a:solidFill>
              </a:rPr>
              <a:t>her </a:t>
            </a:r>
            <a:r>
              <a:rPr lang="en-US" sz="2000"/>
              <a:t>absence.</a:t>
            </a:r>
          </a:p>
          <a:p>
            <a:r>
              <a:rPr lang="en-US" sz="2000"/>
              <a:t>A new </a:t>
            </a:r>
            <a:r>
              <a:rPr lang="en-US" sz="2000">
                <a:solidFill>
                  <a:srgbClr val="0070C0"/>
                </a:solidFill>
              </a:rPr>
              <a:t>chair/chairperson </a:t>
            </a:r>
            <a:r>
              <a:rPr lang="en-US" sz="2000"/>
              <a:t>must be elected before the Senate's inaugural session.</a:t>
            </a:r>
          </a:p>
          <a:p>
            <a:endParaRPr lang="en-US" sz="2000"/>
          </a:p>
          <a:p>
            <a:r>
              <a:rPr lang="en-US" sz="2000"/>
              <a:t>Attention to ambiguities:</a:t>
            </a:r>
          </a:p>
          <a:p>
            <a:r>
              <a:rPr lang="en-US" sz="2000"/>
              <a:t>The chairperson apologized for </a:t>
            </a:r>
            <a:r>
              <a:rPr lang="en-US" sz="2000" b="1"/>
              <a:t>their</a:t>
            </a:r>
            <a:r>
              <a:rPr lang="en-US" sz="2000"/>
              <a:t> absence. </a:t>
            </a:r>
          </a:p>
          <a:p>
            <a:r>
              <a:rPr lang="en-US" sz="2000"/>
              <a:t>(Chairperson or other committee members?)</a:t>
            </a:r>
          </a:p>
          <a:p>
            <a:r>
              <a:rPr lang="en-US" sz="2000"/>
              <a:t>The </a:t>
            </a:r>
            <a:r>
              <a:rPr lang="en-US" sz="2000" b="1"/>
              <a:t>chairperson</a:t>
            </a:r>
            <a:r>
              <a:rPr lang="en-US" sz="2000"/>
              <a:t> apologized for not being able to attend.</a:t>
            </a: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6" name="TextovéPole 3">
            <a:extLst>
              <a:ext uri="{FF2B5EF4-FFF2-40B4-BE49-F238E27FC236}">
                <a16:creationId xmlns:a16="http://schemas.microsoft.com/office/drawing/2014/main" id="{FF70681E-D2C4-4C22-8EDD-C58E9F94E548}"/>
              </a:ext>
            </a:extLst>
          </p:cNvPr>
          <p:cNvSpPr txBox="1"/>
          <p:nvPr/>
        </p:nvSpPr>
        <p:spPr>
          <a:xfrm>
            <a:off x="1762013" y="687527"/>
            <a:ext cx="9845801" cy="954107"/>
          </a:xfrm>
          <a:prstGeom prst="rect">
            <a:avLst/>
          </a:prstGeom>
          <a:noFill/>
        </p:spPr>
        <p:txBody>
          <a:bodyPr wrap="square" rtlCol="0">
            <a:spAutoFit/>
          </a:bodyPr>
          <a:lstStyle/>
          <a:p>
            <a:r>
              <a:rPr lang="en-US" sz="2800" b="1">
                <a:solidFill>
                  <a:schemeClr val="tx1">
                    <a:lumMod val="65000"/>
                    <a:lumOff val="35000"/>
                  </a:schemeClr>
                </a:solidFill>
                <a:cs typeface="Calibri"/>
              </a:rPr>
              <a:t>Inclusive and gender-neutral language in teaching and research</a:t>
            </a:r>
          </a:p>
          <a:p>
            <a:r>
              <a:rPr lang="en-US" sz="2800" b="1">
                <a:solidFill>
                  <a:schemeClr val="tx1">
                    <a:lumMod val="65000"/>
                    <a:lumOff val="35000"/>
                  </a:schemeClr>
                </a:solidFill>
                <a:cs typeface="Calibri"/>
              </a:rPr>
              <a:t>(Language: English)</a:t>
            </a:r>
            <a:endParaRPr lang="cs-CZ" sz="2800" b="1">
              <a:solidFill>
                <a:schemeClr val="tx1">
                  <a:lumMod val="65000"/>
                  <a:lumOff val="35000"/>
                </a:schemeClr>
              </a:solidFill>
              <a:cs typeface="Calibri"/>
            </a:endParaRPr>
          </a:p>
        </p:txBody>
      </p:sp>
    </p:spTree>
    <p:extLst>
      <p:ext uri="{BB962C8B-B14F-4D97-AF65-F5344CB8AC3E}">
        <p14:creationId xmlns:p14="http://schemas.microsoft.com/office/powerpoint/2010/main" val="7557399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240274" y="1914150"/>
            <a:ext cx="10289481" cy="1015663"/>
          </a:xfrm>
          <a:prstGeom prst="rect">
            <a:avLst/>
          </a:prstGeom>
          <a:solidFill>
            <a:schemeClr val="bg1"/>
          </a:solidFill>
          <a:effectLst/>
        </p:spPr>
        <p:txBody>
          <a:bodyPr wrap="square" rtlCol="0">
            <a:spAutoFit/>
          </a:bodyPr>
          <a:lstStyle/>
          <a:p>
            <a:r>
              <a:rPr lang="en-US" sz="2000" b="1"/>
              <a:t>Professional categories</a:t>
            </a:r>
          </a:p>
          <a:p>
            <a:endParaRPr lang="en-US" sz="2000" b="1"/>
          </a:p>
          <a:p>
            <a:r>
              <a:rPr lang="en-US" sz="2000"/>
              <a:t>Examples of marked words</a:t>
            </a: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2052312387"/>
              </p:ext>
            </p:extLst>
          </p:nvPr>
        </p:nvGraphicFramePr>
        <p:xfrm>
          <a:off x="2046749" y="3094157"/>
          <a:ext cx="8128000" cy="22250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221911783"/>
                    </a:ext>
                  </a:extLst>
                </a:gridCol>
                <a:gridCol w="4064000">
                  <a:extLst>
                    <a:ext uri="{9D8B030D-6E8A-4147-A177-3AD203B41FA5}">
                      <a16:colId xmlns:a16="http://schemas.microsoft.com/office/drawing/2014/main" val="4166123370"/>
                    </a:ext>
                  </a:extLst>
                </a:gridCol>
              </a:tblGrid>
              <a:tr h="370840">
                <a:tc>
                  <a:txBody>
                    <a:bodyPr/>
                    <a:lstStyle/>
                    <a:p>
                      <a:r>
                        <a:rPr lang="en-US" sz="1800"/>
                        <a:t>Marked word </a:t>
                      </a:r>
                      <a:endParaRPr lang="es-ES"/>
                    </a:p>
                  </a:txBody>
                  <a:tcPr/>
                </a:tc>
                <a:tc>
                  <a:txBody>
                    <a:bodyPr/>
                    <a:lstStyle/>
                    <a:p>
                      <a:r>
                        <a:rPr lang="en-US" sz="1800"/>
                        <a:t>Neutral word </a:t>
                      </a:r>
                      <a:endParaRPr lang="es-ES"/>
                    </a:p>
                  </a:txBody>
                  <a:tcPr/>
                </a:tc>
                <a:extLst>
                  <a:ext uri="{0D108BD9-81ED-4DB2-BD59-A6C34878D82A}">
                    <a16:rowId xmlns:a16="http://schemas.microsoft.com/office/drawing/2014/main" val="3721250605"/>
                  </a:ext>
                </a:extLst>
              </a:tr>
              <a:tr h="370840">
                <a:tc>
                  <a:txBody>
                    <a:bodyPr/>
                    <a:lstStyle/>
                    <a:p>
                      <a:r>
                        <a:rPr lang="en-US" sz="1800"/>
                        <a:t>businessman</a:t>
                      </a:r>
                      <a:endParaRPr lang="es-ES"/>
                    </a:p>
                  </a:txBody>
                  <a:tcPr/>
                </a:tc>
                <a:tc>
                  <a:txBody>
                    <a:bodyPr/>
                    <a:lstStyle/>
                    <a:p>
                      <a:r>
                        <a:rPr lang="en-US" sz="1800"/>
                        <a:t>business executive, manager </a:t>
                      </a:r>
                      <a:endParaRPr lang="es-ES"/>
                    </a:p>
                  </a:txBody>
                  <a:tcPr/>
                </a:tc>
                <a:extLst>
                  <a:ext uri="{0D108BD9-81ED-4DB2-BD59-A6C34878D82A}">
                    <a16:rowId xmlns:a16="http://schemas.microsoft.com/office/drawing/2014/main" val="409617052"/>
                  </a:ext>
                </a:extLst>
              </a:tr>
              <a:tr h="370840">
                <a:tc>
                  <a:txBody>
                    <a:bodyPr/>
                    <a:lstStyle/>
                    <a:p>
                      <a:r>
                        <a:rPr lang="en-US" sz="1800"/>
                        <a:t>chairman</a:t>
                      </a:r>
                      <a:endParaRPr lang="es-ES"/>
                    </a:p>
                  </a:txBody>
                  <a:tcPr/>
                </a:tc>
                <a:tc>
                  <a:txBody>
                    <a:bodyPr/>
                    <a:lstStyle/>
                    <a:p>
                      <a:r>
                        <a:rPr lang="en-US" sz="1800"/>
                        <a:t>chair, chairperson </a:t>
                      </a:r>
                      <a:endParaRPr lang="es-ES"/>
                    </a:p>
                  </a:txBody>
                  <a:tcPr/>
                </a:tc>
                <a:extLst>
                  <a:ext uri="{0D108BD9-81ED-4DB2-BD59-A6C34878D82A}">
                    <a16:rowId xmlns:a16="http://schemas.microsoft.com/office/drawing/2014/main" val="4088079768"/>
                  </a:ext>
                </a:extLst>
              </a:tr>
              <a:tr h="370840">
                <a:tc>
                  <a:txBody>
                    <a:bodyPr/>
                    <a:lstStyle/>
                    <a:p>
                      <a:r>
                        <a:rPr lang="en-US" sz="1800"/>
                        <a:t>doorman</a:t>
                      </a:r>
                      <a:endParaRPr lang="es-ES"/>
                    </a:p>
                  </a:txBody>
                  <a:tcPr/>
                </a:tc>
                <a:tc>
                  <a:txBody>
                    <a:bodyPr/>
                    <a:lstStyle/>
                    <a:p>
                      <a:r>
                        <a:rPr lang="en-US" sz="1800"/>
                        <a:t>security guard </a:t>
                      </a:r>
                      <a:endParaRPr lang="es-ES"/>
                    </a:p>
                  </a:txBody>
                  <a:tcPr/>
                </a:tc>
                <a:extLst>
                  <a:ext uri="{0D108BD9-81ED-4DB2-BD59-A6C34878D82A}">
                    <a16:rowId xmlns:a16="http://schemas.microsoft.com/office/drawing/2014/main" val="1859722362"/>
                  </a:ext>
                </a:extLst>
              </a:tr>
              <a:tr h="370840">
                <a:tc>
                  <a:txBody>
                    <a:bodyPr/>
                    <a:lstStyle/>
                    <a:p>
                      <a:r>
                        <a:rPr lang="en-US" sz="1800"/>
                        <a:t>freshman </a:t>
                      </a:r>
                      <a:endParaRPr lang="es-ES"/>
                    </a:p>
                  </a:txBody>
                  <a:tcPr/>
                </a:tc>
                <a:tc>
                  <a:txBody>
                    <a:bodyPr/>
                    <a:lstStyle/>
                    <a:p>
                      <a:r>
                        <a:rPr lang="en-US" sz="1800"/>
                        <a:t>first-year student </a:t>
                      </a:r>
                      <a:endParaRPr lang="es-ES"/>
                    </a:p>
                  </a:txBody>
                  <a:tcPr/>
                </a:tc>
                <a:extLst>
                  <a:ext uri="{0D108BD9-81ED-4DB2-BD59-A6C34878D82A}">
                    <a16:rowId xmlns:a16="http://schemas.microsoft.com/office/drawing/2014/main" val="1288351343"/>
                  </a:ext>
                </a:extLst>
              </a:tr>
              <a:tr h="370840">
                <a:tc>
                  <a:txBody>
                    <a:bodyPr/>
                    <a:lstStyle/>
                    <a:p>
                      <a:r>
                        <a:rPr lang="en-US" sz="1800"/>
                        <a:t>ombudsman</a:t>
                      </a:r>
                      <a:endParaRPr lang="es-ES"/>
                    </a:p>
                  </a:txBody>
                  <a:tcPr/>
                </a:tc>
                <a:tc>
                  <a:txBody>
                    <a:bodyPr/>
                    <a:lstStyle/>
                    <a:p>
                      <a:r>
                        <a:rPr lang="en-US" sz="1800" err="1"/>
                        <a:t>ombuds</a:t>
                      </a:r>
                      <a:r>
                        <a:rPr lang="en-US" sz="1800"/>
                        <a:t> officer</a:t>
                      </a:r>
                      <a:endParaRPr lang="en-US" sz="1800" b="1"/>
                    </a:p>
                  </a:txBody>
                  <a:tcPr/>
                </a:tc>
                <a:extLst>
                  <a:ext uri="{0D108BD9-81ED-4DB2-BD59-A6C34878D82A}">
                    <a16:rowId xmlns:a16="http://schemas.microsoft.com/office/drawing/2014/main" val="2766718519"/>
                  </a:ext>
                </a:extLst>
              </a:tr>
            </a:tbl>
          </a:graphicData>
        </a:graphic>
      </p:graphicFrame>
      <p:sp>
        <p:nvSpPr>
          <p:cNvPr id="6" name="TextovéPole 3">
            <a:extLst>
              <a:ext uri="{FF2B5EF4-FFF2-40B4-BE49-F238E27FC236}">
                <a16:creationId xmlns:a16="http://schemas.microsoft.com/office/drawing/2014/main" id="{FF70681E-D2C4-4C22-8EDD-C58E9F94E548}"/>
              </a:ext>
            </a:extLst>
          </p:cNvPr>
          <p:cNvSpPr txBox="1"/>
          <p:nvPr/>
        </p:nvSpPr>
        <p:spPr>
          <a:xfrm>
            <a:off x="1762013" y="687527"/>
            <a:ext cx="9845801" cy="954107"/>
          </a:xfrm>
          <a:prstGeom prst="rect">
            <a:avLst/>
          </a:prstGeom>
          <a:noFill/>
        </p:spPr>
        <p:txBody>
          <a:bodyPr wrap="square" rtlCol="0">
            <a:spAutoFit/>
          </a:bodyPr>
          <a:lstStyle/>
          <a:p>
            <a:r>
              <a:rPr lang="en-US" sz="2800" b="1">
                <a:solidFill>
                  <a:schemeClr val="tx1">
                    <a:lumMod val="65000"/>
                    <a:lumOff val="35000"/>
                  </a:schemeClr>
                </a:solidFill>
                <a:cs typeface="Calibri"/>
              </a:rPr>
              <a:t>Inclusive and gender-neutral language in teaching and research</a:t>
            </a:r>
          </a:p>
          <a:p>
            <a:r>
              <a:rPr lang="en-US" sz="2800" b="1">
                <a:solidFill>
                  <a:schemeClr val="tx1">
                    <a:lumMod val="65000"/>
                    <a:lumOff val="35000"/>
                  </a:schemeClr>
                </a:solidFill>
                <a:cs typeface="Calibri"/>
              </a:rPr>
              <a:t>(Language: English)</a:t>
            </a:r>
            <a:endParaRPr lang="cs-CZ" sz="2800" b="1">
              <a:solidFill>
                <a:schemeClr val="tx1">
                  <a:lumMod val="65000"/>
                  <a:lumOff val="35000"/>
                </a:schemeClr>
              </a:solidFill>
              <a:cs typeface="Calibri"/>
            </a:endParaRPr>
          </a:p>
        </p:txBody>
      </p:sp>
    </p:spTree>
    <p:extLst>
      <p:ext uri="{BB962C8B-B14F-4D97-AF65-F5344CB8AC3E}">
        <p14:creationId xmlns:p14="http://schemas.microsoft.com/office/powerpoint/2010/main" val="9427191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240274" y="1927159"/>
            <a:ext cx="10289481" cy="2554545"/>
          </a:xfrm>
          <a:prstGeom prst="rect">
            <a:avLst/>
          </a:prstGeom>
          <a:solidFill>
            <a:schemeClr val="bg1"/>
          </a:solidFill>
          <a:effectLst/>
        </p:spPr>
        <p:txBody>
          <a:bodyPr wrap="square" rtlCol="0">
            <a:spAutoFit/>
          </a:bodyPr>
          <a:lstStyle/>
          <a:p>
            <a:r>
              <a:rPr lang="en-US" sz="2000" b="1"/>
              <a:t>Reference to more than one person</a:t>
            </a:r>
          </a:p>
          <a:p>
            <a:endParaRPr lang="en-US" sz="2000"/>
          </a:p>
          <a:p>
            <a:r>
              <a:rPr lang="en-US" sz="2000">
                <a:solidFill>
                  <a:srgbClr val="0070C0"/>
                </a:solidFill>
              </a:rPr>
              <a:t>Chairwomen</a:t>
            </a:r>
            <a:r>
              <a:rPr lang="en-US" sz="2000"/>
              <a:t> Lithgow and </a:t>
            </a:r>
            <a:r>
              <a:rPr lang="en-US" sz="2000" err="1"/>
              <a:t>Puig</a:t>
            </a:r>
            <a:r>
              <a:rPr lang="en-US" sz="2000"/>
              <a:t> will offer a short press conference.</a:t>
            </a:r>
          </a:p>
          <a:p>
            <a:r>
              <a:rPr lang="en-US" sz="2000" err="1"/>
              <a:t>Mr</a:t>
            </a:r>
            <a:r>
              <a:rPr lang="en-US" sz="2000"/>
              <a:t> Ferrer and </a:t>
            </a:r>
            <a:r>
              <a:rPr lang="en-US" sz="2000" err="1"/>
              <a:t>Ms</a:t>
            </a:r>
            <a:r>
              <a:rPr lang="en-US" sz="2000"/>
              <a:t> Lithgow served as </a:t>
            </a:r>
            <a:r>
              <a:rPr lang="en-US" sz="2000">
                <a:solidFill>
                  <a:srgbClr val="0070C0"/>
                </a:solidFill>
              </a:rPr>
              <a:t>chairpersons</a:t>
            </a:r>
            <a:r>
              <a:rPr lang="en-US" sz="2000"/>
              <a:t> at the meeting.</a:t>
            </a:r>
          </a:p>
          <a:p>
            <a:endParaRPr lang="en-US" sz="2000"/>
          </a:p>
          <a:p>
            <a:r>
              <a:rPr lang="en-US" sz="2000"/>
              <a:t>Harriet Harman has been the acting leader of Labor since the resignation of </a:t>
            </a:r>
            <a:r>
              <a:rPr lang="en-US" sz="2000">
                <a:solidFill>
                  <a:srgbClr val="FF0000"/>
                </a:solidFill>
              </a:rPr>
              <a:t>Miliband</a:t>
            </a:r>
            <a:r>
              <a:rPr lang="en-US" sz="2000"/>
              <a:t>.</a:t>
            </a:r>
          </a:p>
          <a:p>
            <a:r>
              <a:rPr lang="en-US" sz="2000">
                <a:solidFill>
                  <a:srgbClr val="0070C0"/>
                </a:solidFill>
              </a:rPr>
              <a:t>Harriet Harman </a:t>
            </a:r>
            <a:r>
              <a:rPr lang="en-US" sz="2000"/>
              <a:t>has been the acting leader of Labor since the resignation of </a:t>
            </a:r>
            <a:r>
              <a:rPr lang="en-US" sz="2000">
                <a:solidFill>
                  <a:srgbClr val="0070C0"/>
                </a:solidFill>
              </a:rPr>
              <a:t>Ed Miliband.</a:t>
            </a:r>
          </a:p>
          <a:p>
            <a:endParaRPr lang="en-US" sz="2000"/>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6" name="TextovéPole 3">
            <a:extLst>
              <a:ext uri="{FF2B5EF4-FFF2-40B4-BE49-F238E27FC236}">
                <a16:creationId xmlns:a16="http://schemas.microsoft.com/office/drawing/2014/main" id="{FF70681E-D2C4-4C22-8EDD-C58E9F94E548}"/>
              </a:ext>
            </a:extLst>
          </p:cNvPr>
          <p:cNvSpPr txBox="1"/>
          <p:nvPr/>
        </p:nvSpPr>
        <p:spPr>
          <a:xfrm>
            <a:off x="1762013" y="687527"/>
            <a:ext cx="9845801" cy="954107"/>
          </a:xfrm>
          <a:prstGeom prst="rect">
            <a:avLst/>
          </a:prstGeom>
          <a:noFill/>
        </p:spPr>
        <p:txBody>
          <a:bodyPr wrap="square" rtlCol="0">
            <a:spAutoFit/>
          </a:bodyPr>
          <a:lstStyle/>
          <a:p>
            <a:r>
              <a:rPr lang="en-US" sz="2800" b="1">
                <a:solidFill>
                  <a:schemeClr val="tx1">
                    <a:lumMod val="65000"/>
                    <a:lumOff val="35000"/>
                  </a:schemeClr>
                </a:solidFill>
                <a:cs typeface="Calibri"/>
              </a:rPr>
              <a:t>Inclusive and gender-neutral language in teaching and research</a:t>
            </a:r>
          </a:p>
          <a:p>
            <a:r>
              <a:rPr lang="en-US" sz="2800" b="1">
                <a:solidFill>
                  <a:schemeClr val="tx1">
                    <a:lumMod val="65000"/>
                    <a:lumOff val="35000"/>
                  </a:schemeClr>
                </a:solidFill>
                <a:cs typeface="Calibri"/>
              </a:rPr>
              <a:t>(Language: English)</a:t>
            </a:r>
            <a:endParaRPr lang="cs-CZ" sz="2800" b="1">
              <a:solidFill>
                <a:schemeClr val="tx1">
                  <a:lumMod val="65000"/>
                  <a:lumOff val="35000"/>
                </a:schemeClr>
              </a:solidFill>
              <a:cs typeface="Calibri"/>
            </a:endParaRPr>
          </a:p>
        </p:txBody>
      </p:sp>
    </p:spTree>
    <p:extLst>
      <p:ext uri="{BB962C8B-B14F-4D97-AF65-F5344CB8AC3E}">
        <p14:creationId xmlns:p14="http://schemas.microsoft.com/office/powerpoint/2010/main" val="25622429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240274" y="1954868"/>
            <a:ext cx="10289481" cy="2862322"/>
          </a:xfrm>
          <a:prstGeom prst="rect">
            <a:avLst/>
          </a:prstGeom>
          <a:solidFill>
            <a:schemeClr val="bg1"/>
          </a:solidFill>
          <a:effectLst/>
        </p:spPr>
        <p:txBody>
          <a:bodyPr wrap="square" rtlCol="0">
            <a:spAutoFit/>
          </a:bodyPr>
          <a:lstStyle/>
          <a:p>
            <a:r>
              <a:rPr lang="en-US" sz="2000" b="1"/>
              <a:t>Male and female</a:t>
            </a:r>
          </a:p>
          <a:p>
            <a:endParaRPr lang="en-US" sz="2000"/>
          </a:p>
          <a:p>
            <a:r>
              <a:rPr lang="en-US" sz="2000"/>
              <a:t>• We will only use the distributive expression when we want to emphasize "men and women".</a:t>
            </a:r>
          </a:p>
          <a:p>
            <a:endParaRPr lang="en-US" sz="2000"/>
          </a:p>
          <a:p>
            <a:r>
              <a:rPr lang="en-US" sz="2000"/>
              <a:t>The survey obtained similar results among both </a:t>
            </a:r>
            <a:r>
              <a:rPr lang="en-US" sz="2000">
                <a:solidFill>
                  <a:srgbClr val="0070C0"/>
                </a:solidFill>
              </a:rPr>
              <a:t>male and female students.</a:t>
            </a:r>
          </a:p>
          <a:p>
            <a:endParaRPr lang="en-US" sz="2000"/>
          </a:p>
          <a:p>
            <a:r>
              <a:rPr lang="en-US" sz="2000"/>
              <a:t>Terry Harris, a well-known </a:t>
            </a:r>
            <a:r>
              <a:rPr lang="en-US" sz="2000">
                <a:solidFill>
                  <a:srgbClr val="FF0000"/>
                </a:solidFill>
              </a:rPr>
              <a:t>female </a:t>
            </a:r>
            <a:r>
              <a:rPr lang="en-US" sz="2000"/>
              <a:t>productivity consultant, will advise the committee headed by Mr. Todd Sui.</a:t>
            </a:r>
          </a:p>
          <a:p>
            <a:r>
              <a:rPr lang="en-US" sz="2000"/>
              <a:t>Terry Harris</a:t>
            </a:r>
            <a:r>
              <a:rPr lang="en-US" sz="2000">
                <a:solidFill>
                  <a:srgbClr val="0070C0"/>
                </a:solidFill>
              </a:rPr>
              <a:t>, a well-known productivity consultant</a:t>
            </a:r>
            <a:r>
              <a:rPr lang="en-US" sz="2000"/>
              <a:t>, will advise the committee headed by Todd Sui.</a:t>
            </a: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6" name="TextovéPole 3">
            <a:extLst>
              <a:ext uri="{FF2B5EF4-FFF2-40B4-BE49-F238E27FC236}">
                <a16:creationId xmlns:a16="http://schemas.microsoft.com/office/drawing/2014/main" id="{FF70681E-D2C4-4C22-8EDD-C58E9F94E548}"/>
              </a:ext>
            </a:extLst>
          </p:cNvPr>
          <p:cNvSpPr txBox="1"/>
          <p:nvPr/>
        </p:nvSpPr>
        <p:spPr>
          <a:xfrm>
            <a:off x="1762013" y="687527"/>
            <a:ext cx="9845801" cy="954107"/>
          </a:xfrm>
          <a:prstGeom prst="rect">
            <a:avLst/>
          </a:prstGeom>
          <a:noFill/>
        </p:spPr>
        <p:txBody>
          <a:bodyPr wrap="square" rtlCol="0">
            <a:spAutoFit/>
          </a:bodyPr>
          <a:lstStyle/>
          <a:p>
            <a:r>
              <a:rPr lang="en-US" sz="2800" b="1">
                <a:solidFill>
                  <a:schemeClr val="tx1">
                    <a:lumMod val="65000"/>
                    <a:lumOff val="35000"/>
                  </a:schemeClr>
                </a:solidFill>
                <a:cs typeface="Calibri"/>
              </a:rPr>
              <a:t>Inclusive and gender-neutral language in teaching and research</a:t>
            </a:r>
          </a:p>
          <a:p>
            <a:r>
              <a:rPr lang="en-US" sz="2800" b="1">
                <a:solidFill>
                  <a:schemeClr val="tx1">
                    <a:lumMod val="65000"/>
                    <a:lumOff val="35000"/>
                  </a:schemeClr>
                </a:solidFill>
                <a:cs typeface="Calibri"/>
              </a:rPr>
              <a:t>(Language: English)</a:t>
            </a:r>
            <a:endParaRPr lang="cs-CZ" sz="2800" b="1">
              <a:solidFill>
                <a:schemeClr val="tx1">
                  <a:lumMod val="65000"/>
                  <a:lumOff val="35000"/>
                </a:schemeClr>
              </a:solidFill>
              <a:cs typeface="Calibri"/>
            </a:endParaRPr>
          </a:p>
        </p:txBody>
      </p:sp>
    </p:spTree>
    <p:extLst>
      <p:ext uri="{BB962C8B-B14F-4D97-AF65-F5344CB8AC3E}">
        <p14:creationId xmlns:p14="http://schemas.microsoft.com/office/powerpoint/2010/main" val="40691181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503511" y="2122463"/>
            <a:ext cx="7640490" cy="2246769"/>
          </a:xfrm>
          <a:prstGeom prst="rect">
            <a:avLst/>
          </a:prstGeom>
          <a:solidFill>
            <a:schemeClr val="bg1"/>
          </a:solidFill>
          <a:effectLst/>
        </p:spPr>
        <p:txBody>
          <a:bodyPr wrap="square" rtlCol="0">
            <a:spAutoFit/>
          </a:bodyPr>
          <a:lstStyle/>
          <a:p>
            <a:r>
              <a:rPr lang="en-US" sz="2000" b="1"/>
              <a:t>Headings</a:t>
            </a:r>
          </a:p>
          <a:p>
            <a:endParaRPr lang="en-US" sz="2000"/>
          </a:p>
          <a:p>
            <a:r>
              <a:rPr lang="en-US" sz="2000"/>
              <a:t>• Dear student</a:t>
            </a:r>
          </a:p>
          <a:p>
            <a:r>
              <a:rPr lang="en-US" sz="2000"/>
              <a:t>• Dear faculty member</a:t>
            </a:r>
          </a:p>
          <a:p>
            <a:r>
              <a:rPr lang="en-US" sz="2000"/>
              <a:t>• Dear colleague </a:t>
            </a:r>
          </a:p>
          <a:p>
            <a:r>
              <a:rPr lang="en-US" sz="2000"/>
              <a:t>• Dear Sir or Madam </a:t>
            </a:r>
          </a:p>
          <a:p>
            <a:r>
              <a:rPr lang="en-US" sz="2000"/>
              <a:t>  (addressee unrelated to the University)</a:t>
            </a: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6" name="TextovéPole 3">
            <a:extLst>
              <a:ext uri="{FF2B5EF4-FFF2-40B4-BE49-F238E27FC236}">
                <a16:creationId xmlns:a16="http://schemas.microsoft.com/office/drawing/2014/main" id="{FF70681E-D2C4-4C22-8EDD-C58E9F94E548}"/>
              </a:ext>
            </a:extLst>
          </p:cNvPr>
          <p:cNvSpPr txBox="1"/>
          <p:nvPr/>
        </p:nvSpPr>
        <p:spPr>
          <a:xfrm>
            <a:off x="1762013" y="687527"/>
            <a:ext cx="9845801" cy="954107"/>
          </a:xfrm>
          <a:prstGeom prst="rect">
            <a:avLst/>
          </a:prstGeom>
          <a:noFill/>
        </p:spPr>
        <p:txBody>
          <a:bodyPr wrap="square" rtlCol="0">
            <a:spAutoFit/>
          </a:bodyPr>
          <a:lstStyle/>
          <a:p>
            <a:r>
              <a:rPr lang="en-US" sz="2800" b="1">
                <a:solidFill>
                  <a:schemeClr val="tx1">
                    <a:lumMod val="65000"/>
                    <a:lumOff val="35000"/>
                  </a:schemeClr>
                </a:solidFill>
                <a:cs typeface="Calibri"/>
              </a:rPr>
              <a:t>Inclusive and gender-neutral language in teaching and research</a:t>
            </a:r>
          </a:p>
          <a:p>
            <a:r>
              <a:rPr lang="en-US" sz="2800" b="1">
                <a:solidFill>
                  <a:schemeClr val="tx1">
                    <a:lumMod val="65000"/>
                    <a:lumOff val="35000"/>
                  </a:schemeClr>
                </a:solidFill>
                <a:cs typeface="Calibri"/>
              </a:rPr>
              <a:t>(Language: English)</a:t>
            </a:r>
            <a:endParaRPr lang="cs-CZ" sz="2800" b="1">
              <a:solidFill>
                <a:schemeClr val="tx1">
                  <a:lumMod val="65000"/>
                  <a:lumOff val="35000"/>
                </a:schemeClr>
              </a:solidFill>
              <a:cs typeface="Calibri"/>
            </a:endParaRPr>
          </a:p>
        </p:txBody>
      </p:sp>
    </p:spTree>
    <p:extLst>
      <p:ext uri="{BB962C8B-B14F-4D97-AF65-F5344CB8AC3E}">
        <p14:creationId xmlns:p14="http://schemas.microsoft.com/office/powerpoint/2010/main" val="25736835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531220" y="2092967"/>
            <a:ext cx="8513325" cy="2554545"/>
          </a:xfrm>
          <a:prstGeom prst="rect">
            <a:avLst/>
          </a:prstGeom>
          <a:solidFill>
            <a:schemeClr val="bg1"/>
          </a:solidFill>
          <a:effectLst/>
        </p:spPr>
        <p:txBody>
          <a:bodyPr wrap="square" rtlCol="0">
            <a:spAutoFit/>
          </a:bodyPr>
          <a:lstStyle/>
          <a:p>
            <a:r>
              <a:rPr lang="en-US" sz="2000" b="1"/>
              <a:t>Use of “</a:t>
            </a:r>
            <a:r>
              <a:rPr lang="en-US" sz="2000" b="1" err="1"/>
              <a:t>Mr</a:t>
            </a:r>
            <a:r>
              <a:rPr lang="en-US" sz="2000" b="1"/>
              <a:t>”, “</a:t>
            </a:r>
            <a:r>
              <a:rPr lang="en-US" sz="2000" b="1" err="1"/>
              <a:t>Mrs</a:t>
            </a:r>
            <a:r>
              <a:rPr lang="en-US" sz="2000" b="1"/>
              <a:t>” and “</a:t>
            </a:r>
            <a:r>
              <a:rPr lang="en-US" sz="2000" b="1" err="1"/>
              <a:t>Ms</a:t>
            </a:r>
            <a:r>
              <a:rPr lang="en-US" sz="2000" b="1"/>
              <a:t>”</a:t>
            </a:r>
          </a:p>
          <a:p>
            <a:endParaRPr lang="en-US" sz="2000"/>
          </a:p>
          <a:p>
            <a:r>
              <a:rPr lang="en-US" sz="2000">
                <a:solidFill>
                  <a:srgbClr val="FF0000"/>
                </a:solidFill>
              </a:rPr>
              <a:t>"</a:t>
            </a:r>
            <a:r>
              <a:rPr lang="en-US" sz="2000" err="1">
                <a:solidFill>
                  <a:srgbClr val="FF0000"/>
                </a:solidFill>
              </a:rPr>
              <a:t>Mrs</a:t>
            </a:r>
            <a:r>
              <a:rPr lang="en-US" sz="2000">
                <a:solidFill>
                  <a:srgbClr val="FF0000"/>
                </a:solidFill>
              </a:rPr>
              <a:t>" </a:t>
            </a:r>
            <a:r>
              <a:rPr lang="en-US" sz="2000"/>
              <a:t>= married woman</a:t>
            </a:r>
          </a:p>
          <a:p>
            <a:r>
              <a:rPr lang="en-US" sz="2000">
                <a:solidFill>
                  <a:srgbClr val="FF0000"/>
                </a:solidFill>
              </a:rPr>
              <a:t>“Miss” </a:t>
            </a:r>
            <a:r>
              <a:rPr lang="en-US" sz="2000"/>
              <a:t>= single woman</a:t>
            </a:r>
          </a:p>
          <a:p>
            <a:endParaRPr lang="en-US" sz="2000"/>
          </a:p>
          <a:p>
            <a:r>
              <a:rPr lang="en-US" sz="2000" err="1">
                <a:solidFill>
                  <a:srgbClr val="0070C0"/>
                </a:solidFill>
              </a:rPr>
              <a:t>Mr</a:t>
            </a:r>
            <a:r>
              <a:rPr lang="en-US" sz="2000"/>
              <a:t> (man)</a:t>
            </a:r>
          </a:p>
          <a:p>
            <a:r>
              <a:rPr lang="en-US" sz="2000" err="1">
                <a:solidFill>
                  <a:srgbClr val="0070C0"/>
                </a:solidFill>
              </a:rPr>
              <a:t>Ms</a:t>
            </a:r>
            <a:r>
              <a:rPr lang="en-US" sz="2000">
                <a:solidFill>
                  <a:srgbClr val="0070C0"/>
                </a:solidFill>
              </a:rPr>
              <a:t> (</a:t>
            </a:r>
            <a:r>
              <a:rPr lang="en-US" sz="2000"/>
              <a:t>female)</a:t>
            </a:r>
          </a:p>
          <a:p>
            <a:r>
              <a:rPr lang="en-US" sz="2000"/>
              <a:t>(no dot in British English)</a:t>
            </a: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6" name="TextovéPole 3">
            <a:extLst>
              <a:ext uri="{FF2B5EF4-FFF2-40B4-BE49-F238E27FC236}">
                <a16:creationId xmlns:a16="http://schemas.microsoft.com/office/drawing/2014/main" id="{FF70681E-D2C4-4C22-8EDD-C58E9F94E548}"/>
              </a:ext>
            </a:extLst>
          </p:cNvPr>
          <p:cNvSpPr txBox="1"/>
          <p:nvPr/>
        </p:nvSpPr>
        <p:spPr>
          <a:xfrm>
            <a:off x="1762013" y="687527"/>
            <a:ext cx="9845801" cy="954107"/>
          </a:xfrm>
          <a:prstGeom prst="rect">
            <a:avLst/>
          </a:prstGeom>
          <a:noFill/>
        </p:spPr>
        <p:txBody>
          <a:bodyPr wrap="square" rtlCol="0">
            <a:spAutoFit/>
          </a:bodyPr>
          <a:lstStyle/>
          <a:p>
            <a:r>
              <a:rPr lang="en-US" sz="2800" b="1">
                <a:solidFill>
                  <a:schemeClr val="tx1">
                    <a:lumMod val="65000"/>
                    <a:lumOff val="35000"/>
                  </a:schemeClr>
                </a:solidFill>
                <a:cs typeface="Calibri"/>
              </a:rPr>
              <a:t>Inclusive and gender-neutral language in teaching and research</a:t>
            </a:r>
          </a:p>
          <a:p>
            <a:r>
              <a:rPr lang="en-US" sz="2800" b="1">
                <a:solidFill>
                  <a:schemeClr val="tx1">
                    <a:lumMod val="65000"/>
                    <a:lumOff val="35000"/>
                  </a:schemeClr>
                </a:solidFill>
                <a:cs typeface="Calibri"/>
              </a:rPr>
              <a:t>(Language: English)</a:t>
            </a:r>
            <a:endParaRPr lang="cs-CZ" sz="2800" b="1">
              <a:solidFill>
                <a:schemeClr val="tx1">
                  <a:lumMod val="65000"/>
                  <a:lumOff val="35000"/>
                </a:schemeClr>
              </a:solidFill>
              <a:cs typeface="Calibri"/>
            </a:endParaRPr>
          </a:p>
        </p:txBody>
      </p:sp>
    </p:spTree>
    <p:extLst>
      <p:ext uri="{BB962C8B-B14F-4D97-AF65-F5344CB8AC3E}">
        <p14:creationId xmlns:p14="http://schemas.microsoft.com/office/powerpoint/2010/main" val="20450246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240274" y="1855566"/>
            <a:ext cx="10289481" cy="1015663"/>
          </a:xfrm>
          <a:prstGeom prst="rect">
            <a:avLst/>
          </a:prstGeom>
          <a:solidFill>
            <a:schemeClr val="bg1"/>
          </a:solidFill>
          <a:effectLst/>
        </p:spPr>
        <p:txBody>
          <a:bodyPr wrap="square" rtlCol="0">
            <a:spAutoFit/>
          </a:bodyPr>
          <a:lstStyle/>
          <a:p>
            <a:r>
              <a:rPr lang="en-US" sz="2000" b="1"/>
              <a:t>Problematic words</a:t>
            </a:r>
          </a:p>
          <a:p>
            <a:endParaRPr lang="en-US" sz="2000"/>
          </a:p>
          <a:p>
            <a:r>
              <a:rPr lang="en-US" sz="2000"/>
              <a:t>• Words with “man" and others</a:t>
            </a: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3684728980"/>
              </p:ext>
            </p:extLst>
          </p:nvPr>
        </p:nvGraphicFramePr>
        <p:xfrm>
          <a:off x="2046749" y="3201417"/>
          <a:ext cx="8128000" cy="2123440"/>
        </p:xfrm>
        <a:graphic>
          <a:graphicData uri="http://schemas.openxmlformats.org/drawingml/2006/table">
            <a:tbl>
              <a:tblPr firstRow="1" bandRow="1">
                <a:tableStyleId>{5C22544A-7EE6-4342-B048-85BDC9FD1C3A}</a:tableStyleId>
              </a:tblPr>
              <a:tblGrid>
                <a:gridCol w="2392516">
                  <a:extLst>
                    <a:ext uri="{9D8B030D-6E8A-4147-A177-3AD203B41FA5}">
                      <a16:colId xmlns:a16="http://schemas.microsoft.com/office/drawing/2014/main" val="3221911783"/>
                    </a:ext>
                  </a:extLst>
                </a:gridCol>
                <a:gridCol w="5735484">
                  <a:extLst>
                    <a:ext uri="{9D8B030D-6E8A-4147-A177-3AD203B41FA5}">
                      <a16:colId xmlns:a16="http://schemas.microsoft.com/office/drawing/2014/main" val="4166123370"/>
                    </a:ext>
                  </a:extLst>
                </a:gridCol>
              </a:tblGrid>
              <a:tr h="370840">
                <a:tc>
                  <a:txBody>
                    <a:bodyPr/>
                    <a:lstStyle/>
                    <a:p>
                      <a:r>
                        <a:rPr lang="en-US" sz="1800"/>
                        <a:t>Marked word </a:t>
                      </a:r>
                      <a:endParaRPr lang="es-ES"/>
                    </a:p>
                  </a:txBody>
                  <a:tcPr/>
                </a:tc>
                <a:tc>
                  <a:txBody>
                    <a:bodyPr/>
                    <a:lstStyle/>
                    <a:p>
                      <a:r>
                        <a:rPr lang="en-US" sz="1800"/>
                        <a:t>Neutral word </a:t>
                      </a:r>
                      <a:endParaRPr lang="es-ES"/>
                    </a:p>
                  </a:txBody>
                  <a:tcPr/>
                </a:tc>
                <a:extLst>
                  <a:ext uri="{0D108BD9-81ED-4DB2-BD59-A6C34878D82A}">
                    <a16:rowId xmlns:a16="http://schemas.microsoft.com/office/drawing/2014/main" val="37212506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0" i="0" u="none" strike="noStrike" kern="1200" baseline="0" err="1">
                          <a:solidFill>
                            <a:schemeClr val="dk1"/>
                          </a:solidFill>
                          <a:latin typeface="+mn-lt"/>
                          <a:ea typeface="+mn-ea"/>
                          <a:cs typeface="+mn-cs"/>
                        </a:rPr>
                        <a:t>man</a:t>
                      </a:r>
                      <a:r>
                        <a:rPr lang="es-ES" sz="1800" b="0" i="0" u="none" strike="noStrike" kern="1200" baseline="0">
                          <a:solidFill>
                            <a:schemeClr val="dk1"/>
                          </a:solidFill>
                          <a:latin typeface="+mn-lt"/>
                          <a:ea typeface="+mn-ea"/>
                          <a:cs typeface="+mn-cs"/>
                        </a:rPr>
                        <a:t> in </a:t>
                      </a:r>
                      <a:r>
                        <a:rPr lang="es-ES" sz="1800" b="0" i="0" u="none" strike="noStrike" kern="1200" baseline="0" err="1">
                          <a:solidFill>
                            <a:schemeClr val="dk1"/>
                          </a:solidFill>
                          <a:latin typeface="+mn-lt"/>
                          <a:ea typeface="+mn-ea"/>
                          <a:cs typeface="+mn-cs"/>
                        </a:rPr>
                        <a:t>the</a:t>
                      </a:r>
                      <a:r>
                        <a:rPr lang="es-ES" sz="1800" b="0" i="0" u="none" strike="noStrike" kern="1200" baseline="0">
                          <a:solidFill>
                            <a:schemeClr val="dk1"/>
                          </a:solidFill>
                          <a:latin typeface="+mn-lt"/>
                          <a:ea typeface="+mn-ea"/>
                          <a:cs typeface="+mn-cs"/>
                        </a:rPr>
                        <a:t> </a:t>
                      </a:r>
                      <a:r>
                        <a:rPr lang="es-ES" sz="1800" b="0" i="0" u="none" strike="noStrike" kern="1200" baseline="0" err="1">
                          <a:solidFill>
                            <a:schemeClr val="dk1"/>
                          </a:solidFill>
                          <a:latin typeface="+mn-lt"/>
                          <a:ea typeface="+mn-ea"/>
                          <a:cs typeface="+mn-cs"/>
                        </a:rPr>
                        <a:t>street</a:t>
                      </a:r>
                      <a:r>
                        <a:rPr lang="es-ES" sz="1800" b="0" i="0" u="none" strike="noStrike" kern="1200" baseline="0">
                          <a:solidFill>
                            <a:schemeClr val="dk1"/>
                          </a:solidFill>
                          <a:latin typeface="+mn-lt"/>
                          <a:ea typeface="+mn-ea"/>
                          <a:cs typeface="+mn-cs"/>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a:solidFill>
                            <a:schemeClr val="dk1"/>
                          </a:solidFill>
                          <a:latin typeface="+mn-lt"/>
                          <a:ea typeface="+mn-ea"/>
                          <a:cs typeface="+mn-cs"/>
                        </a:rPr>
                        <a:t>people in general, people, the average person	</a:t>
                      </a:r>
                    </a:p>
                  </a:txBody>
                  <a:tcPr/>
                </a:tc>
                <a:extLst>
                  <a:ext uri="{0D108BD9-81ED-4DB2-BD59-A6C34878D82A}">
                    <a16:rowId xmlns:a16="http://schemas.microsoft.com/office/drawing/2014/main" val="40961705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0" i="0" u="none" strike="noStrike" kern="1200" baseline="0" err="1">
                          <a:solidFill>
                            <a:schemeClr val="dk1"/>
                          </a:solidFill>
                          <a:latin typeface="+mn-lt"/>
                          <a:ea typeface="+mn-ea"/>
                          <a:cs typeface="+mn-cs"/>
                        </a:rPr>
                        <a:t>man-made</a:t>
                      </a:r>
                      <a:r>
                        <a:rPr lang="es-ES" sz="1800" b="0" i="0" u="none" strike="noStrike" kern="1200" baseline="0">
                          <a:solidFill>
                            <a:schemeClr val="dk1"/>
                          </a:solidFill>
                          <a:latin typeface="+mn-lt"/>
                          <a:ea typeface="+mn-ea"/>
                          <a:cs typeface="+mn-cs"/>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0" i="0" u="none" strike="noStrike" kern="1200" baseline="0">
                          <a:solidFill>
                            <a:schemeClr val="dk1"/>
                          </a:solidFill>
                          <a:latin typeface="+mn-lt"/>
                          <a:ea typeface="+mn-ea"/>
                          <a:cs typeface="+mn-cs"/>
                        </a:rPr>
                        <a:t>artificial, </a:t>
                      </a:r>
                      <a:r>
                        <a:rPr lang="es-ES" sz="1800" b="0" i="0" u="none" strike="noStrike" kern="1200" baseline="0" err="1">
                          <a:solidFill>
                            <a:schemeClr val="dk1"/>
                          </a:solidFill>
                          <a:latin typeface="+mn-lt"/>
                          <a:ea typeface="+mn-ea"/>
                          <a:cs typeface="+mn-cs"/>
                        </a:rPr>
                        <a:t>synthetic</a:t>
                      </a:r>
                      <a:r>
                        <a:rPr lang="es-ES" sz="1800" b="0" i="0" u="none" strike="noStrike" kern="1200" baseline="0">
                          <a:solidFill>
                            <a:schemeClr val="dk1"/>
                          </a:solidFill>
                          <a:latin typeface="+mn-lt"/>
                          <a:ea typeface="+mn-ea"/>
                          <a:cs typeface="+mn-cs"/>
                        </a:rPr>
                        <a:t>	</a:t>
                      </a:r>
                    </a:p>
                  </a:txBody>
                  <a:tcPr/>
                </a:tc>
                <a:extLst>
                  <a:ext uri="{0D108BD9-81ED-4DB2-BD59-A6C34878D82A}">
                    <a16:rowId xmlns:a16="http://schemas.microsoft.com/office/drawing/2014/main" val="408807976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0" i="0" u="none" strike="noStrike" kern="1200" baseline="0" err="1">
                          <a:solidFill>
                            <a:schemeClr val="dk1"/>
                          </a:solidFill>
                          <a:latin typeface="+mn-lt"/>
                          <a:ea typeface="+mn-ea"/>
                          <a:cs typeface="+mn-cs"/>
                        </a:rPr>
                        <a:t>mankind</a:t>
                      </a:r>
                      <a:r>
                        <a:rPr lang="es-ES" sz="1800" b="0" i="0" u="none" strike="noStrike" kern="1200" baseline="0">
                          <a:solidFill>
                            <a:schemeClr val="dk1"/>
                          </a:solidFill>
                          <a:latin typeface="+mn-lt"/>
                          <a:ea typeface="+mn-ea"/>
                          <a:cs typeface="+mn-cs"/>
                        </a:rPr>
                        <a:t>, </a:t>
                      </a:r>
                      <a:r>
                        <a:rPr lang="es-ES" sz="1800" b="0" i="0" u="none" strike="noStrike" kern="1200" baseline="0" err="1">
                          <a:solidFill>
                            <a:schemeClr val="dk1"/>
                          </a:solidFill>
                          <a:latin typeface="+mn-lt"/>
                          <a:ea typeface="+mn-ea"/>
                          <a:cs typeface="+mn-cs"/>
                        </a:rPr>
                        <a:t>man</a:t>
                      </a:r>
                      <a:r>
                        <a:rPr lang="es-ES" sz="1800" b="0" i="0" u="none" strike="noStrike" kern="1200" baseline="0">
                          <a:solidFill>
                            <a:schemeClr val="dk1"/>
                          </a:solidFill>
                          <a:latin typeface="+mn-lt"/>
                          <a:ea typeface="+mn-ea"/>
                          <a:cs typeface="+mn-cs"/>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a:solidFill>
                            <a:schemeClr val="dk1"/>
                          </a:solidFill>
                          <a:latin typeface="+mn-lt"/>
                          <a:ea typeface="+mn-ea"/>
                          <a:cs typeface="+mn-cs"/>
                        </a:rPr>
                        <a:t>humanity, people, human beings, humankind, humans, the human race	</a:t>
                      </a:r>
                    </a:p>
                  </a:txBody>
                  <a:tcPr/>
                </a:tc>
                <a:extLst>
                  <a:ext uri="{0D108BD9-81ED-4DB2-BD59-A6C34878D82A}">
                    <a16:rowId xmlns:a16="http://schemas.microsoft.com/office/drawing/2014/main" val="185972236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0" i="0" u="none" strike="noStrike" kern="1200" baseline="0" err="1">
                          <a:solidFill>
                            <a:schemeClr val="dk1"/>
                          </a:solidFill>
                          <a:latin typeface="+mn-lt"/>
                          <a:ea typeface="+mn-ea"/>
                          <a:cs typeface="+mn-cs"/>
                        </a:rPr>
                        <a:t>manpower</a:t>
                      </a:r>
                      <a:r>
                        <a:rPr lang="es-ES" sz="1800" b="0" i="0" u="none" strike="noStrike" kern="1200" baseline="0">
                          <a:solidFill>
                            <a:schemeClr val="dk1"/>
                          </a:solidFill>
                          <a:latin typeface="+mn-lt"/>
                          <a:ea typeface="+mn-ea"/>
                          <a:cs typeface="+mn-cs"/>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a:solidFill>
                            <a:schemeClr val="dk1"/>
                          </a:solidFill>
                          <a:latin typeface="+mn-lt"/>
                          <a:ea typeface="+mn-ea"/>
                          <a:cs typeface="+mn-cs"/>
                        </a:rPr>
                        <a:t>workforce, </a:t>
                      </a:r>
                      <a:r>
                        <a:rPr lang="en-US" sz="1800" b="0" i="0" u="none" strike="noStrike" kern="1200" baseline="0" err="1">
                          <a:solidFill>
                            <a:schemeClr val="dk1"/>
                          </a:solidFill>
                          <a:latin typeface="+mn-lt"/>
                          <a:ea typeface="+mn-ea"/>
                          <a:cs typeface="+mn-cs"/>
                        </a:rPr>
                        <a:t>labour</a:t>
                      </a:r>
                      <a:r>
                        <a:rPr lang="en-US" sz="1800" b="0" i="0" u="none" strike="noStrike" kern="1200" baseline="0">
                          <a:solidFill>
                            <a:schemeClr val="dk1"/>
                          </a:solidFill>
                          <a:latin typeface="+mn-lt"/>
                          <a:ea typeface="+mn-ea"/>
                          <a:cs typeface="+mn-cs"/>
                        </a:rPr>
                        <a:t> </a:t>
                      </a:r>
                      <a:r>
                        <a:rPr lang="en-US" sz="1800" b="0" i="0" u="none" strike="noStrike" kern="1200" baseline="0" err="1">
                          <a:solidFill>
                            <a:schemeClr val="dk1"/>
                          </a:solidFill>
                          <a:latin typeface="+mn-lt"/>
                          <a:ea typeface="+mn-ea"/>
                          <a:cs typeface="+mn-cs"/>
                        </a:rPr>
                        <a:t>force,employees</a:t>
                      </a:r>
                      <a:r>
                        <a:rPr lang="en-US" sz="1800" b="0" i="0" u="none" strike="noStrike" kern="1200" baseline="0">
                          <a:solidFill>
                            <a:schemeClr val="dk1"/>
                          </a:solidFill>
                          <a:latin typeface="+mn-lt"/>
                          <a:ea typeface="+mn-ea"/>
                          <a:cs typeface="+mn-cs"/>
                        </a:rPr>
                        <a:t>, workers, staff	</a:t>
                      </a:r>
                    </a:p>
                  </a:txBody>
                  <a:tcPr/>
                </a:tc>
                <a:extLst>
                  <a:ext uri="{0D108BD9-81ED-4DB2-BD59-A6C34878D82A}">
                    <a16:rowId xmlns:a16="http://schemas.microsoft.com/office/drawing/2014/main" val="1288351343"/>
                  </a:ext>
                </a:extLst>
              </a:tr>
            </a:tbl>
          </a:graphicData>
        </a:graphic>
      </p:graphicFrame>
      <p:sp>
        <p:nvSpPr>
          <p:cNvPr id="6" name="TextovéPole 3">
            <a:extLst>
              <a:ext uri="{FF2B5EF4-FFF2-40B4-BE49-F238E27FC236}">
                <a16:creationId xmlns:a16="http://schemas.microsoft.com/office/drawing/2014/main" id="{FF70681E-D2C4-4C22-8EDD-C58E9F94E548}"/>
              </a:ext>
            </a:extLst>
          </p:cNvPr>
          <p:cNvSpPr txBox="1"/>
          <p:nvPr/>
        </p:nvSpPr>
        <p:spPr>
          <a:xfrm>
            <a:off x="1762013" y="687527"/>
            <a:ext cx="9845801" cy="954107"/>
          </a:xfrm>
          <a:prstGeom prst="rect">
            <a:avLst/>
          </a:prstGeom>
          <a:noFill/>
        </p:spPr>
        <p:txBody>
          <a:bodyPr wrap="square" rtlCol="0">
            <a:spAutoFit/>
          </a:bodyPr>
          <a:lstStyle/>
          <a:p>
            <a:r>
              <a:rPr lang="en-US" sz="2800" b="1">
                <a:solidFill>
                  <a:schemeClr val="tx1">
                    <a:lumMod val="65000"/>
                    <a:lumOff val="35000"/>
                  </a:schemeClr>
                </a:solidFill>
                <a:cs typeface="Calibri"/>
              </a:rPr>
              <a:t>Inclusive and gender-neutral language in teaching and research</a:t>
            </a:r>
          </a:p>
          <a:p>
            <a:r>
              <a:rPr lang="en-US" sz="2800" b="1">
                <a:solidFill>
                  <a:schemeClr val="tx1">
                    <a:lumMod val="65000"/>
                    <a:lumOff val="35000"/>
                  </a:schemeClr>
                </a:solidFill>
                <a:cs typeface="Calibri"/>
              </a:rPr>
              <a:t>(Language: English)</a:t>
            </a:r>
            <a:endParaRPr lang="cs-CZ" sz="2800" b="1">
              <a:solidFill>
                <a:schemeClr val="tx1">
                  <a:lumMod val="65000"/>
                  <a:lumOff val="35000"/>
                </a:schemeClr>
              </a:solidFill>
              <a:cs typeface="Calibri"/>
            </a:endParaRPr>
          </a:p>
        </p:txBody>
      </p:sp>
    </p:spTree>
    <p:extLst>
      <p:ext uri="{BB962C8B-B14F-4D97-AF65-F5344CB8AC3E}">
        <p14:creationId xmlns:p14="http://schemas.microsoft.com/office/powerpoint/2010/main" val="12665219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240274" y="2010286"/>
            <a:ext cx="10289481" cy="3323987"/>
          </a:xfrm>
          <a:prstGeom prst="rect">
            <a:avLst/>
          </a:prstGeom>
          <a:solidFill>
            <a:schemeClr val="bg1"/>
          </a:solidFill>
          <a:effectLst/>
        </p:spPr>
        <p:txBody>
          <a:bodyPr wrap="square" rtlCol="0">
            <a:spAutoFit/>
          </a:bodyPr>
          <a:lstStyle/>
          <a:p>
            <a:r>
              <a:rPr lang="en-US" sz="2000" b="1"/>
              <a:t>Problematic words</a:t>
            </a:r>
          </a:p>
          <a:p>
            <a:endParaRPr lang="en-US" sz="2000"/>
          </a:p>
          <a:p>
            <a:r>
              <a:rPr lang="en-US" sz="2000"/>
              <a:t>Examples:</a:t>
            </a:r>
          </a:p>
          <a:p>
            <a:endParaRPr lang="en-US" sz="2000"/>
          </a:p>
          <a:p>
            <a:r>
              <a:rPr lang="en-US"/>
              <a:t>The </a:t>
            </a:r>
            <a:r>
              <a:rPr lang="en-US">
                <a:solidFill>
                  <a:srgbClr val="FF0000"/>
                </a:solidFill>
              </a:rPr>
              <a:t>manpower</a:t>
            </a:r>
            <a:r>
              <a:rPr lang="en-US"/>
              <a:t> needed to complete the task was estimated at 2 employees.</a:t>
            </a:r>
          </a:p>
          <a:p>
            <a:r>
              <a:rPr lang="en-US"/>
              <a:t>The </a:t>
            </a:r>
            <a:r>
              <a:rPr lang="en-US">
                <a:solidFill>
                  <a:srgbClr val="0070C0"/>
                </a:solidFill>
              </a:rPr>
              <a:t>workforce</a:t>
            </a:r>
            <a:r>
              <a:rPr lang="en-US"/>
              <a:t> needed to complete the task was estimated at 2 employees.</a:t>
            </a:r>
          </a:p>
          <a:p>
            <a:endParaRPr lang="es-ES"/>
          </a:p>
          <a:p>
            <a:r>
              <a:rPr lang="en-US"/>
              <a:t>That’s one small step for a man, one giant leap for </a:t>
            </a:r>
            <a:r>
              <a:rPr lang="en-US">
                <a:solidFill>
                  <a:srgbClr val="FF0000"/>
                </a:solidFill>
              </a:rPr>
              <a:t>mankind</a:t>
            </a:r>
            <a:r>
              <a:rPr lang="en-US"/>
              <a:t>.</a:t>
            </a:r>
          </a:p>
          <a:p>
            <a:r>
              <a:rPr lang="en-US"/>
              <a:t>That’s one small step for a</a:t>
            </a:r>
            <a:r>
              <a:rPr lang="en-US">
                <a:solidFill>
                  <a:srgbClr val="0070C0"/>
                </a:solidFill>
              </a:rPr>
              <a:t> person</a:t>
            </a:r>
            <a:r>
              <a:rPr lang="en-US"/>
              <a:t>, one giant leap for </a:t>
            </a:r>
            <a:r>
              <a:rPr lang="en-US">
                <a:solidFill>
                  <a:srgbClr val="0070C0"/>
                </a:solidFill>
              </a:rPr>
              <a:t>humankind</a:t>
            </a:r>
            <a:r>
              <a:rPr lang="en-US"/>
              <a:t>.</a:t>
            </a:r>
            <a:endParaRPr lang="en-US" sz="2000"/>
          </a:p>
          <a:p>
            <a:endParaRPr lang="en-US" sz="2000"/>
          </a:p>
          <a:p>
            <a:endParaRPr lang="en-US" sz="2000"/>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6" name="TextovéPole 3">
            <a:extLst>
              <a:ext uri="{FF2B5EF4-FFF2-40B4-BE49-F238E27FC236}">
                <a16:creationId xmlns:a16="http://schemas.microsoft.com/office/drawing/2014/main" id="{FF70681E-D2C4-4C22-8EDD-C58E9F94E548}"/>
              </a:ext>
            </a:extLst>
          </p:cNvPr>
          <p:cNvSpPr txBox="1"/>
          <p:nvPr/>
        </p:nvSpPr>
        <p:spPr>
          <a:xfrm>
            <a:off x="1762013" y="687527"/>
            <a:ext cx="9845801" cy="954107"/>
          </a:xfrm>
          <a:prstGeom prst="rect">
            <a:avLst/>
          </a:prstGeom>
          <a:noFill/>
        </p:spPr>
        <p:txBody>
          <a:bodyPr wrap="square" rtlCol="0">
            <a:spAutoFit/>
          </a:bodyPr>
          <a:lstStyle/>
          <a:p>
            <a:r>
              <a:rPr lang="en-US" sz="2800" b="1">
                <a:solidFill>
                  <a:schemeClr val="tx1">
                    <a:lumMod val="65000"/>
                    <a:lumOff val="35000"/>
                  </a:schemeClr>
                </a:solidFill>
                <a:cs typeface="Calibri"/>
              </a:rPr>
              <a:t>Inclusive and gender-neutral language in teaching and research</a:t>
            </a:r>
          </a:p>
          <a:p>
            <a:r>
              <a:rPr lang="en-US" sz="2800" b="1">
                <a:solidFill>
                  <a:schemeClr val="tx1">
                    <a:lumMod val="65000"/>
                    <a:lumOff val="35000"/>
                  </a:schemeClr>
                </a:solidFill>
                <a:cs typeface="Calibri"/>
              </a:rPr>
              <a:t>(Language: English)</a:t>
            </a:r>
            <a:endParaRPr lang="cs-CZ" sz="2800" b="1">
              <a:solidFill>
                <a:schemeClr val="tx1">
                  <a:lumMod val="65000"/>
                  <a:lumOff val="35000"/>
                </a:schemeClr>
              </a:solidFill>
              <a:cs typeface="Calibri"/>
            </a:endParaRPr>
          </a:p>
        </p:txBody>
      </p:sp>
    </p:spTree>
    <p:extLst>
      <p:ext uri="{BB962C8B-B14F-4D97-AF65-F5344CB8AC3E}">
        <p14:creationId xmlns:p14="http://schemas.microsoft.com/office/powerpoint/2010/main" val="4191301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3">
            <a:extLst>
              <a:ext uri="{FF2B5EF4-FFF2-40B4-BE49-F238E27FC236}">
                <a16:creationId xmlns:a16="http://schemas.microsoft.com/office/drawing/2014/main" id="{BCD96489-9832-2120-9F17-8C5D200B9122}"/>
              </a:ext>
            </a:extLst>
          </p:cNvPr>
          <p:cNvSpPr txBox="1"/>
          <p:nvPr/>
        </p:nvSpPr>
        <p:spPr>
          <a:xfrm>
            <a:off x="1110745" y="1326434"/>
            <a:ext cx="4987837" cy="523220"/>
          </a:xfrm>
          <a:prstGeom prst="rect">
            <a:avLst/>
          </a:prstGeom>
          <a:noFill/>
        </p:spPr>
        <p:txBody>
          <a:bodyPr wrap="square" lIns="91440" tIns="45720" rIns="91440" bIns="45720" rtlCol="0" anchor="t">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schemeClr val="tx1">
                    <a:lumMod val="65000"/>
                    <a:lumOff val="35000"/>
                  </a:schemeClr>
                </a:solidFill>
                <a:latin typeface="Calibri"/>
                <a:cs typeface="Calibri"/>
              </a:rPr>
              <a:t>Glossary</a:t>
            </a:r>
            <a:endParaRPr lang="cs-CZ" sz="2800" b="1" i="0">
              <a:solidFill>
                <a:schemeClr val="tx1">
                  <a:lumMod val="65000"/>
                  <a:lumOff val="35000"/>
                </a:schemeClr>
              </a:solidFill>
              <a:latin typeface="Calibri"/>
              <a:cs typeface="Calibri"/>
            </a:endParaRPr>
          </a:p>
        </p:txBody>
      </p:sp>
      <p:sp>
        <p:nvSpPr>
          <p:cNvPr id="3" name="TextovéPole 4">
            <a:extLst>
              <a:ext uri="{FF2B5EF4-FFF2-40B4-BE49-F238E27FC236}">
                <a16:creationId xmlns:a16="http://schemas.microsoft.com/office/drawing/2014/main" id="{08338C97-1F5A-76F9-C058-235BDCCE2660}"/>
              </a:ext>
            </a:extLst>
          </p:cNvPr>
          <p:cNvSpPr txBox="1"/>
          <p:nvPr/>
        </p:nvSpPr>
        <p:spPr>
          <a:xfrm>
            <a:off x="1115039" y="1923613"/>
            <a:ext cx="4812281" cy="3339376"/>
          </a:xfrm>
          <a:prstGeom prst="rect">
            <a:avLst/>
          </a:prstGeom>
          <a:noFill/>
        </p:spPr>
        <p:txBody>
          <a:bodyPr wrap="square" lIns="91440" tIns="45720" rIns="91440" bIns="45720" rtlCol="0" anchor="t">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400" b="1" dirty="0">
                <a:solidFill>
                  <a:srgbClr val="000000"/>
                </a:solidFill>
                <a:ea typeface="+mn-lt"/>
                <a:cs typeface="+mn-lt"/>
              </a:rPr>
              <a:t>Gender Mainstreaming: </a:t>
            </a:r>
            <a:r>
              <a:rPr lang="en-US" sz="1400" dirty="0">
                <a:solidFill>
                  <a:srgbClr val="000000"/>
                </a:solidFill>
                <a:ea typeface="+mn-lt"/>
                <a:cs typeface="+mn-lt"/>
              </a:rPr>
              <a:t>A strategy in which gender perspectives are integrated into all stages of project planning, implementation, and evaluation, promoting equal opportunities and preventing gender-based discrimination.</a:t>
            </a:r>
            <a:endParaRPr lang="ca-ES" sz="1400" dirty="0">
              <a:cs typeface="Calibri" panose="020F0502020204030204"/>
            </a:endParaRPr>
          </a:p>
          <a:p>
            <a:pPr>
              <a:spcAft>
                <a:spcPts val="600"/>
              </a:spcAft>
            </a:pPr>
            <a:r>
              <a:rPr lang="en-US" sz="1400" b="1" dirty="0">
                <a:solidFill>
                  <a:srgbClr val="000000"/>
                </a:solidFill>
                <a:ea typeface="+mn-lt"/>
                <a:cs typeface="+mn-lt"/>
              </a:rPr>
              <a:t>Gender Quotas:</a:t>
            </a:r>
            <a:r>
              <a:rPr lang="en-US" sz="1400" dirty="0">
                <a:solidFill>
                  <a:srgbClr val="000000"/>
                </a:solidFill>
                <a:ea typeface="+mn-lt"/>
                <a:cs typeface="+mn-lt"/>
              </a:rPr>
              <a:t> A system of setting minimum requirements for gender representation in certain areas, such as employment or decision-making bodies, to promote gender equality.</a:t>
            </a:r>
            <a:endParaRPr lang="en-US" sz="1400" dirty="0">
              <a:cs typeface="Calibri" panose="020F0502020204030204"/>
            </a:endParaRPr>
          </a:p>
          <a:p>
            <a:pPr>
              <a:spcAft>
                <a:spcPts val="600"/>
              </a:spcAft>
            </a:pPr>
            <a:r>
              <a:rPr lang="en-US" sz="1400" b="1" dirty="0">
                <a:solidFill>
                  <a:srgbClr val="000000"/>
                </a:solidFill>
                <a:ea typeface="+mn-lt"/>
                <a:cs typeface="+mn-lt"/>
              </a:rPr>
              <a:t>Gendered Metaphors: </a:t>
            </a:r>
            <a:r>
              <a:rPr lang="en-US" sz="1400" dirty="0">
                <a:solidFill>
                  <a:srgbClr val="000000"/>
                </a:solidFill>
                <a:ea typeface="+mn-lt"/>
                <a:cs typeface="+mn-lt"/>
              </a:rPr>
              <a:t>Figurative language that reinforces gender stereotypes or assigns gendered characteristics to certain roles, objects, or actions.</a:t>
            </a:r>
            <a:endParaRPr lang="en-US" sz="1400" dirty="0">
              <a:cs typeface="Calibri" panose="020F0502020204030204"/>
            </a:endParaRPr>
          </a:p>
          <a:p>
            <a:r>
              <a:rPr lang="en-US" sz="1400" b="1" dirty="0">
                <a:solidFill>
                  <a:srgbClr val="000000"/>
                </a:solidFill>
                <a:ea typeface="+mn-lt"/>
                <a:cs typeface="+mn-lt"/>
              </a:rPr>
              <a:t>Gender-Sensitive Lens: </a:t>
            </a:r>
            <a:r>
              <a:rPr lang="en-US" sz="1400" dirty="0">
                <a:solidFill>
                  <a:srgbClr val="000000"/>
                </a:solidFill>
                <a:ea typeface="+mn-lt"/>
                <a:cs typeface="+mn-lt"/>
              </a:rPr>
              <a:t>An approach or perspective that actively considers and addresses the different needs, roles, and experiences of individuals based on their gender.</a:t>
            </a:r>
            <a:endParaRPr lang="en-US" dirty="0"/>
          </a:p>
          <a:p>
            <a:pPr>
              <a:spcAft>
                <a:spcPts val="600"/>
              </a:spcAft>
            </a:pPr>
            <a:endParaRPr lang="en-US" sz="1400">
              <a:solidFill>
                <a:srgbClr val="000000"/>
              </a:solidFill>
              <a:ea typeface="+mn-lt"/>
              <a:cs typeface="+mn-lt"/>
            </a:endParaRPr>
          </a:p>
        </p:txBody>
      </p:sp>
      <p:sp>
        <p:nvSpPr>
          <p:cNvPr id="4" name="QuadreDeText 2">
            <a:extLst>
              <a:ext uri="{FF2B5EF4-FFF2-40B4-BE49-F238E27FC236}">
                <a16:creationId xmlns:a16="http://schemas.microsoft.com/office/drawing/2014/main" id="{C7C8A01B-186D-2491-BFAA-2ED81D6C24A1}"/>
              </a:ext>
            </a:extLst>
          </p:cNvPr>
          <p:cNvSpPr txBox="1"/>
          <p:nvPr/>
        </p:nvSpPr>
        <p:spPr>
          <a:xfrm>
            <a:off x="6555058" y="1927302"/>
            <a:ext cx="4322955" cy="384720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400" b="1" dirty="0">
                <a:solidFill>
                  <a:srgbClr val="0070C0"/>
                </a:solidFill>
                <a:ea typeface="Calibri"/>
                <a:cs typeface="Calibri"/>
              </a:rPr>
              <a:t>Language Bias: </a:t>
            </a:r>
            <a:r>
              <a:rPr lang="en-US" sz="1400" dirty="0">
                <a:solidFill>
                  <a:srgbClr val="0070C0"/>
                </a:solidFill>
                <a:ea typeface="Calibri"/>
                <a:cs typeface="Calibri"/>
              </a:rPr>
              <a:t>The use of language that reinforces stereotypes or excludes certain groups, often unintentionally; this can include gendered terms or phrasing that favor one gender over another.</a:t>
            </a:r>
            <a:endParaRPr lang="ca-ES" dirty="0">
              <a:solidFill>
                <a:srgbClr val="000000"/>
              </a:solidFill>
              <a:ea typeface="Calibri" panose="020F0502020204030204"/>
              <a:cs typeface="Calibri" panose="020F0502020204030204"/>
            </a:endParaRPr>
          </a:p>
          <a:p>
            <a:pPr>
              <a:spcAft>
                <a:spcPts val="600"/>
              </a:spcAft>
            </a:pPr>
            <a:r>
              <a:rPr lang="en-US" sz="1400" b="1" dirty="0">
                <a:cs typeface="Calibri"/>
              </a:rPr>
              <a:t>Mitigating Measures:</a:t>
            </a:r>
            <a:r>
              <a:rPr lang="en-US" sz="1400" dirty="0">
                <a:cs typeface="Calibri"/>
              </a:rPr>
              <a:t> Actions taken to reduce or counteract potential negative effects, such as policies or practices aimed at lessening gender-based barriers or biases.</a:t>
            </a:r>
            <a:endParaRPr lang="en-US" dirty="0"/>
          </a:p>
          <a:p>
            <a:pPr>
              <a:spcAft>
                <a:spcPts val="600"/>
              </a:spcAft>
            </a:pPr>
            <a:r>
              <a:rPr lang="en-US" sz="1400" b="1" dirty="0">
                <a:solidFill>
                  <a:srgbClr val="0070C0"/>
                </a:solidFill>
                <a:cs typeface="Calibri"/>
              </a:rPr>
              <a:t>Sexual Harassment:</a:t>
            </a:r>
            <a:r>
              <a:rPr lang="en-US" sz="1400" dirty="0">
                <a:solidFill>
                  <a:srgbClr val="0070C0"/>
                </a:solidFill>
                <a:cs typeface="Calibri"/>
              </a:rPr>
              <a:t> Unwanted or inappropriate behavior of a sexual nature that creates an intimidating, hostile, or offensive environment for the victim.</a:t>
            </a:r>
            <a:endParaRPr lang="en-US" sz="1400" dirty="0">
              <a:solidFill>
                <a:srgbClr val="000000"/>
              </a:solidFill>
              <a:ea typeface="Calibri"/>
              <a:cs typeface="Calibri"/>
            </a:endParaRPr>
          </a:p>
          <a:p>
            <a:pPr>
              <a:spcAft>
                <a:spcPts val="600"/>
              </a:spcAft>
            </a:pPr>
            <a:r>
              <a:rPr lang="en-US" sz="1400" b="1" dirty="0">
                <a:cs typeface="Calibri"/>
              </a:rPr>
              <a:t>Unconscious Gender Biases:</a:t>
            </a:r>
            <a:r>
              <a:rPr lang="en-US" sz="1400" dirty="0">
                <a:cs typeface="Calibri"/>
              </a:rPr>
              <a:t> Implicit biases specifically related to gender, which can influence perceptions, decisions, and behaviors without conscious awareness, often perpetuating stereotypes and inequalities.</a:t>
            </a:r>
            <a:endParaRPr lang="en-US" sz="1400" dirty="0">
              <a:ea typeface="Calibri"/>
              <a:cs typeface="Calibri"/>
            </a:endParaRPr>
          </a:p>
          <a:p>
            <a:pPr>
              <a:spcAft>
                <a:spcPts val="600"/>
              </a:spcAft>
            </a:pPr>
            <a:r>
              <a:rPr lang="en-US" sz="1400" dirty="0">
                <a:cs typeface="Segoe UI"/>
              </a:rPr>
              <a:t>​</a:t>
            </a:r>
            <a:endParaRPr lang="en-US" sz="1400" dirty="0">
              <a:ea typeface="Calibri"/>
              <a:cs typeface="Segoe UI"/>
            </a:endParaRPr>
          </a:p>
        </p:txBody>
      </p:sp>
    </p:spTree>
    <p:extLst>
      <p:ext uri="{BB962C8B-B14F-4D97-AF65-F5344CB8AC3E}">
        <p14:creationId xmlns:p14="http://schemas.microsoft.com/office/powerpoint/2010/main" val="13883234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240274" y="2200596"/>
            <a:ext cx="10289481" cy="1600438"/>
          </a:xfrm>
          <a:prstGeom prst="rect">
            <a:avLst/>
          </a:prstGeom>
          <a:solidFill>
            <a:schemeClr val="bg1"/>
          </a:solidFill>
          <a:effectLst/>
        </p:spPr>
        <p:txBody>
          <a:bodyPr wrap="square" rtlCol="0">
            <a:spAutoFit/>
          </a:bodyPr>
          <a:lstStyle/>
          <a:p>
            <a:r>
              <a:rPr lang="en-US" sz="2000" b="1"/>
              <a:t>Automatic translations</a:t>
            </a:r>
          </a:p>
          <a:p>
            <a:endParaRPr lang="en-US" sz="2000"/>
          </a:p>
          <a:p>
            <a:endParaRPr lang="en-US" sz="2000"/>
          </a:p>
          <a:p>
            <a:pPr algn="ctr"/>
            <a:r>
              <a:rPr lang="en-US" sz="2000">
                <a:solidFill>
                  <a:srgbClr val="7030A0"/>
                </a:solidFill>
              </a:rPr>
              <a:t>Machine translators do not process double gender correctly!</a:t>
            </a:r>
            <a:endParaRPr lang="en-US">
              <a:solidFill>
                <a:srgbClr val="7030A0"/>
              </a:solidFill>
            </a:endParaRPr>
          </a:p>
          <a:p>
            <a:endParaRPr lang="en-US"/>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6" name="TextovéPole 3">
            <a:extLst>
              <a:ext uri="{FF2B5EF4-FFF2-40B4-BE49-F238E27FC236}">
                <a16:creationId xmlns:a16="http://schemas.microsoft.com/office/drawing/2014/main" id="{FF70681E-D2C4-4C22-8EDD-C58E9F94E548}"/>
              </a:ext>
            </a:extLst>
          </p:cNvPr>
          <p:cNvSpPr txBox="1"/>
          <p:nvPr/>
        </p:nvSpPr>
        <p:spPr>
          <a:xfrm>
            <a:off x="1762013" y="687527"/>
            <a:ext cx="9845801" cy="954107"/>
          </a:xfrm>
          <a:prstGeom prst="rect">
            <a:avLst/>
          </a:prstGeom>
          <a:noFill/>
        </p:spPr>
        <p:txBody>
          <a:bodyPr wrap="square" rtlCol="0">
            <a:spAutoFit/>
          </a:bodyPr>
          <a:lstStyle/>
          <a:p>
            <a:r>
              <a:rPr lang="en-US" sz="2800" b="1">
                <a:solidFill>
                  <a:schemeClr val="tx1">
                    <a:lumMod val="65000"/>
                    <a:lumOff val="35000"/>
                  </a:schemeClr>
                </a:solidFill>
                <a:cs typeface="Calibri"/>
              </a:rPr>
              <a:t>Inclusive and gender-neutral language in teaching and research</a:t>
            </a:r>
          </a:p>
          <a:p>
            <a:r>
              <a:rPr lang="en-US" sz="2800" b="1">
                <a:solidFill>
                  <a:schemeClr val="tx1">
                    <a:lumMod val="65000"/>
                    <a:lumOff val="35000"/>
                  </a:schemeClr>
                </a:solidFill>
                <a:cs typeface="Calibri"/>
              </a:rPr>
              <a:t>(Language: English)</a:t>
            </a:r>
            <a:endParaRPr lang="cs-CZ" sz="2800" b="1">
              <a:solidFill>
                <a:schemeClr val="tx1">
                  <a:lumMod val="65000"/>
                  <a:lumOff val="35000"/>
                </a:schemeClr>
              </a:solidFill>
              <a:cs typeface="Calibri"/>
            </a:endParaRPr>
          </a:p>
        </p:txBody>
      </p:sp>
    </p:spTree>
    <p:extLst>
      <p:ext uri="{BB962C8B-B14F-4D97-AF65-F5344CB8AC3E}">
        <p14:creationId xmlns:p14="http://schemas.microsoft.com/office/powerpoint/2010/main" val="38929099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949329" y="1914805"/>
            <a:ext cx="9557704" cy="523220"/>
          </a:xfrm>
          <a:prstGeom prst="rect">
            <a:avLst/>
          </a:prstGeom>
          <a:solidFill>
            <a:schemeClr val="bg1"/>
          </a:solidFill>
          <a:effectLst/>
        </p:spPr>
        <p:txBody>
          <a:bodyPr wrap="square" rtlCol="0">
            <a:spAutoFit/>
          </a:bodyPr>
          <a:lstStyle/>
          <a:p>
            <a:endParaRPr lang="en-US" sz="2800"/>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2" name="Rectángulo 1"/>
          <p:cNvSpPr/>
          <p:nvPr/>
        </p:nvSpPr>
        <p:spPr>
          <a:xfrm>
            <a:off x="1366971" y="2110020"/>
            <a:ext cx="1086772" cy="369332"/>
          </a:xfrm>
          <a:prstGeom prst="rect">
            <a:avLst/>
          </a:prstGeom>
        </p:spPr>
        <p:txBody>
          <a:bodyPr wrap="none">
            <a:spAutoFit/>
          </a:bodyPr>
          <a:lstStyle/>
          <a:p>
            <a:r>
              <a:rPr lang="en-US" b="1"/>
              <a:t>Examples</a:t>
            </a:r>
            <a:endParaRPr lang="es-ES"/>
          </a:p>
        </p:txBody>
      </p:sp>
      <p:sp>
        <p:nvSpPr>
          <p:cNvPr id="6" name="TextovéPole 3">
            <a:extLst>
              <a:ext uri="{FF2B5EF4-FFF2-40B4-BE49-F238E27FC236}">
                <a16:creationId xmlns:a16="http://schemas.microsoft.com/office/drawing/2014/main" id="{FF70681E-D2C4-4C22-8EDD-C58E9F94E548}"/>
              </a:ext>
            </a:extLst>
          </p:cNvPr>
          <p:cNvSpPr txBox="1"/>
          <p:nvPr/>
        </p:nvSpPr>
        <p:spPr>
          <a:xfrm>
            <a:off x="1773164" y="665720"/>
            <a:ext cx="9845801" cy="954107"/>
          </a:xfrm>
          <a:prstGeom prst="rect">
            <a:avLst/>
          </a:prstGeom>
          <a:noFill/>
        </p:spPr>
        <p:txBody>
          <a:bodyPr wrap="square" rtlCol="0">
            <a:spAutoFit/>
          </a:bodyPr>
          <a:lstStyle/>
          <a:p>
            <a:r>
              <a:rPr lang="en-US" sz="2800" b="1">
                <a:solidFill>
                  <a:schemeClr val="tx1">
                    <a:lumMod val="65000"/>
                    <a:lumOff val="35000"/>
                  </a:schemeClr>
                </a:solidFill>
                <a:cs typeface="Calibri"/>
              </a:rPr>
              <a:t>Inclusive and gender-neutral language in teaching and research</a:t>
            </a:r>
          </a:p>
          <a:p>
            <a:r>
              <a:rPr lang="en-US" sz="2800" b="1">
                <a:solidFill>
                  <a:schemeClr val="tx1">
                    <a:lumMod val="65000"/>
                    <a:lumOff val="35000"/>
                  </a:schemeClr>
                </a:solidFill>
                <a:cs typeface="Calibri"/>
              </a:rPr>
              <a:t>(</a:t>
            </a:r>
            <a:r>
              <a:rPr lang="en-US" sz="2800" b="1">
                <a:solidFill>
                  <a:srgbClr val="C00000"/>
                </a:solidFill>
                <a:cs typeface="Calibri"/>
              </a:rPr>
              <a:t>National Language</a:t>
            </a:r>
            <a:r>
              <a:rPr lang="en-US" sz="2800" b="1">
                <a:solidFill>
                  <a:schemeClr val="tx1">
                    <a:lumMod val="65000"/>
                    <a:lumOff val="35000"/>
                  </a:schemeClr>
                </a:solidFill>
                <a:cs typeface="Calibri"/>
              </a:rPr>
              <a:t>)</a:t>
            </a:r>
            <a:endParaRPr lang="cs-CZ" sz="2800" b="1">
              <a:solidFill>
                <a:schemeClr val="tx1">
                  <a:lumMod val="65000"/>
                  <a:lumOff val="35000"/>
                </a:schemeClr>
              </a:solidFill>
              <a:cs typeface="Calibri"/>
            </a:endParaRPr>
          </a:p>
        </p:txBody>
      </p:sp>
    </p:spTree>
    <p:extLst>
      <p:ext uri="{BB962C8B-B14F-4D97-AF65-F5344CB8AC3E}">
        <p14:creationId xmlns:p14="http://schemas.microsoft.com/office/powerpoint/2010/main" val="11312981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BCD96489-9832-2120-9F17-8C5D200B9122}"/>
              </a:ext>
            </a:extLst>
          </p:cNvPr>
          <p:cNvSpPr txBox="1"/>
          <p:nvPr/>
        </p:nvSpPr>
        <p:spPr>
          <a:xfrm>
            <a:off x="1108163" y="1386836"/>
            <a:ext cx="4987837" cy="707886"/>
          </a:xfrm>
          <a:prstGeom prst="rect">
            <a:avLst/>
          </a:prstGeom>
          <a:noFill/>
        </p:spPr>
        <p:txBody>
          <a:bodyPr wrap="square" rtlCol="0">
            <a:spAutoFit/>
          </a:bodyPr>
          <a:lstStyle/>
          <a:p>
            <a:r>
              <a:rPr lang="en-US" sz="4000" b="1">
                <a:solidFill>
                  <a:schemeClr val="tx1">
                    <a:lumMod val="65000"/>
                    <a:lumOff val="35000"/>
                  </a:schemeClr>
                </a:solidFill>
                <a:latin typeface="Calibri"/>
                <a:cs typeface="Calibri"/>
              </a:rPr>
              <a:t>Agenda</a:t>
            </a:r>
            <a:endParaRPr lang="cs-CZ" sz="4000" b="1" i="0">
              <a:solidFill>
                <a:schemeClr val="tx1">
                  <a:lumMod val="65000"/>
                  <a:lumOff val="35000"/>
                </a:schemeClr>
              </a:solidFill>
              <a:latin typeface="Calibri"/>
              <a:cs typeface="Calibri"/>
            </a:endParaRPr>
          </a:p>
        </p:txBody>
      </p:sp>
      <p:sp>
        <p:nvSpPr>
          <p:cNvPr id="5" name="TextovéPole 4">
            <a:extLst>
              <a:ext uri="{FF2B5EF4-FFF2-40B4-BE49-F238E27FC236}">
                <a16:creationId xmlns:a16="http://schemas.microsoft.com/office/drawing/2014/main" id="{08338C97-1F5A-76F9-C058-235BDCCE2660}"/>
              </a:ext>
            </a:extLst>
          </p:cNvPr>
          <p:cNvSpPr txBox="1"/>
          <p:nvPr/>
        </p:nvSpPr>
        <p:spPr>
          <a:xfrm>
            <a:off x="1366840" y="2094722"/>
            <a:ext cx="9797026" cy="3000821"/>
          </a:xfrm>
          <a:prstGeom prst="rect">
            <a:avLst/>
          </a:prstGeom>
          <a:noFill/>
        </p:spPr>
        <p:txBody>
          <a:bodyPr wrap="square" lIns="91440" tIns="45720" rIns="91440" bIns="45720" rtlCol="0" anchor="t">
            <a:spAutoFit/>
          </a:bodyPr>
          <a:lstStyle/>
          <a:p>
            <a:pPr>
              <a:lnSpc>
                <a:spcPct val="150000"/>
              </a:lnSpc>
            </a:pPr>
            <a:r>
              <a:rPr lang="en-US" sz="1800" b="0" i="0" u="none" strike="noStrike" baseline="0" dirty="0">
                <a:solidFill>
                  <a:srgbClr val="000000"/>
                </a:solidFill>
                <a:latin typeface="Calibri"/>
                <a:cs typeface="Calibri"/>
              </a:rPr>
              <a:t>9.30 – </a:t>
            </a:r>
            <a:r>
              <a:rPr lang="en-US" dirty="0">
                <a:solidFill>
                  <a:srgbClr val="000000"/>
                </a:solidFill>
                <a:latin typeface="Calibri"/>
                <a:cs typeface="Calibri"/>
              </a:rPr>
              <a:t>9.50</a:t>
            </a:r>
            <a:r>
              <a:rPr lang="en-US" sz="1800" b="0" i="0" u="none" strike="noStrike" baseline="0" dirty="0">
                <a:solidFill>
                  <a:srgbClr val="000000"/>
                </a:solidFill>
                <a:latin typeface="Calibri"/>
                <a:cs typeface="Calibri"/>
              </a:rPr>
              <a:t> 	</a:t>
            </a:r>
            <a:r>
              <a:rPr lang="en-US" sz="1800" b="1" i="0" u="none" strike="noStrike" baseline="0" dirty="0">
                <a:solidFill>
                  <a:srgbClr val="000000"/>
                </a:solidFill>
                <a:latin typeface="Calibri"/>
                <a:cs typeface="Calibri"/>
              </a:rPr>
              <a:t>Welcome and Overview </a:t>
            </a:r>
            <a:r>
              <a:rPr lang="en-US" sz="1800" b="0" i="0" u="none" strike="noStrike" baseline="0" dirty="0">
                <a:solidFill>
                  <a:srgbClr val="000000"/>
                </a:solidFill>
                <a:latin typeface="Calibri"/>
                <a:cs typeface="Calibri"/>
              </a:rPr>
              <a:t>	</a:t>
            </a:r>
          </a:p>
          <a:p>
            <a:pPr>
              <a:lnSpc>
                <a:spcPct val="150000"/>
              </a:lnSpc>
            </a:pPr>
            <a:r>
              <a:rPr lang="fr-FR" dirty="0">
                <a:solidFill>
                  <a:srgbClr val="000000"/>
                </a:solidFill>
                <a:latin typeface="Calibri"/>
                <a:cs typeface="Calibri"/>
              </a:rPr>
              <a:t>9.50</a:t>
            </a:r>
            <a:r>
              <a:rPr lang="fr-FR" sz="1800" b="0" i="0" u="none" strike="noStrike" baseline="0" dirty="0">
                <a:solidFill>
                  <a:srgbClr val="000000"/>
                </a:solidFill>
                <a:latin typeface="Calibri"/>
                <a:cs typeface="Calibri"/>
              </a:rPr>
              <a:t> – </a:t>
            </a:r>
            <a:r>
              <a:rPr lang="fr-FR" dirty="0">
                <a:solidFill>
                  <a:srgbClr val="000000"/>
                </a:solidFill>
                <a:latin typeface="Calibri"/>
                <a:cs typeface="Calibri"/>
              </a:rPr>
              <a:t>10.55</a:t>
            </a:r>
            <a:r>
              <a:rPr lang="fr-FR" sz="1800" b="0" i="0" u="none" strike="noStrike" baseline="0" dirty="0">
                <a:solidFill>
                  <a:srgbClr val="000000"/>
                </a:solidFill>
                <a:latin typeface="Calibri"/>
                <a:cs typeface="Calibri"/>
              </a:rPr>
              <a:t> 	</a:t>
            </a:r>
            <a:r>
              <a:rPr lang="fr-FR" sz="1800" b="1" i="0" u="none" strike="noStrike" baseline="0" dirty="0">
                <a:solidFill>
                  <a:srgbClr val="000000"/>
                </a:solidFill>
                <a:latin typeface="Calibri"/>
                <a:cs typeface="Calibri"/>
              </a:rPr>
              <a:t>Content Part 1. </a:t>
            </a:r>
            <a:r>
              <a:rPr lang="en-US" sz="1800" i="0" u="none" strike="noStrike" baseline="0" dirty="0">
                <a:solidFill>
                  <a:srgbClr val="000000"/>
                </a:solidFill>
                <a:latin typeface="Calibri"/>
                <a:cs typeface="Calibri"/>
              </a:rPr>
              <a:t>Basic concepts</a:t>
            </a:r>
          </a:p>
          <a:p>
            <a:pPr>
              <a:lnSpc>
                <a:spcPct val="150000"/>
              </a:lnSpc>
            </a:pPr>
            <a:r>
              <a:rPr lang="fr-FR" dirty="0">
                <a:solidFill>
                  <a:srgbClr val="000000"/>
                </a:solidFill>
                <a:cs typeface="Calibri"/>
              </a:rPr>
              <a:t>10.55 – 11.45 	</a:t>
            </a:r>
            <a:r>
              <a:rPr lang="fr-FR" b="1" dirty="0">
                <a:solidFill>
                  <a:srgbClr val="000000"/>
                </a:solidFill>
                <a:cs typeface="Calibri"/>
              </a:rPr>
              <a:t>Content Part 2</a:t>
            </a:r>
            <a:r>
              <a:rPr lang="ca-ES" dirty="0">
                <a:solidFill>
                  <a:srgbClr val="000000"/>
                </a:solidFill>
                <a:cs typeface="Calibri"/>
              </a:rPr>
              <a:t>. </a:t>
            </a:r>
            <a:r>
              <a:rPr lang="en-US" dirty="0">
                <a:solidFill>
                  <a:srgbClr val="000000"/>
                </a:solidFill>
                <a:cs typeface="Calibri"/>
              </a:rPr>
              <a:t>Examples of </a:t>
            </a:r>
            <a:r>
              <a:rPr lang="en-GB" dirty="0"/>
              <a:t>gender discrimination and violence </a:t>
            </a:r>
            <a:r>
              <a:rPr lang="en-US" dirty="0">
                <a:solidFill>
                  <a:srgbClr val="000000"/>
                </a:solidFill>
                <a:cs typeface="Calibri"/>
              </a:rPr>
              <a:t>in the University </a:t>
            </a:r>
            <a:br>
              <a:rPr lang="en-US" sz="1800" i="0" u="none" strike="noStrike" baseline="0" dirty="0">
                <a:solidFill>
                  <a:srgbClr val="000000"/>
                </a:solidFill>
                <a:latin typeface="Calibri"/>
                <a:cs typeface="Calibri"/>
              </a:rPr>
            </a:br>
            <a:r>
              <a:rPr lang="ca-ES" sz="1800" b="0" i="0" u="none" strike="noStrike" baseline="0" dirty="0">
                <a:solidFill>
                  <a:srgbClr val="000000"/>
                </a:solidFill>
                <a:latin typeface="Calibri"/>
                <a:cs typeface="Calibri"/>
              </a:rPr>
              <a:t>11.45 – 12.00 	</a:t>
            </a:r>
            <a:r>
              <a:rPr lang="ca-ES" sz="1800" b="1" i="0" u="none" strike="noStrike" baseline="0" dirty="0">
                <a:solidFill>
                  <a:srgbClr val="000000"/>
                </a:solidFill>
                <a:latin typeface="Calibri"/>
                <a:cs typeface="Calibri"/>
              </a:rPr>
              <a:t>Break </a:t>
            </a:r>
            <a:r>
              <a:rPr lang="ca-ES" sz="1800" b="0" i="0" u="none" strike="noStrike" baseline="0" dirty="0">
                <a:solidFill>
                  <a:srgbClr val="000000"/>
                </a:solidFill>
                <a:latin typeface="Calibri"/>
                <a:cs typeface="Calibri"/>
              </a:rPr>
              <a:t>	</a:t>
            </a:r>
          </a:p>
          <a:p>
            <a:pPr>
              <a:lnSpc>
                <a:spcPct val="150000"/>
              </a:lnSpc>
            </a:pPr>
            <a:r>
              <a:rPr lang="fr-FR" sz="1800" i="0" u="none" strike="noStrike" baseline="0" dirty="0">
                <a:solidFill>
                  <a:srgbClr val="000000"/>
                </a:solidFill>
                <a:latin typeface="Calibri"/>
                <a:cs typeface="Calibri"/>
              </a:rPr>
              <a:t>12.00 – </a:t>
            </a:r>
            <a:r>
              <a:rPr lang="fr-FR" dirty="0">
                <a:solidFill>
                  <a:srgbClr val="000000"/>
                </a:solidFill>
                <a:latin typeface="Calibri"/>
                <a:cs typeface="Calibri"/>
              </a:rPr>
              <a:t>12.45</a:t>
            </a:r>
            <a:r>
              <a:rPr lang="fr-FR" sz="1800" i="0" u="none" strike="noStrike" baseline="0" dirty="0">
                <a:solidFill>
                  <a:srgbClr val="000000"/>
                </a:solidFill>
                <a:latin typeface="Calibri"/>
                <a:cs typeface="Calibri"/>
              </a:rPr>
              <a:t> 	</a:t>
            </a:r>
            <a:r>
              <a:rPr lang="fr-FR" sz="1800" b="1" i="0" u="none" strike="noStrike" baseline="0" dirty="0">
                <a:solidFill>
                  <a:srgbClr val="000000"/>
                </a:solidFill>
                <a:latin typeface="Calibri"/>
                <a:cs typeface="Calibri"/>
              </a:rPr>
              <a:t>Content Part 3. </a:t>
            </a:r>
            <a:r>
              <a:rPr lang="en-US" dirty="0">
                <a:solidFill>
                  <a:srgbClr val="000000"/>
                </a:solidFill>
                <a:cs typeface="Calibri"/>
              </a:rPr>
              <a:t>Inclusive and </a:t>
            </a:r>
            <a:r>
              <a:rPr lang="en-US" dirty="0"/>
              <a:t>gender-neutral</a:t>
            </a:r>
            <a:r>
              <a:rPr lang="en-US" b="1" dirty="0"/>
              <a:t> </a:t>
            </a:r>
            <a:r>
              <a:rPr lang="en-US" dirty="0">
                <a:solidFill>
                  <a:srgbClr val="000000"/>
                </a:solidFill>
                <a:cs typeface="Calibri"/>
              </a:rPr>
              <a:t>language</a:t>
            </a:r>
            <a:endParaRPr lang="en-US" sz="1800" i="0" u="none" strike="noStrike" dirty="0">
              <a:solidFill>
                <a:srgbClr val="000000"/>
              </a:solidFill>
              <a:latin typeface="Calibri"/>
              <a:cs typeface="Calibri"/>
            </a:endParaRPr>
          </a:p>
          <a:p>
            <a:pPr>
              <a:lnSpc>
                <a:spcPct val="150000"/>
              </a:lnSpc>
            </a:pPr>
            <a:r>
              <a:rPr lang="fr-FR" dirty="0">
                <a:solidFill>
                  <a:srgbClr val="00B050"/>
                </a:solidFill>
                <a:cs typeface="Calibri"/>
              </a:rPr>
              <a:t>12.45 – 13.10 	</a:t>
            </a:r>
            <a:r>
              <a:rPr lang="fr-FR" b="1" dirty="0">
                <a:solidFill>
                  <a:srgbClr val="00B050"/>
                </a:solidFill>
                <a:cs typeface="Calibri"/>
              </a:rPr>
              <a:t>Content Part 4. </a:t>
            </a:r>
            <a:r>
              <a:rPr lang="en-US" dirty="0">
                <a:solidFill>
                  <a:srgbClr val="00B050"/>
                </a:solidFill>
                <a:cs typeface="Calibri"/>
              </a:rPr>
              <a:t>University Protocol </a:t>
            </a:r>
            <a:endParaRPr lang="en-US" dirty="0">
              <a:solidFill>
                <a:srgbClr val="00B050"/>
              </a:solidFill>
              <a:ea typeface="Calibri"/>
              <a:cs typeface="Calibri"/>
            </a:endParaRPr>
          </a:p>
          <a:p>
            <a:pPr>
              <a:lnSpc>
                <a:spcPct val="150000"/>
              </a:lnSpc>
            </a:pPr>
            <a:r>
              <a:rPr lang="ca-ES" sz="1800" b="0" i="0" u="none" strike="noStrike" baseline="0" dirty="0">
                <a:solidFill>
                  <a:srgbClr val="000000"/>
                </a:solidFill>
                <a:latin typeface="Calibri"/>
                <a:cs typeface="Calibri"/>
              </a:rPr>
              <a:t>13.10 – 13.30 	</a:t>
            </a:r>
            <a:r>
              <a:rPr lang="ca-ES" sz="1800" b="1" i="0" u="none" strike="noStrike" baseline="0" dirty="0" err="1">
                <a:solidFill>
                  <a:srgbClr val="000000"/>
                </a:solidFill>
                <a:latin typeface="Calibri"/>
                <a:cs typeface="Calibri"/>
              </a:rPr>
              <a:t>Closure</a:t>
            </a:r>
            <a:r>
              <a:rPr lang="ca-ES" sz="1800" b="1" i="0" u="none" strike="noStrike" baseline="0" dirty="0">
                <a:solidFill>
                  <a:srgbClr val="000000"/>
                </a:solidFill>
                <a:latin typeface="Calibri"/>
                <a:cs typeface="Calibri"/>
              </a:rPr>
              <a:t> </a:t>
            </a:r>
            <a:r>
              <a:rPr lang="ca-ES" sz="1800" b="0" i="0" u="none" strike="noStrike" baseline="0" dirty="0">
                <a:solidFill>
                  <a:srgbClr val="000000"/>
                </a:solidFill>
                <a:latin typeface="Calibri"/>
                <a:cs typeface="Calibri"/>
              </a:rPr>
              <a:t>	</a:t>
            </a:r>
            <a:endParaRPr lang="en-US" sz="2200" b="1" dirty="0">
              <a:latin typeface="Calibri"/>
              <a:cs typeface="Calibri"/>
            </a:endParaRPr>
          </a:p>
        </p:txBody>
      </p:sp>
      <p:pic>
        <p:nvPicPr>
          <p:cNvPr id="6" name="Imagen 3">
            <a:extLst>
              <a:ext uri="{FF2B5EF4-FFF2-40B4-BE49-F238E27FC236}">
                <a16:creationId xmlns:a16="http://schemas.microsoft.com/office/drawing/2014/main" id="{1CF21502-DBD1-4B9F-918E-2B3A17F1CE6B}"/>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sp>
        <p:nvSpPr>
          <p:cNvPr id="2" name="AutoShape 2" descr="https://euc-powerpoint.officeapps.live.com/pods/GetClipboardImage.ashx?Id=f7b332ce-8bee-48b6-aef4-2b187502f831&amp;DC=GEU4&amp;pkey=e3d6cb1b-8ba3-47c9-b56e-9357bd2f7796&amp;wdwaccluster=GEU4"/>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descr="https://euc-powerpoint.officeapps.live.com/pods/GetClipboardImage.ashx?Id=f7b332ce-8bee-48b6-aef4-2b187502f831&amp;DC=GEU4&amp;pkey=e3d6cb1b-8ba3-47c9-b56e-9357bd2f7796&amp;wdwaccluster=GEU4"/>
          <p:cNvSpPr>
            <a:spLocks noChangeAspect="1" noChangeArrowheads="1"/>
          </p:cNvSpPr>
          <p:nvPr/>
        </p:nvSpPr>
        <p:spPr bwMode="auto">
          <a:xfrm>
            <a:off x="3714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6" descr="https://euc-powerpoint.officeapps.live.com/pods/GetClipboardImage.ashx?Id=f03b13a9-ed52-41d0-b902-d7a31428c686&amp;DC=GEU4&amp;pkey=742dbe76-36e6-4136-bdf0-2074fb5f1d07&amp;wdwaccluster=GEU4"/>
          <p:cNvSpPr>
            <a:spLocks noChangeAspect="1" noChangeArrowheads="1"/>
          </p:cNvSpPr>
          <p:nvPr/>
        </p:nvSpPr>
        <p:spPr bwMode="auto">
          <a:xfrm>
            <a:off x="5238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1365176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BCD96489-9832-2120-9F17-8C5D200B9122}"/>
              </a:ext>
            </a:extLst>
          </p:cNvPr>
          <p:cNvSpPr txBox="1"/>
          <p:nvPr/>
        </p:nvSpPr>
        <p:spPr>
          <a:xfrm>
            <a:off x="1845583" y="756827"/>
            <a:ext cx="7279280" cy="523220"/>
          </a:xfrm>
          <a:prstGeom prst="rect">
            <a:avLst/>
          </a:prstGeom>
          <a:noFill/>
        </p:spPr>
        <p:txBody>
          <a:bodyPr wrap="square" rtlCol="0">
            <a:spAutoFit/>
          </a:bodyPr>
          <a:lstStyle/>
          <a:p>
            <a:r>
              <a:rPr lang="en-US" sz="2800" b="1">
                <a:solidFill>
                  <a:schemeClr val="tx1">
                    <a:lumMod val="65000"/>
                    <a:lumOff val="35000"/>
                  </a:schemeClr>
                </a:solidFill>
              </a:rPr>
              <a:t>Sexual Harassment Protocol</a:t>
            </a:r>
            <a:endParaRPr lang="en-US" sz="2800" b="1">
              <a:solidFill>
                <a:srgbClr val="6A007C"/>
              </a:solidFill>
            </a:endParaRPr>
          </a:p>
        </p:txBody>
      </p:sp>
      <p:sp>
        <p:nvSpPr>
          <p:cNvPr id="5" name="TextovéPole 4">
            <a:extLst>
              <a:ext uri="{FF2B5EF4-FFF2-40B4-BE49-F238E27FC236}">
                <a16:creationId xmlns:a16="http://schemas.microsoft.com/office/drawing/2014/main" id="{08338C97-1F5A-76F9-C058-235BDCCE2660}"/>
              </a:ext>
            </a:extLst>
          </p:cNvPr>
          <p:cNvSpPr txBox="1"/>
          <p:nvPr/>
        </p:nvSpPr>
        <p:spPr>
          <a:xfrm>
            <a:off x="1108163" y="2255073"/>
            <a:ext cx="9966237" cy="1323439"/>
          </a:xfrm>
          <a:prstGeom prst="rect">
            <a:avLst/>
          </a:prstGeom>
          <a:solidFill>
            <a:schemeClr val="bg1"/>
          </a:solidFill>
        </p:spPr>
        <p:txBody>
          <a:bodyPr wrap="square" rtlCol="0">
            <a:spAutoFit/>
          </a:bodyPr>
          <a:lstStyle/>
          <a:p>
            <a:pPr lvl="1"/>
            <a:r>
              <a:rPr lang="en-US" sz="2000">
                <a:solidFill>
                  <a:srgbClr val="FF0000"/>
                </a:solidFill>
              </a:rPr>
              <a:t>UPC </a:t>
            </a:r>
            <a:r>
              <a:rPr lang="en-US" sz="2000"/>
              <a:t>has developed protocols for prevention and action against violence, harassment and discrimination.</a:t>
            </a:r>
          </a:p>
          <a:p>
            <a:pPr marL="800100" lvl="1" indent="-342900">
              <a:buFont typeface="Arial" panose="020B0604020202020204" pitchFamily="34" charset="0"/>
              <a:buChar char="•"/>
            </a:pPr>
            <a:r>
              <a:rPr lang="en-US" sz="2000"/>
              <a:t>Protocol for prevention and action for the student body</a:t>
            </a:r>
          </a:p>
          <a:p>
            <a:pPr marL="800100" lvl="1" indent="-342900">
              <a:buFont typeface="Arial" panose="020B0604020202020204" pitchFamily="34" charset="0"/>
              <a:buChar char="•"/>
            </a:pPr>
            <a:r>
              <a:rPr lang="en-US" sz="2000"/>
              <a:t>Protocol for prevention and action in the work area</a:t>
            </a:r>
          </a:p>
        </p:txBody>
      </p:sp>
      <p:sp>
        <p:nvSpPr>
          <p:cNvPr id="2" name="Rectángulo 1"/>
          <p:cNvSpPr/>
          <p:nvPr/>
        </p:nvSpPr>
        <p:spPr>
          <a:xfrm>
            <a:off x="1108163" y="3712684"/>
            <a:ext cx="3094437" cy="461665"/>
          </a:xfrm>
          <a:prstGeom prst="rect">
            <a:avLst/>
          </a:prstGeom>
        </p:spPr>
        <p:txBody>
          <a:bodyPr wrap="none">
            <a:spAutoFit/>
          </a:bodyPr>
          <a:lstStyle/>
          <a:p>
            <a:r>
              <a:rPr lang="en-US" sz="2400" b="1"/>
              <a:t>Who to ask for advice?</a:t>
            </a:r>
            <a:endParaRPr lang="cs-CZ" sz="2400" b="1"/>
          </a:p>
        </p:txBody>
      </p:sp>
      <p:sp>
        <p:nvSpPr>
          <p:cNvPr id="6" name="TextovéPole 4">
            <a:extLst>
              <a:ext uri="{FF2B5EF4-FFF2-40B4-BE49-F238E27FC236}">
                <a16:creationId xmlns:a16="http://schemas.microsoft.com/office/drawing/2014/main" id="{08338C97-1F5A-76F9-C058-235BDCCE2660}"/>
              </a:ext>
            </a:extLst>
          </p:cNvPr>
          <p:cNvSpPr txBox="1"/>
          <p:nvPr/>
        </p:nvSpPr>
        <p:spPr>
          <a:xfrm>
            <a:off x="1108163" y="4235904"/>
            <a:ext cx="9966236" cy="1323439"/>
          </a:xfrm>
          <a:prstGeom prst="rect">
            <a:avLst/>
          </a:prstGeom>
          <a:solidFill>
            <a:schemeClr val="bg1"/>
          </a:solidFill>
        </p:spPr>
        <p:txBody>
          <a:bodyPr wrap="square" rtlCol="0">
            <a:spAutoFit/>
          </a:bodyPr>
          <a:lstStyle/>
          <a:p>
            <a:pPr marL="800100" lvl="1" indent="-342900">
              <a:buFont typeface="Arial" panose="020B0604020202020204" pitchFamily="34" charset="0"/>
              <a:buChar char="•"/>
            </a:pPr>
            <a:r>
              <a:rPr lang="en-US" sz="2000"/>
              <a:t>Equality reference person (Person in charge of equality at schools / Head of the Professional Development Service)</a:t>
            </a:r>
          </a:p>
          <a:p>
            <a:pPr marL="800100" lvl="1" indent="-342900">
              <a:buFont typeface="Arial" panose="020B0604020202020204" pitchFamily="34" charset="0"/>
              <a:buChar char="•"/>
            </a:pPr>
            <a:r>
              <a:rPr lang="en-US" sz="2000"/>
              <a:t>Equality Office</a:t>
            </a:r>
          </a:p>
          <a:p>
            <a:pPr marL="800100" lvl="1" indent="-342900">
              <a:buFont typeface="Arial" panose="020B0604020202020204" pitchFamily="34" charset="0"/>
              <a:buChar char="•"/>
            </a:pPr>
            <a:r>
              <a:rPr lang="en-US" sz="2000"/>
              <a:t>Student Council</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2052" y="550061"/>
            <a:ext cx="1612347" cy="1659423"/>
          </a:xfrm>
          <a:prstGeom prst="rect">
            <a:avLst/>
          </a:prstGeom>
        </p:spPr>
      </p:pic>
      <p:sp>
        <p:nvSpPr>
          <p:cNvPr id="7" name="Rectángulo 6"/>
          <p:cNvSpPr/>
          <p:nvPr/>
        </p:nvSpPr>
        <p:spPr>
          <a:xfrm>
            <a:off x="1108162" y="1664767"/>
            <a:ext cx="3199722" cy="461665"/>
          </a:xfrm>
          <a:prstGeom prst="rect">
            <a:avLst/>
          </a:prstGeom>
        </p:spPr>
        <p:txBody>
          <a:bodyPr wrap="none">
            <a:spAutoFit/>
          </a:bodyPr>
          <a:lstStyle/>
          <a:p>
            <a:r>
              <a:rPr lang="en-US" sz="2400" b="1"/>
              <a:t>What do we do at </a:t>
            </a:r>
            <a:r>
              <a:rPr lang="en-US" sz="2400" b="1">
                <a:solidFill>
                  <a:srgbClr val="C00000"/>
                </a:solidFill>
              </a:rPr>
              <a:t>UPC</a:t>
            </a:r>
            <a:r>
              <a:rPr lang="en-US" sz="2400" b="1"/>
              <a:t>?</a:t>
            </a:r>
            <a:endParaRPr lang="cs-CZ" sz="2400" b="1"/>
          </a:p>
        </p:txBody>
      </p:sp>
    </p:spTree>
    <p:extLst>
      <p:ext uri="{BB962C8B-B14F-4D97-AF65-F5344CB8AC3E}">
        <p14:creationId xmlns:p14="http://schemas.microsoft.com/office/powerpoint/2010/main" val="15520637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3596229904"/>
              </p:ext>
            </p:extLst>
          </p:nvPr>
        </p:nvGraphicFramePr>
        <p:xfrm>
          <a:off x="751561" y="1277656"/>
          <a:ext cx="10684700" cy="4983767"/>
        </p:xfrm>
        <a:graphic>
          <a:graphicData uri="http://schemas.openxmlformats.org/drawingml/2006/table">
            <a:tbl>
              <a:tblPr firstRow="1" bandRow="1">
                <a:tableStyleId>{5C22544A-7EE6-4342-B048-85BDC9FD1C3A}</a:tableStyleId>
              </a:tblPr>
              <a:tblGrid>
                <a:gridCol w="1151601">
                  <a:extLst>
                    <a:ext uri="{9D8B030D-6E8A-4147-A177-3AD203B41FA5}">
                      <a16:colId xmlns:a16="http://schemas.microsoft.com/office/drawing/2014/main" val="290055807"/>
                    </a:ext>
                  </a:extLst>
                </a:gridCol>
                <a:gridCol w="2852836">
                  <a:extLst>
                    <a:ext uri="{9D8B030D-6E8A-4147-A177-3AD203B41FA5}">
                      <a16:colId xmlns:a16="http://schemas.microsoft.com/office/drawing/2014/main" val="1657425823"/>
                    </a:ext>
                  </a:extLst>
                </a:gridCol>
                <a:gridCol w="3912835">
                  <a:extLst>
                    <a:ext uri="{9D8B030D-6E8A-4147-A177-3AD203B41FA5}">
                      <a16:colId xmlns:a16="http://schemas.microsoft.com/office/drawing/2014/main" val="1717186940"/>
                    </a:ext>
                  </a:extLst>
                </a:gridCol>
                <a:gridCol w="2767428">
                  <a:extLst>
                    <a:ext uri="{9D8B030D-6E8A-4147-A177-3AD203B41FA5}">
                      <a16:colId xmlns:a16="http://schemas.microsoft.com/office/drawing/2014/main" val="3111262246"/>
                    </a:ext>
                  </a:extLst>
                </a:gridCol>
              </a:tblGrid>
              <a:tr h="685266">
                <a:tc>
                  <a:txBody>
                    <a:bodyPr/>
                    <a:lstStyle/>
                    <a:p>
                      <a:r>
                        <a:rPr lang="ca-ES" sz="2000" b="1" err="1"/>
                        <a:t>Route</a:t>
                      </a:r>
                      <a:endParaRPr lang="es-ES" sz="2000" b="1"/>
                    </a:p>
                  </a:txBody>
                  <a:tcPr>
                    <a:solidFill>
                      <a:srgbClr val="A468AE"/>
                    </a:solidFill>
                  </a:tcPr>
                </a:tc>
                <a:tc>
                  <a:txBody>
                    <a:bodyPr/>
                    <a:lstStyle/>
                    <a:p>
                      <a:r>
                        <a:rPr lang="ca-ES" sz="2000" b="1" err="1"/>
                        <a:t>Action</a:t>
                      </a:r>
                      <a:endParaRPr lang="es-ES" sz="2000" b="1"/>
                    </a:p>
                  </a:txBody>
                  <a:tcPr>
                    <a:solidFill>
                      <a:srgbClr val="A468AE"/>
                    </a:solidFill>
                  </a:tcPr>
                </a:tc>
                <a:tc>
                  <a:txBody>
                    <a:bodyPr/>
                    <a:lstStyle/>
                    <a:p>
                      <a:r>
                        <a:rPr lang="ca-ES" sz="2000" b="1" err="1"/>
                        <a:t>Consists</a:t>
                      </a:r>
                      <a:r>
                        <a:rPr lang="ca-ES" sz="2000" b="1"/>
                        <a:t> of:</a:t>
                      </a:r>
                      <a:endParaRPr lang="es-ES" sz="2000" b="1"/>
                    </a:p>
                  </a:txBody>
                  <a:tcPr>
                    <a:solidFill>
                      <a:srgbClr val="A468AE"/>
                    </a:solidFill>
                  </a:tcPr>
                </a:tc>
                <a:tc>
                  <a:txBody>
                    <a:bodyPr/>
                    <a:lstStyle/>
                    <a:p>
                      <a:r>
                        <a:rPr lang="en-US" sz="2000" b="1"/>
                        <a:t>The University, through the protocol, must:</a:t>
                      </a:r>
                      <a:endParaRPr lang="es-ES" sz="2000" b="1"/>
                    </a:p>
                  </a:txBody>
                  <a:tcPr>
                    <a:solidFill>
                      <a:srgbClr val="A468AE"/>
                    </a:solidFill>
                  </a:tcPr>
                </a:tc>
                <a:extLst>
                  <a:ext uri="{0D108BD9-81ED-4DB2-BD59-A6C34878D82A}">
                    <a16:rowId xmlns:a16="http://schemas.microsoft.com/office/drawing/2014/main" val="1875033116"/>
                  </a:ext>
                </a:extLst>
              </a:tr>
              <a:tr h="685266">
                <a:tc rowSpan="2">
                  <a:txBody>
                    <a:bodyPr/>
                    <a:lstStyle/>
                    <a:p>
                      <a:endParaRPr lang="es-ES" sz="2000" b="0">
                        <a:solidFill>
                          <a:schemeClr val="tx1"/>
                        </a:solidFill>
                      </a:endParaRPr>
                    </a:p>
                    <a:p>
                      <a:r>
                        <a:rPr lang="es-ES" sz="2000" b="1" err="1">
                          <a:solidFill>
                            <a:schemeClr val="tx1"/>
                          </a:solidFill>
                        </a:rPr>
                        <a:t>Internal</a:t>
                      </a:r>
                      <a:r>
                        <a:rPr lang="es-ES" sz="2000" b="1">
                          <a:solidFill>
                            <a:schemeClr val="tx1"/>
                          </a:solidFill>
                        </a:rPr>
                        <a:t> </a:t>
                      </a:r>
                      <a:r>
                        <a:rPr lang="es-ES" sz="2000" b="1" err="1">
                          <a:solidFill>
                            <a:schemeClr val="tx1"/>
                          </a:solidFill>
                        </a:rPr>
                        <a:t>route</a:t>
                      </a:r>
                      <a:r>
                        <a:rPr lang="es-ES" sz="2000" b="1">
                          <a:solidFill>
                            <a:schemeClr val="tx1"/>
                          </a:solidFill>
                        </a:rPr>
                        <a:t> </a:t>
                      </a:r>
                    </a:p>
                    <a:p>
                      <a:r>
                        <a:rPr lang="es-ES" sz="2000" b="1">
                          <a:solidFill>
                            <a:srgbClr val="FF0000"/>
                          </a:solidFill>
                        </a:rPr>
                        <a:t>(UPC)</a:t>
                      </a:r>
                    </a:p>
                  </a:txBody>
                  <a:tcPr/>
                </a:tc>
                <a:tc>
                  <a:txBody>
                    <a:bodyPr/>
                    <a:lstStyle/>
                    <a:p>
                      <a:r>
                        <a:rPr lang="es-ES" sz="2000" b="0" err="1"/>
                        <a:t>Direct</a:t>
                      </a:r>
                      <a:r>
                        <a:rPr lang="es-ES" sz="2000" b="0"/>
                        <a:t> </a:t>
                      </a:r>
                      <a:r>
                        <a:rPr lang="es-ES" sz="2000" b="0" err="1"/>
                        <a:t>action</a:t>
                      </a:r>
                      <a:endParaRPr lang="es-ES" sz="2000" b="0"/>
                    </a:p>
                  </a:txBody>
                  <a:tcPr/>
                </a:tc>
                <a:tc>
                  <a:txBody>
                    <a:bodyPr/>
                    <a:lstStyle/>
                    <a:p>
                      <a:r>
                        <a:rPr lang="en-US" sz="2000" b="0"/>
                        <a:t>Directly address the person who committed the acts</a:t>
                      </a:r>
                      <a:endParaRPr lang="es-ES" sz="2000" b="0"/>
                    </a:p>
                  </a:txBody>
                  <a:tcPr/>
                </a:tc>
                <a:tc>
                  <a:txBody>
                    <a:bodyPr/>
                    <a:lstStyle/>
                    <a:p>
                      <a:r>
                        <a:rPr lang="en-US" sz="2000" b="0"/>
                        <a:t>Include practical guidance on how to act</a:t>
                      </a:r>
                      <a:endParaRPr lang="es-ES" sz="2000" b="0"/>
                    </a:p>
                  </a:txBody>
                  <a:tcPr/>
                </a:tc>
                <a:extLst>
                  <a:ext uri="{0D108BD9-81ED-4DB2-BD59-A6C34878D82A}">
                    <a16:rowId xmlns:a16="http://schemas.microsoft.com/office/drawing/2014/main" val="1471107289"/>
                  </a:ext>
                </a:extLst>
              </a:tr>
              <a:tr h="1287839">
                <a:tc vMerge="1">
                  <a:txBody>
                    <a:bodyPr/>
                    <a:lstStyle/>
                    <a:p>
                      <a:endParaRPr lang="es-ES"/>
                    </a:p>
                  </a:txBody>
                  <a:tcPr/>
                </a:tc>
                <a:tc>
                  <a:txBody>
                    <a:bodyPr/>
                    <a:lstStyle/>
                    <a:p>
                      <a:r>
                        <a:rPr lang="es-ES" sz="2000" b="0" err="1"/>
                        <a:t>Complaint</a:t>
                      </a:r>
                      <a:r>
                        <a:rPr lang="es-ES" sz="2000" b="0"/>
                        <a:t>: </a:t>
                      </a:r>
                      <a:r>
                        <a:rPr lang="es-ES" sz="2000" b="0" err="1"/>
                        <a:t>support</a:t>
                      </a:r>
                      <a:r>
                        <a:rPr lang="es-ES" sz="2000" b="0"/>
                        <a:t> and </a:t>
                      </a:r>
                      <a:r>
                        <a:rPr lang="es-ES" sz="2000" b="0" err="1"/>
                        <a:t>assistance</a:t>
                      </a:r>
                      <a:endParaRPr lang="es-ES" sz="2000" b="0"/>
                    </a:p>
                  </a:txBody>
                  <a:tcPr/>
                </a:tc>
                <a:tc>
                  <a:txBody>
                    <a:bodyPr/>
                    <a:lstStyle/>
                    <a:p>
                      <a:r>
                        <a:rPr lang="en-US" sz="2000" b="0"/>
                        <a:t>File a complaint with the UPC and ask for support from the reference person to resolve the situation</a:t>
                      </a:r>
                      <a:endParaRPr lang="es-ES" sz="2000" b="0"/>
                    </a:p>
                  </a:txBody>
                  <a:tcPr/>
                </a:tc>
                <a:tc>
                  <a:txBody>
                    <a:bodyPr/>
                    <a:lstStyle/>
                    <a:p>
                      <a:r>
                        <a:rPr lang="en-US" sz="2000" b="0">
                          <a:solidFill>
                            <a:schemeClr val="tx1"/>
                          </a:solidFill>
                        </a:rPr>
                        <a:t>Appoint the reference person and a circuit of action</a:t>
                      </a:r>
                      <a:endParaRPr lang="es-ES" sz="2000" b="0">
                        <a:solidFill>
                          <a:schemeClr val="tx1"/>
                        </a:solidFill>
                      </a:endParaRPr>
                    </a:p>
                  </a:txBody>
                  <a:tcPr/>
                </a:tc>
                <a:extLst>
                  <a:ext uri="{0D108BD9-81ED-4DB2-BD59-A6C34878D82A}">
                    <a16:rowId xmlns:a16="http://schemas.microsoft.com/office/drawing/2014/main" val="3882677451"/>
                  </a:ext>
                </a:extLst>
              </a:tr>
              <a:tr h="983208">
                <a:tc rowSpan="2">
                  <a:txBody>
                    <a:bodyPr/>
                    <a:lstStyle/>
                    <a:p>
                      <a:endParaRPr lang="es-ES" sz="2000" b="0">
                        <a:solidFill>
                          <a:schemeClr val="tx1"/>
                        </a:solidFill>
                      </a:endParaRPr>
                    </a:p>
                    <a:p>
                      <a:endParaRPr lang="es-ES" sz="2000" b="0">
                        <a:solidFill>
                          <a:schemeClr val="tx1"/>
                        </a:solidFill>
                      </a:endParaRPr>
                    </a:p>
                    <a:p>
                      <a:r>
                        <a:rPr lang="es-ES" sz="2000" b="1" err="1">
                          <a:solidFill>
                            <a:schemeClr val="tx1"/>
                          </a:solidFill>
                        </a:rPr>
                        <a:t>External</a:t>
                      </a:r>
                      <a:r>
                        <a:rPr lang="es-ES" sz="2000" b="1">
                          <a:solidFill>
                            <a:schemeClr val="tx1"/>
                          </a:solidFill>
                        </a:rPr>
                        <a:t> </a:t>
                      </a:r>
                      <a:r>
                        <a:rPr lang="es-ES" sz="2000" b="1" err="1">
                          <a:solidFill>
                            <a:schemeClr val="tx1"/>
                          </a:solidFill>
                        </a:rPr>
                        <a:t>route</a:t>
                      </a:r>
                      <a:endParaRPr lang="es-ES" sz="2000" b="1">
                        <a:solidFill>
                          <a:schemeClr val="tx1"/>
                        </a:solidFill>
                      </a:endParaRPr>
                    </a:p>
                  </a:txBody>
                  <a:tcPr/>
                </a:tc>
                <a:tc>
                  <a:txBody>
                    <a:bodyPr/>
                    <a:lstStyle/>
                    <a:p>
                      <a:r>
                        <a:rPr lang="es-ES" sz="2000" b="0" kern="1200" err="1">
                          <a:solidFill>
                            <a:schemeClr val="dk1"/>
                          </a:solidFill>
                          <a:latin typeface="+mn-lt"/>
                          <a:ea typeface="+mn-ea"/>
                          <a:cs typeface="+mn-cs"/>
                        </a:rPr>
                        <a:t>Police</a:t>
                      </a:r>
                      <a:r>
                        <a:rPr lang="es-ES" sz="2000" b="0" kern="1200">
                          <a:solidFill>
                            <a:schemeClr val="dk1"/>
                          </a:solidFill>
                          <a:latin typeface="+mn-lt"/>
                          <a:ea typeface="+mn-ea"/>
                          <a:cs typeface="+mn-cs"/>
                        </a:rPr>
                        <a:t> and/</a:t>
                      </a:r>
                      <a:r>
                        <a:rPr lang="es-ES" sz="2000" b="0" kern="1200" err="1">
                          <a:solidFill>
                            <a:schemeClr val="dk1"/>
                          </a:solidFill>
                          <a:latin typeface="+mn-lt"/>
                          <a:ea typeface="+mn-ea"/>
                          <a:cs typeface="+mn-cs"/>
                        </a:rPr>
                        <a:t>or</a:t>
                      </a:r>
                      <a:r>
                        <a:rPr lang="es-ES" sz="2000" b="0" kern="1200">
                          <a:solidFill>
                            <a:schemeClr val="dk1"/>
                          </a:solidFill>
                          <a:latin typeface="+mn-lt"/>
                          <a:ea typeface="+mn-ea"/>
                          <a:cs typeface="+mn-cs"/>
                        </a:rPr>
                        <a:t> judicial / </a:t>
                      </a:r>
                      <a:r>
                        <a:rPr lang="es-ES" sz="2000" b="0" err="1"/>
                        <a:t>Administrative</a:t>
                      </a:r>
                      <a:endParaRPr lang="es-ES" sz="2000" b="0"/>
                    </a:p>
                  </a:txBody>
                  <a:tcPr/>
                </a:tc>
                <a:tc>
                  <a:txBody>
                    <a:bodyPr/>
                    <a:lstStyle/>
                    <a:p>
                      <a:endParaRPr lang="es-ES" sz="2000" b="0"/>
                    </a:p>
                    <a:p>
                      <a:r>
                        <a:rPr lang="es-ES" sz="2000" b="0" err="1"/>
                        <a:t>Labour</a:t>
                      </a:r>
                      <a:r>
                        <a:rPr lang="es-ES" sz="2000" b="0"/>
                        <a:t> </a:t>
                      </a:r>
                      <a:r>
                        <a:rPr lang="es-ES" sz="2000" b="0" err="1"/>
                        <a:t>Inspection</a:t>
                      </a:r>
                      <a:r>
                        <a:rPr lang="es-ES" sz="2000" b="0"/>
                        <a:t> (</a:t>
                      </a:r>
                      <a:r>
                        <a:rPr lang="es-ES" sz="2000" b="0" err="1"/>
                        <a:t>complaint</a:t>
                      </a:r>
                      <a:r>
                        <a:rPr lang="es-ES" sz="2000" b="0"/>
                        <a:t>)</a:t>
                      </a:r>
                    </a:p>
                  </a:txBody>
                  <a:tcPr/>
                </a:tc>
                <a:tc rowSpan="2">
                  <a:txBody>
                    <a:bodyPr/>
                    <a:lstStyle/>
                    <a:p>
                      <a:endParaRPr lang="en-US" sz="2000" b="0"/>
                    </a:p>
                    <a:p>
                      <a:endParaRPr lang="en-US" sz="2000" b="0"/>
                    </a:p>
                    <a:p>
                      <a:r>
                        <a:rPr lang="en-US" sz="2000" b="0"/>
                        <a:t>Inform about the non-exclusive nature of the internal routes</a:t>
                      </a:r>
                      <a:endParaRPr lang="es-ES" sz="2000" b="0"/>
                    </a:p>
                  </a:txBody>
                  <a:tcPr/>
                </a:tc>
                <a:extLst>
                  <a:ext uri="{0D108BD9-81ED-4DB2-BD59-A6C34878D82A}">
                    <a16:rowId xmlns:a16="http://schemas.microsoft.com/office/drawing/2014/main" val="2400150073"/>
                  </a:ext>
                </a:extLst>
              </a:tr>
              <a:tr h="1281149">
                <a:tc vMerge="1">
                  <a:txBody>
                    <a:bodyPr/>
                    <a:lstStyle/>
                    <a:p>
                      <a:endParaRPr lang="es-ES" sz="2000" b="1"/>
                    </a:p>
                  </a:txBody>
                  <a:tcPr/>
                </a:tc>
                <a:tc>
                  <a:txBody>
                    <a:bodyPr/>
                    <a:lstStyle/>
                    <a:p>
                      <a:r>
                        <a:rPr lang="en-US" sz="2000" b="0"/>
                        <a:t>Specialized external psychological-social support &amp; awareness-raising workshops</a:t>
                      </a:r>
                      <a:endParaRPr lang="es-ES" sz="2000" b="0"/>
                    </a:p>
                  </a:txBody>
                  <a:tcPr/>
                </a:tc>
                <a:tc>
                  <a:txBody>
                    <a:bodyPr/>
                    <a:lstStyle/>
                    <a:p>
                      <a:r>
                        <a:rPr lang="en-US" sz="2000" b="0"/>
                        <a:t>The UPC has signed a collaboration agreement with the CONEXUS association (free service for students)</a:t>
                      </a:r>
                      <a:endParaRPr lang="es-ES" sz="2000" b="0"/>
                    </a:p>
                  </a:txBody>
                  <a:tcPr/>
                </a:tc>
                <a:tc vMerge="1">
                  <a:txBody>
                    <a:bodyPr/>
                    <a:lstStyle/>
                    <a:p>
                      <a:endParaRPr lang="es-ES" sz="2000" b="1"/>
                    </a:p>
                  </a:txBody>
                  <a:tcPr/>
                </a:tc>
                <a:extLst>
                  <a:ext uri="{0D108BD9-81ED-4DB2-BD59-A6C34878D82A}">
                    <a16:rowId xmlns:a16="http://schemas.microsoft.com/office/drawing/2014/main" val="3614290179"/>
                  </a:ext>
                </a:extLst>
              </a:tr>
            </a:tbl>
          </a:graphicData>
        </a:graphic>
      </p:graphicFrame>
      <p:sp>
        <p:nvSpPr>
          <p:cNvPr id="7" name="TextovéPole 3">
            <a:extLst>
              <a:ext uri="{FF2B5EF4-FFF2-40B4-BE49-F238E27FC236}">
                <a16:creationId xmlns:a16="http://schemas.microsoft.com/office/drawing/2014/main" id="{BCD96489-9832-2120-9F17-8C5D200B9122}"/>
              </a:ext>
            </a:extLst>
          </p:cNvPr>
          <p:cNvSpPr txBox="1"/>
          <p:nvPr/>
        </p:nvSpPr>
        <p:spPr>
          <a:xfrm>
            <a:off x="1628078" y="633356"/>
            <a:ext cx="10563922" cy="523220"/>
          </a:xfrm>
          <a:prstGeom prst="rect">
            <a:avLst/>
          </a:prstGeom>
          <a:noFill/>
        </p:spPr>
        <p:txBody>
          <a:bodyPr wrap="square" rtlCol="0">
            <a:spAutoFit/>
          </a:bodyPr>
          <a:lstStyle/>
          <a:p>
            <a:r>
              <a:rPr lang="en-US" sz="2800" b="1">
                <a:solidFill>
                  <a:srgbClr val="C00000"/>
                </a:solidFill>
              </a:rPr>
              <a:t>UPC </a:t>
            </a:r>
            <a:r>
              <a:rPr lang="en-US" sz="2800" b="1">
                <a:solidFill>
                  <a:schemeClr val="tx1">
                    <a:lumMod val="65000"/>
                    <a:lumOff val="35000"/>
                  </a:schemeClr>
                </a:solidFill>
              </a:rPr>
              <a:t>Protocol</a:t>
            </a:r>
            <a:r>
              <a:rPr lang="en-US" sz="2800" b="1">
                <a:solidFill>
                  <a:srgbClr val="6A007C"/>
                </a:solidFill>
              </a:rPr>
              <a:t> </a:t>
            </a:r>
            <a:r>
              <a:rPr lang="en-US" sz="2800" b="1">
                <a:solidFill>
                  <a:schemeClr val="tx1">
                    <a:lumMod val="65000"/>
                    <a:lumOff val="35000"/>
                  </a:schemeClr>
                </a:solidFill>
              </a:rPr>
              <a:t>for prevention and action against harassment</a:t>
            </a:r>
            <a:endParaRPr lang="cs-CZ" sz="2800" b="1">
              <a:solidFill>
                <a:schemeClr val="tx1">
                  <a:lumMod val="65000"/>
                  <a:lumOff val="35000"/>
                </a:schemeClr>
              </a:solidFill>
            </a:endParaRPr>
          </a:p>
        </p:txBody>
      </p:sp>
    </p:spTree>
    <p:extLst>
      <p:ext uri="{BB962C8B-B14F-4D97-AF65-F5344CB8AC3E}">
        <p14:creationId xmlns:p14="http://schemas.microsoft.com/office/powerpoint/2010/main" val="11891782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08338C97-1F5A-76F9-C058-235BDCCE2660}"/>
              </a:ext>
            </a:extLst>
          </p:cNvPr>
          <p:cNvSpPr txBox="1"/>
          <p:nvPr/>
        </p:nvSpPr>
        <p:spPr>
          <a:xfrm>
            <a:off x="880944" y="1432942"/>
            <a:ext cx="10455109" cy="4093428"/>
          </a:xfrm>
          <a:prstGeom prst="rect">
            <a:avLst/>
          </a:prstGeom>
          <a:solidFill>
            <a:schemeClr val="bg1"/>
          </a:solidFill>
        </p:spPr>
        <p:txBody>
          <a:bodyPr wrap="square" rtlCol="0">
            <a:spAutoFit/>
          </a:bodyPr>
          <a:lstStyle/>
          <a:p>
            <a:pPr lvl="1"/>
            <a:r>
              <a:rPr lang="en-US" sz="2000"/>
              <a:t>1. An </a:t>
            </a:r>
            <a:r>
              <a:rPr lang="en-US" sz="2000" b="1"/>
              <a:t>investigative Commission </a:t>
            </a:r>
            <a:r>
              <a:rPr lang="en-US" sz="2000"/>
              <a:t>is established, made up of:</a:t>
            </a:r>
          </a:p>
          <a:p>
            <a:pPr marL="914400" lvl="1" indent="-457200">
              <a:buAutoNum type="arabicPeriod"/>
            </a:pPr>
            <a:endParaRPr lang="en-US" sz="2000"/>
          </a:p>
          <a:p>
            <a:pPr marL="914400" lvl="1" indent="-457200">
              <a:buAutoNum type="arabicPeriod"/>
            </a:pPr>
            <a:endParaRPr lang="en-US" sz="2000" b="1"/>
          </a:p>
          <a:p>
            <a:pPr marL="914400" lvl="1" indent="-457200">
              <a:buAutoNum type="arabicPeriod"/>
            </a:pPr>
            <a:endParaRPr lang="en-US" sz="2000" b="1"/>
          </a:p>
          <a:p>
            <a:pPr marL="914400" lvl="1" indent="-457200">
              <a:buAutoNum type="arabicPeriod"/>
            </a:pPr>
            <a:endParaRPr lang="en-US" sz="2000" b="1"/>
          </a:p>
          <a:p>
            <a:pPr marL="914400" lvl="1" indent="-457200">
              <a:buAutoNum type="arabicPeriod"/>
            </a:pPr>
            <a:endParaRPr lang="en-US" sz="2000" b="1"/>
          </a:p>
          <a:p>
            <a:pPr marL="914400" lvl="1" indent="-457200">
              <a:buAutoNum type="arabicPeriod"/>
            </a:pPr>
            <a:endParaRPr lang="en-US" sz="2000" b="1"/>
          </a:p>
          <a:p>
            <a:pPr marL="914400" lvl="1" indent="-457200">
              <a:buAutoNum type="arabicPeriod"/>
            </a:pPr>
            <a:endParaRPr lang="en-US" sz="2000" b="1"/>
          </a:p>
          <a:p>
            <a:pPr marL="914400" lvl="1" indent="-457200">
              <a:buAutoNum type="arabicPeriod"/>
            </a:pPr>
            <a:endParaRPr lang="en-US" sz="2000" b="1"/>
          </a:p>
          <a:p>
            <a:pPr marL="914400" lvl="1" indent="-457200">
              <a:buAutoNum type="arabicPeriod"/>
            </a:pPr>
            <a:endParaRPr lang="en-US" sz="2000" b="1"/>
          </a:p>
          <a:p>
            <a:pPr marL="914400" lvl="1" indent="-457200">
              <a:buAutoNum type="arabicPeriod"/>
            </a:pPr>
            <a:endParaRPr lang="en-US" sz="2000" b="1"/>
          </a:p>
          <a:p>
            <a:pPr marL="914400" lvl="1" indent="-457200">
              <a:buAutoNum type="arabicPeriod"/>
            </a:pPr>
            <a:endParaRPr lang="en-US" sz="2000" b="1"/>
          </a:p>
          <a:p>
            <a:pPr lvl="1"/>
            <a:endParaRPr lang="en-US" sz="2000" b="1"/>
          </a:p>
        </p:txBody>
      </p:sp>
      <p:graphicFrame>
        <p:nvGraphicFramePr>
          <p:cNvPr id="2" name="Tabla 1"/>
          <p:cNvGraphicFramePr>
            <a:graphicFrameLocks noGrp="1"/>
          </p:cNvGraphicFramePr>
          <p:nvPr>
            <p:extLst>
              <p:ext uri="{D42A27DB-BD31-4B8C-83A1-F6EECF244321}">
                <p14:modId xmlns:p14="http://schemas.microsoft.com/office/powerpoint/2010/main" val="2897037265"/>
              </p:ext>
            </p:extLst>
          </p:nvPr>
        </p:nvGraphicFramePr>
        <p:xfrm>
          <a:off x="880944" y="2043289"/>
          <a:ext cx="10455111" cy="3224107"/>
        </p:xfrm>
        <a:graphic>
          <a:graphicData uri="http://schemas.openxmlformats.org/drawingml/2006/table">
            <a:tbl>
              <a:tblPr firstRow="1" bandRow="1">
                <a:tableStyleId>{5C22544A-7EE6-4342-B048-85BDC9FD1C3A}</a:tableStyleId>
              </a:tblPr>
              <a:tblGrid>
                <a:gridCol w="5184391">
                  <a:extLst>
                    <a:ext uri="{9D8B030D-6E8A-4147-A177-3AD203B41FA5}">
                      <a16:colId xmlns:a16="http://schemas.microsoft.com/office/drawing/2014/main" val="1910178307"/>
                    </a:ext>
                  </a:extLst>
                </a:gridCol>
                <a:gridCol w="5270720">
                  <a:extLst>
                    <a:ext uri="{9D8B030D-6E8A-4147-A177-3AD203B41FA5}">
                      <a16:colId xmlns:a16="http://schemas.microsoft.com/office/drawing/2014/main" val="383492699"/>
                    </a:ext>
                  </a:extLst>
                </a:gridCol>
              </a:tblGrid>
              <a:tr h="541867">
                <a:tc>
                  <a:txBody>
                    <a:bodyPr/>
                    <a:lstStyle/>
                    <a:p>
                      <a:pPr algn="ctr"/>
                      <a:r>
                        <a:rPr lang="ca-ES" sz="2000" b="1">
                          <a:solidFill>
                            <a:schemeClr val="bg1"/>
                          </a:solidFill>
                        </a:rPr>
                        <a:t>Student </a:t>
                      </a:r>
                      <a:r>
                        <a:rPr lang="ca-ES" sz="2000" b="1" err="1">
                          <a:solidFill>
                            <a:schemeClr val="bg1"/>
                          </a:solidFill>
                        </a:rPr>
                        <a:t>body</a:t>
                      </a:r>
                      <a:endParaRPr lang="es-ES" sz="2000" b="1">
                        <a:solidFill>
                          <a:schemeClr val="bg1"/>
                        </a:solidFill>
                      </a:endParaRPr>
                    </a:p>
                  </a:txBody>
                  <a:tcPr>
                    <a:solidFill>
                      <a:srgbClr val="A468A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a-ES" sz="2000" b="1" err="1">
                          <a:solidFill>
                            <a:schemeClr val="bg1"/>
                          </a:solidFill>
                        </a:rPr>
                        <a:t>Work</a:t>
                      </a:r>
                      <a:r>
                        <a:rPr lang="ca-ES" sz="2000" b="1">
                          <a:solidFill>
                            <a:schemeClr val="bg1"/>
                          </a:solidFill>
                        </a:rPr>
                        <a:t> </a:t>
                      </a:r>
                      <a:r>
                        <a:rPr lang="ca-ES" sz="2000" b="1" err="1">
                          <a:solidFill>
                            <a:schemeClr val="bg1"/>
                          </a:solidFill>
                        </a:rPr>
                        <a:t>area</a:t>
                      </a:r>
                      <a:r>
                        <a:rPr lang="ca-ES" sz="2000" b="1">
                          <a:solidFill>
                            <a:schemeClr val="bg1"/>
                          </a:solidFill>
                        </a:rPr>
                        <a:t> </a:t>
                      </a:r>
                    </a:p>
                  </a:txBody>
                  <a:tcPr>
                    <a:solidFill>
                      <a:srgbClr val="A468AE"/>
                    </a:solidFill>
                  </a:tcPr>
                </a:tc>
                <a:extLst>
                  <a:ext uri="{0D108BD9-81ED-4DB2-BD59-A6C34878D82A}">
                    <a16:rowId xmlns:a16="http://schemas.microsoft.com/office/drawing/2014/main" val="278276803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kern="1200">
                          <a:solidFill>
                            <a:schemeClr val="tx1"/>
                          </a:solidFill>
                          <a:latin typeface="+mn-lt"/>
                          <a:ea typeface="+mn-ea"/>
                          <a:cs typeface="+mn-cs"/>
                        </a:rPr>
                        <a:t>the person in charge of equality at the school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kern="1200">
                          <a:solidFill>
                            <a:schemeClr val="tx1"/>
                          </a:solidFill>
                          <a:latin typeface="+mn-lt"/>
                          <a:ea typeface="+mn-ea"/>
                          <a:cs typeface="+mn-cs"/>
                        </a:rPr>
                        <a:t>1 representative of the Personnel Area</a:t>
                      </a:r>
                      <a:endParaRPr lang="es-ES" sz="2000" b="0" kern="1200">
                        <a:solidFill>
                          <a:schemeClr val="tx1"/>
                        </a:solidFill>
                        <a:latin typeface="+mn-lt"/>
                        <a:ea typeface="+mn-ea"/>
                        <a:cs typeface="+mn-cs"/>
                      </a:endParaRPr>
                    </a:p>
                  </a:txBody>
                  <a:tcPr/>
                </a:tc>
                <a:extLst>
                  <a:ext uri="{0D108BD9-81ED-4DB2-BD59-A6C34878D82A}">
                    <a16:rowId xmlns:a16="http://schemas.microsoft.com/office/drawing/2014/main" val="411131988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kern="1200">
                          <a:solidFill>
                            <a:schemeClr val="tx1"/>
                          </a:solidFill>
                          <a:latin typeface="+mn-lt"/>
                          <a:ea typeface="+mn-ea"/>
                          <a:cs typeface="+mn-cs"/>
                        </a:rPr>
                        <a:t>1 person representing the student body (from the Student Council)</a:t>
                      </a: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kern="1200">
                          <a:solidFill>
                            <a:schemeClr val="tx1"/>
                          </a:solidFill>
                          <a:latin typeface="+mn-lt"/>
                          <a:ea typeface="+mn-ea"/>
                          <a:cs typeface="+mn-cs"/>
                        </a:rPr>
                        <a:t>2 prevention delegates (from the Occupational Health and Safety Committee)</a:t>
                      </a:r>
                      <a:endParaRPr lang="es-ES" sz="2000" b="0" kern="1200">
                        <a:solidFill>
                          <a:schemeClr val="tx1"/>
                        </a:solidFill>
                        <a:latin typeface="+mn-lt"/>
                        <a:ea typeface="+mn-ea"/>
                        <a:cs typeface="+mn-cs"/>
                      </a:endParaRPr>
                    </a:p>
                  </a:txBody>
                  <a:tcPr/>
                </a:tc>
                <a:extLst>
                  <a:ext uri="{0D108BD9-81ED-4DB2-BD59-A6C34878D82A}">
                    <a16:rowId xmlns:a16="http://schemas.microsoft.com/office/drawing/2014/main" val="22681101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kern="1200">
                          <a:solidFill>
                            <a:schemeClr val="tx1"/>
                          </a:solidFill>
                          <a:latin typeface="+mn-lt"/>
                          <a:ea typeface="+mn-ea"/>
                          <a:cs typeface="+mn-cs"/>
                        </a:rPr>
                        <a:t>the Head of Studies</a:t>
                      </a: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2000" b="1" kern="1200">
                        <a:solidFill>
                          <a:schemeClr val="tx1"/>
                        </a:solidFill>
                        <a:latin typeface="+mn-lt"/>
                        <a:ea typeface="+mn-ea"/>
                        <a:cs typeface="+mn-cs"/>
                      </a:endParaRPr>
                    </a:p>
                  </a:txBody>
                  <a:tcPr/>
                </a:tc>
                <a:extLst>
                  <a:ext uri="{0D108BD9-81ED-4DB2-BD59-A6C34878D82A}">
                    <a16:rowId xmlns:a16="http://schemas.microsoft.com/office/drawing/2014/main" val="2926723399"/>
                  </a:ext>
                </a:extLst>
              </a:tr>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kern="1200">
                          <a:solidFill>
                            <a:schemeClr val="tx1"/>
                          </a:solidFill>
                          <a:latin typeface="+mn-lt"/>
                          <a:ea typeface="+mn-ea"/>
                          <a:cs typeface="+mn-cs"/>
                        </a:rPr>
                        <a:t>an Equality technician (who acts as secretary)</a:t>
                      </a:r>
                    </a:p>
                  </a:txBody>
                  <a:tcPr/>
                </a:tc>
                <a:tc hMerge="1">
                  <a:txBody>
                    <a:bodyPr/>
                    <a:lstStyle/>
                    <a:p>
                      <a:endParaRPr lang="es-ES"/>
                    </a:p>
                  </a:txBody>
                  <a:tcPr/>
                </a:tc>
                <a:extLst>
                  <a:ext uri="{0D108BD9-81ED-4DB2-BD59-A6C34878D82A}">
                    <a16:rowId xmlns:a16="http://schemas.microsoft.com/office/drawing/2014/main" val="1234541170"/>
                  </a:ext>
                </a:extLst>
              </a:tr>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kern="1200">
                          <a:solidFill>
                            <a:schemeClr val="tx1"/>
                          </a:solidFill>
                          <a:latin typeface="+mn-lt"/>
                          <a:ea typeface="+mn-ea"/>
                          <a:cs typeface="+mn-cs"/>
                        </a:rPr>
                        <a:t>a Legal Services technician</a:t>
                      </a:r>
                    </a:p>
                  </a:txBody>
                  <a:tcPr/>
                </a:tc>
                <a:tc hMerge="1">
                  <a:txBody>
                    <a:bodyPr/>
                    <a:lstStyle/>
                    <a:p>
                      <a:endParaRPr lang="es-ES"/>
                    </a:p>
                  </a:txBody>
                  <a:tcPr/>
                </a:tc>
                <a:extLst>
                  <a:ext uri="{0D108BD9-81ED-4DB2-BD59-A6C34878D82A}">
                    <a16:rowId xmlns:a16="http://schemas.microsoft.com/office/drawing/2014/main" val="1810249"/>
                  </a:ext>
                </a:extLst>
              </a:tr>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kern="1200">
                          <a:solidFill>
                            <a:schemeClr val="tx1"/>
                          </a:solidFill>
                          <a:latin typeface="+mn-lt"/>
                          <a:ea typeface="+mn-ea"/>
                          <a:cs typeface="+mn-cs"/>
                        </a:rPr>
                        <a:t>if necessary, a person specialized in gender violence</a:t>
                      </a:r>
                    </a:p>
                  </a:txBody>
                  <a:tcPr/>
                </a:tc>
                <a:tc hMerge="1">
                  <a:txBody>
                    <a:bodyPr/>
                    <a:lstStyle/>
                    <a:p>
                      <a:endParaRPr lang="es-ES"/>
                    </a:p>
                  </a:txBody>
                  <a:tcPr/>
                </a:tc>
                <a:extLst>
                  <a:ext uri="{0D108BD9-81ED-4DB2-BD59-A6C34878D82A}">
                    <a16:rowId xmlns:a16="http://schemas.microsoft.com/office/drawing/2014/main" val="2895065272"/>
                  </a:ext>
                </a:extLst>
              </a:tr>
            </a:tbl>
          </a:graphicData>
        </a:graphic>
      </p:graphicFrame>
      <p:sp>
        <p:nvSpPr>
          <p:cNvPr id="6" name="TextovéPole 3">
            <a:extLst>
              <a:ext uri="{FF2B5EF4-FFF2-40B4-BE49-F238E27FC236}">
                <a16:creationId xmlns:a16="http://schemas.microsoft.com/office/drawing/2014/main" id="{BCD96489-9832-2120-9F17-8C5D200B9122}"/>
              </a:ext>
            </a:extLst>
          </p:cNvPr>
          <p:cNvSpPr txBox="1"/>
          <p:nvPr/>
        </p:nvSpPr>
        <p:spPr>
          <a:xfrm>
            <a:off x="1672323" y="633356"/>
            <a:ext cx="10563922" cy="523220"/>
          </a:xfrm>
          <a:prstGeom prst="rect">
            <a:avLst/>
          </a:prstGeom>
          <a:noFill/>
        </p:spPr>
        <p:txBody>
          <a:bodyPr wrap="square" rtlCol="0">
            <a:spAutoFit/>
          </a:bodyPr>
          <a:lstStyle/>
          <a:p>
            <a:r>
              <a:rPr lang="en-US" sz="2800" b="1">
                <a:solidFill>
                  <a:srgbClr val="C00000"/>
                </a:solidFill>
              </a:rPr>
              <a:t>UPC </a:t>
            </a:r>
            <a:r>
              <a:rPr lang="en-US" sz="2800" b="1">
                <a:solidFill>
                  <a:schemeClr val="tx1">
                    <a:lumMod val="65000"/>
                    <a:lumOff val="35000"/>
                  </a:schemeClr>
                </a:solidFill>
              </a:rPr>
              <a:t>Protocol</a:t>
            </a:r>
            <a:r>
              <a:rPr lang="en-US" sz="2800" b="1">
                <a:solidFill>
                  <a:srgbClr val="6A007C"/>
                </a:solidFill>
              </a:rPr>
              <a:t> </a:t>
            </a:r>
            <a:r>
              <a:rPr lang="en-US" sz="2800" b="1">
                <a:solidFill>
                  <a:schemeClr val="tx1">
                    <a:lumMod val="65000"/>
                    <a:lumOff val="35000"/>
                  </a:schemeClr>
                </a:solidFill>
              </a:rPr>
              <a:t>for prevention and action against harassment</a:t>
            </a:r>
            <a:endParaRPr lang="cs-CZ" sz="2800" b="1">
              <a:solidFill>
                <a:schemeClr val="tx1">
                  <a:lumMod val="65000"/>
                  <a:lumOff val="35000"/>
                </a:schemeClr>
              </a:solidFill>
            </a:endParaRPr>
          </a:p>
        </p:txBody>
      </p:sp>
    </p:spTree>
    <p:extLst>
      <p:ext uri="{BB962C8B-B14F-4D97-AF65-F5344CB8AC3E}">
        <p14:creationId xmlns:p14="http://schemas.microsoft.com/office/powerpoint/2010/main" val="38140099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08338C97-1F5A-76F9-C058-235BDCCE2660}"/>
              </a:ext>
            </a:extLst>
          </p:cNvPr>
          <p:cNvSpPr txBox="1"/>
          <p:nvPr/>
        </p:nvSpPr>
        <p:spPr>
          <a:xfrm>
            <a:off x="836701" y="1456054"/>
            <a:ext cx="10437542" cy="3785652"/>
          </a:xfrm>
          <a:prstGeom prst="rect">
            <a:avLst/>
          </a:prstGeom>
          <a:solidFill>
            <a:schemeClr val="bg1"/>
          </a:solidFill>
        </p:spPr>
        <p:txBody>
          <a:bodyPr wrap="square" rtlCol="0">
            <a:spAutoFit/>
          </a:bodyPr>
          <a:lstStyle/>
          <a:p>
            <a:pPr lvl="1"/>
            <a:r>
              <a:rPr lang="en-US" sz="2000"/>
              <a:t>1. An </a:t>
            </a:r>
            <a:r>
              <a:rPr lang="en-US" sz="2000" b="1"/>
              <a:t>investigative Commission </a:t>
            </a:r>
            <a:r>
              <a:rPr lang="en-US" sz="2000"/>
              <a:t>is established</a:t>
            </a:r>
          </a:p>
          <a:p>
            <a:pPr lvl="1"/>
            <a:endParaRPr lang="en-US" sz="2000"/>
          </a:p>
          <a:p>
            <a:pPr lvl="1"/>
            <a:r>
              <a:rPr lang="en-US" sz="2000"/>
              <a:t>2. The information is analyzed (quickly and) confidentially.</a:t>
            </a:r>
            <a:r>
              <a:rPr lang="en-US" sz="2000" b="1"/>
              <a:t> Interviewed separately</a:t>
            </a:r>
            <a:r>
              <a:rPr lang="en-US" sz="2000"/>
              <a:t>:</a:t>
            </a:r>
          </a:p>
          <a:p>
            <a:pPr marL="1257300" lvl="2" indent="-342900">
              <a:buFont typeface="Arial" panose="020B0604020202020204" pitchFamily="34" charset="0"/>
              <a:buChar char="•"/>
            </a:pPr>
            <a:r>
              <a:rPr lang="en-US" sz="2000"/>
              <a:t>the harassed person</a:t>
            </a:r>
          </a:p>
          <a:p>
            <a:pPr marL="1257300" lvl="2" indent="-342900">
              <a:buFont typeface="Arial" panose="020B0604020202020204" pitchFamily="34" charset="0"/>
              <a:buChar char="•"/>
            </a:pPr>
            <a:r>
              <a:rPr lang="en-US" sz="2000"/>
              <a:t>the alleged harasser</a:t>
            </a:r>
          </a:p>
          <a:p>
            <a:pPr marL="1257300" lvl="2" indent="-342900">
              <a:buFont typeface="Arial" panose="020B0604020202020204" pitchFamily="34" charset="0"/>
              <a:buChar char="•"/>
            </a:pPr>
            <a:r>
              <a:rPr lang="en-US" sz="2000"/>
              <a:t>the people with relevant information about the case</a:t>
            </a:r>
          </a:p>
          <a:p>
            <a:pPr marL="1257300" lvl="2" indent="-342900">
              <a:buFont typeface="Arial" panose="020B0604020202020204" pitchFamily="34" charset="0"/>
              <a:buChar char="•"/>
            </a:pPr>
            <a:endParaRPr lang="en-US" sz="2000" b="1"/>
          </a:p>
          <a:p>
            <a:pPr marL="1257300" lvl="2" indent="-342900">
              <a:buFont typeface="Arial" panose="020B0604020202020204" pitchFamily="34" charset="0"/>
              <a:buChar char="•"/>
            </a:pPr>
            <a:endParaRPr lang="en-US" sz="2000" b="1"/>
          </a:p>
          <a:p>
            <a:pPr marL="1257300" lvl="2" indent="-342900">
              <a:buFont typeface="Arial" panose="020B0604020202020204" pitchFamily="34" charset="0"/>
              <a:buChar char="•"/>
            </a:pPr>
            <a:endParaRPr lang="en-US" sz="2000" b="1"/>
          </a:p>
          <a:p>
            <a:pPr marL="1257300" lvl="2" indent="-342900">
              <a:buFont typeface="Arial" panose="020B0604020202020204" pitchFamily="34" charset="0"/>
              <a:buChar char="•"/>
            </a:pPr>
            <a:endParaRPr lang="en-US" sz="2000" b="1"/>
          </a:p>
          <a:p>
            <a:pPr lvl="2"/>
            <a:endParaRPr lang="en-US" sz="2000" b="1"/>
          </a:p>
          <a:p>
            <a:pPr lvl="1"/>
            <a:endParaRPr lang="en-US" sz="2000" b="1"/>
          </a:p>
        </p:txBody>
      </p:sp>
      <p:sp>
        <p:nvSpPr>
          <p:cNvPr id="6" name="TextovéPole 3">
            <a:extLst>
              <a:ext uri="{FF2B5EF4-FFF2-40B4-BE49-F238E27FC236}">
                <a16:creationId xmlns:a16="http://schemas.microsoft.com/office/drawing/2014/main" id="{BCD96489-9832-2120-9F17-8C5D200B9122}"/>
              </a:ext>
            </a:extLst>
          </p:cNvPr>
          <p:cNvSpPr txBox="1"/>
          <p:nvPr/>
        </p:nvSpPr>
        <p:spPr>
          <a:xfrm>
            <a:off x="1716568" y="633356"/>
            <a:ext cx="10563922" cy="523220"/>
          </a:xfrm>
          <a:prstGeom prst="rect">
            <a:avLst/>
          </a:prstGeom>
          <a:noFill/>
        </p:spPr>
        <p:txBody>
          <a:bodyPr wrap="square" rtlCol="0">
            <a:spAutoFit/>
          </a:bodyPr>
          <a:lstStyle/>
          <a:p>
            <a:r>
              <a:rPr lang="en-US" sz="2800" b="1">
                <a:solidFill>
                  <a:srgbClr val="C00000"/>
                </a:solidFill>
              </a:rPr>
              <a:t>UPC </a:t>
            </a:r>
            <a:r>
              <a:rPr lang="en-US" sz="2800" b="1">
                <a:solidFill>
                  <a:schemeClr val="tx1">
                    <a:lumMod val="65000"/>
                    <a:lumOff val="35000"/>
                  </a:schemeClr>
                </a:solidFill>
              </a:rPr>
              <a:t>Protocol</a:t>
            </a:r>
            <a:r>
              <a:rPr lang="en-US" sz="2800" b="1">
                <a:solidFill>
                  <a:srgbClr val="6A007C"/>
                </a:solidFill>
              </a:rPr>
              <a:t> </a:t>
            </a:r>
            <a:r>
              <a:rPr lang="en-US" sz="2800" b="1">
                <a:solidFill>
                  <a:schemeClr val="tx1">
                    <a:lumMod val="65000"/>
                    <a:lumOff val="35000"/>
                  </a:schemeClr>
                </a:solidFill>
              </a:rPr>
              <a:t>for prevention and action against harassment</a:t>
            </a:r>
            <a:endParaRPr lang="cs-CZ" sz="2800" b="1">
              <a:solidFill>
                <a:schemeClr val="tx1">
                  <a:lumMod val="65000"/>
                  <a:lumOff val="35000"/>
                </a:schemeClr>
              </a:solidFill>
            </a:endParaRPr>
          </a:p>
        </p:txBody>
      </p:sp>
    </p:spTree>
    <p:extLst>
      <p:ext uri="{BB962C8B-B14F-4D97-AF65-F5344CB8AC3E}">
        <p14:creationId xmlns:p14="http://schemas.microsoft.com/office/powerpoint/2010/main" val="40831858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08338C97-1F5A-76F9-C058-235BDCCE2660}"/>
              </a:ext>
            </a:extLst>
          </p:cNvPr>
          <p:cNvSpPr txBox="1"/>
          <p:nvPr/>
        </p:nvSpPr>
        <p:spPr>
          <a:xfrm>
            <a:off x="880946" y="1456054"/>
            <a:ext cx="10437542" cy="3785652"/>
          </a:xfrm>
          <a:prstGeom prst="rect">
            <a:avLst/>
          </a:prstGeom>
          <a:solidFill>
            <a:schemeClr val="bg1"/>
          </a:solidFill>
        </p:spPr>
        <p:txBody>
          <a:bodyPr wrap="square" rtlCol="0">
            <a:spAutoFit/>
          </a:bodyPr>
          <a:lstStyle/>
          <a:p>
            <a:pPr lvl="1"/>
            <a:r>
              <a:rPr lang="en-US" sz="2000"/>
              <a:t>1. An </a:t>
            </a:r>
            <a:r>
              <a:rPr lang="en-US" sz="2000" b="1"/>
              <a:t>investigative Commission </a:t>
            </a:r>
            <a:r>
              <a:rPr lang="en-US" sz="2000"/>
              <a:t>is established</a:t>
            </a:r>
          </a:p>
          <a:p>
            <a:pPr lvl="1"/>
            <a:endParaRPr lang="en-US" sz="2000"/>
          </a:p>
          <a:p>
            <a:pPr lvl="1"/>
            <a:r>
              <a:rPr lang="en-US" sz="2000"/>
              <a:t>2. The information is analyzed (quickly and) confidentially.</a:t>
            </a:r>
            <a:r>
              <a:rPr lang="en-US" sz="2000" b="1"/>
              <a:t> Interviewed </a:t>
            </a:r>
            <a:r>
              <a:rPr lang="en-US" sz="2000"/>
              <a:t>separately:</a:t>
            </a:r>
          </a:p>
          <a:p>
            <a:pPr marL="1257300" lvl="2" indent="-342900">
              <a:buFont typeface="Arial" panose="020B0604020202020204" pitchFamily="34" charset="0"/>
              <a:buChar char="•"/>
            </a:pPr>
            <a:r>
              <a:rPr lang="en-US" sz="2000"/>
              <a:t>the harassed person</a:t>
            </a:r>
          </a:p>
          <a:p>
            <a:pPr marL="1257300" lvl="2" indent="-342900">
              <a:buFont typeface="Arial" panose="020B0604020202020204" pitchFamily="34" charset="0"/>
              <a:buChar char="•"/>
            </a:pPr>
            <a:r>
              <a:rPr lang="en-US" sz="2000"/>
              <a:t>the alleged harasser</a:t>
            </a:r>
          </a:p>
          <a:p>
            <a:pPr marL="1257300" lvl="2" indent="-342900">
              <a:buFont typeface="Arial" panose="020B0604020202020204" pitchFamily="34" charset="0"/>
              <a:buChar char="•"/>
            </a:pPr>
            <a:r>
              <a:rPr lang="en-US" sz="2000"/>
              <a:t>the people with relevant information about the case</a:t>
            </a:r>
          </a:p>
          <a:p>
            <a:pPr lvl="2"/>
            <a:endParaRPr lang="en-US" sz="2000"/>
          </a:p>
          <a:p>
            <a:pPr lvl="1"/>
            <a:r>
              <a:rPr lang="en-US" sz="2000"/>
              <a:t>3. The Commission issues a </a:t>
            </a:r>
            <a:r>
              <a:rPr lang="en-US" sz="2000" b="1"/>
              <a:t>report for the Rector</a:t>
            </a:r>
            <a:r>
              <a:rPr lang="en-US" sz="2000"/>
              <a:t>:</a:t>
            </a:r>
          </a:p>
          <a:p>
            <a:pPr marL="1257300" lvl="2" indent="-342900">
              <a:buFont typeface="Arial" panose="020B0604020202020204" pitchFamily="34" charset="0"/>
              <a:buChar char="•"/>
            </a:pPr>
            <a:r>
              <a:rPr lang="en-US" sz="2000"/>
              <a:t>finds sufficient evidence of harassment and proposes to establish precautionary measures</a:t>
            </a:r>
          </a:p>
          <a:p>
            <a:pPr marL="1257300" lvl="2" indent="-342900">
              <a:buFont typeface="Arial" panose="020B0604020202020204" pitchFamily="34" charset="0"/>
              <a:buChar char="•"/>
            </a:pPr>
            <a:r>
              <a:rPr lang="en-US" sz="2000"/>
              <a:t>does not appreciate signs of harassment and proposes the filing of the case</a:t>
            </a:r>
          </a:p>
          <a:p>
            <a:pPr lvl="2"/>
            <a:endParaRPr lang="en-US" sz="2000" b="1"/>
          </a:p>
        </p:txBody>
      </p:sp>
      <p:sp>
        <p:nvSpPr>
          <p:cNvPr id="6" name="TextovéPole 3">
            <a:extLst>
              <a:ext uri="{FF2B5EF4-FFF2-40B4-BE49-F238E27FC236}">
                <a16:creationId xmlns:a16="http://schemas.microsoft.com/office/drawing/2014/main" id="{BCD96489-9832-2120-9F17-8C5D200B9122}"/>
              </a:ext>
            </a:extLst>
          </p:cNvPr>
          <p:cNvSpPr txBox="1"/>
          <p:nvPr/>
        </p:nvSpPr>
        <p:spPr>
          <a:xfrm>
            <a:off x="1716568" y="633356"/>
            <a:ext cx="10563922" cy="523220"/>
          </a:xfrm>
          <a:prstGeom prst="rect">
            <a:avLst/>
          </a:prstGeom>
          <a:noFill/>
        </p:spPr>
        <p:txBody>
          <a:bodyPr wrap="square" rtlCol="0">
            <a:spAutoFit/>
          </a:bodyPr>
          <a:lstStyle/>
          <a:p>
            <a:r>
              <a:rPr lang="en-US" sz="2800" b="1">
                <a:solidFill>
                  <a:srgbClr val="C00000"/>
                </a:solidFill>
              </a:rPr>
              <a:t>UPC </a:t>
            </a:r>
            <a:r>
              <a:rPr lang="en-US" sz="2800" b="1">
                <a:solidFill>
                  <a:schemeClr val="tx1">
                    <a:lumMod val="65000"/>
                    <a:lumOff val="35000"/>
                  </a:schemeClr>
                </a:solidFill>
              </a:rPr>
              <a:t>Protocol</a:t>
            </a:r>
            <a:r>
              <a:rPr lang="en-US" sz="2800" b="1">
                <a:solidFill>
                  <a:srgbClr val="6A007C"/>
                </a:solidFill>
              </a:rPr>
              <a:t> </a:t>
            </a:r>
            <a:r>
              <a:rPr lang="en-US" sz="2800" b="1">
                <a:solidFill>
                  <a:schemeClr val="tx1">
                    <a:lumMod val="65000"/>
                    <a:lumOff val="35000"/>
                  </a:schemeClr>
                </a:solidFill>
              </a:rPr>
              <a:t>for prevention and action against harassment</a:t>
            </a:r>
            <a:endParaRPr lang="cs-CZ" sz="2800" b="1">
              <a:solidFill>
                <a:schemeClr val="tx1">
                  <a:lumMod val="65000"/>
                  <a:lumOff val="35000"/>
                </a:schemeClr>
              </a:solidFill>
            </a:endParaRPr>
          </a:p>
        </p:txBody>
      </p:sp>
    </p:spTree>
    <p:extLst>
      <p:ext uri="{BB962C8B-B14F-4D97-AF65-F5344CB8AC3E}">
        <p14:creationId xmlns:p14="http://schemas.microsoft.com/office/powerpoint/2010/main" val="7845651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BCD96489-9832-2120-9F17-8C5D200B9122}"/>
              </a:ext>
            </a:extLst>
          </p:cNvPr>
          <p:cNvSpPr txBox="1"/>
          <p:nvPr/>
        </p:nvSpPr>
        <p:spPr>
          <a:xfrm>
            <a:off x="1450541" y="1047914"/>
            <a:ext cx="10741459" cy="523220"/>
          </a:xfrm>
          <a:prstGeom prst="rect">
            <a:avLst/>
          </a:prstGeom>
          <a:noFill/>
        </p:spPr>
        <p:txBody>
          <a:bodyPr wrap="square" rtlCol="0">
            <a:spAutoFit/>
          </a:bodyPr>
          <a:lstStyle/>
          <a:p>
            <a:r>
              <a:rPr lang="en-US" sz="2800" b="1">
                <a:solidFill>
                  <a:schemeClr val="tx1">
                    <a:lumMod val="65000"/>
                    <a:lumOff val="35000"/>
                  </a:schemeClr>
                </a:solidFill>
              </a:rPr>
              <a:t>Awareness resources for the </a:t>
            </a:r>
            <a:r>
              <a:rPr lang="en-US" sz="2800" b="1">
                <a:solidFill>
                  <a:srgbClr val="C00000"/>
                </a:solidFill>
              </a:rPr>
              <a:t>UPC</a:t>
            </a:r>
            <a:r>
              <a:rPr lang="en-US" sz="2800" b="1">
                <a:solidFill>
                  <a:schemeClr val="tx1">
                    <a:lumMod val="65000"/>
                    <a:lumOff val="35000"/>
                  </a:schemeClr>
                </a:solidFill>
              </a:rPr>
              <a:t> community</a:t>
            </a:r>
            <a:endParaRPr lang="en-US" sz="2800" b="1">
              <a:solidFill>
                <a:srgbClr val="6A007C"/>
              </a:solidFill>
            </a:endParaRPr>
          </a:p>
        </p:txBody>
      </p:sp>
      <p:sp>
        <p:nvSpPr>
          <p:cNvPr id="5" name="TextovéPole 4">
            <a:extLst>
              <a:ext uri="{FF2B5EF4-FFF2-40B4-BE49-F238E27FC236}">
                <a16:creationId xmlns:a16="http://schemas.microsoft.com/office/drawing/2014/main" id="{08338C97-1F5A-76F9-C058-235BDCCE2660}"/>
              </a:ext>
            </a:extLst>
          </p:cNvPr>
          <p:cNvSpPr txBox="1"/>
          <p:nvPr/>
        </p:nvSpPr>
        <p:spPr>
          <a:xfrm>
            <a:off x="1450541" y="1819167"/>
            <a:ext cx="6230441" cy="1323439"/>
          </a:xfrm>
          <a:prstGeom prst="rect">
            <a:avLst/>
          </a:prstGeom>
          <a:solidFill>
            <a:schemeClr val="bg1"/>
          </a:solidFill>
        </p:spPr>
        <p:txBody>
          <a:bodyPr wrap="square" rtlCol="0">
            <a:spAutoFit/>
          </a:bodyPr>
          <a:lstStyle/>
          <a:p>
            <a:pPr marL="800100" lvl="1" indent="-342900">
              <a:buFont typeface="Arial" panose="020B0604020202020204" pitchFamily="34" charset="0"/>
              <a:buChar char="•"/>
            </a:pPr>
            <a:r>
              <a:rPr lang="en-US" sz="2000"/>
              <a:t>Students Workshops</a:t>
            </a:r>
          </a:p>
          <a:p>
            <a:pPr marL="800100" lvl="1" indent="-342900">
              <a:buFont typeface="Arial" panose="020B0604020202020204" pitchFamily="34" charset="0"/>
              <a:buChar char="•"/>
            </a:pPr>
            <a:r>
              <a:rPr lang="en-US" sz="2000"/>
              <a:t>Staff / Equality reference person Trainings</a:t>
            </a:r>
          </a:p>
          <a:p>
            <a:pPr marL="800100" lvl="1" indent="-342900">
              <a:buFont typeface="Arial" panose="020B0604020202020204" pitchFamily="34" charset="0"/>
              <a:buChar char="•"/>
            </a:pPr>
            <a:r>
              <a:rPr lang="en-US" sz="2000"/>
              <a:t>Campaigns (11-F, 8-M, 17-M, 25-N…)</a:t>
            </a:r>
          </a:p>
          <a:p>
            <a:pPr marL="800100" lvl="1" indent="-342900">
              <a:buFont typeface="Arial" panose="020B0604020202020204" pitchFamily="34" charset="0"/>
              <a:buChar char="•"/>
            </a:pPr>
            <a:r>
              <a:rPr lang="en-US" sz="2000"/>
              <a:t>Materials: tote-bags, guides, roll-ups, posters…</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2037" y="3929416"/>
            <a:ext cx="1457497" cy="150005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1040" y="1834960"/>
            <a:ext cx="2104808" cy="2940197"/>
          </a:xfrm>
          <a:prstGeom prst="rect">
            <a:avLst/>
          </a:prstGeom>
        </p:spPr>
      </p:pic>
      <p:pic>
        <p:nvPicPr>
          <p:cNvPr id="8" name="Imagen 7"/>
          <p:cNvPicPr>
            <a:picLocks noChangeAspect="1"/>
          </p:cNvPicPr>
          <p:nvPr/>
        </p:nvPicPr>
        <p:blipFill>
          <a:blip r:embed="rId4"/>
          <a:stretch>
            <a:fillRect/>
          </a:stretch>
        </p:blipFill>
        <p:spPr>
          <a:xfrm>
            <a:off x="1017652" y="3142606"/>
            <a:ext cx="3114864" cy="2286862"/>
          </a:xfrm>
          <a:prstGeom prst="rect">
            <a:avLst/>
          </a:prstGeom>
        </p:spPr>
      </p:pic>
      <p:pic>
        <p:nvPicPr>
          <p:cNvPr id="9" name="Imagen 8"/>
          <p:cNvPicPr>
            <a:picLocks noChangeAspect="1"/>
          </p:cNvPicPr>
          <p:nvPr/>
        </p:nvPicPr>
        <p:blipFill>
          <a:blip r:embed="rId5"/>
          <a:stretch>
            <a:fillRect/>
          </a:stretch>
        </p:blipFill>
        <p:spPr>
          <a:xfrm>
            <a:off x="4294919" y="3437700"/>
            <a:ext cx="1493547" cy="1434747"/>
          </a:xfrm>
          <a:prstGeom prst="rect">
            <a:avLst/>
          </a:prstGeom>
        </p:spPr>
      </p:pic>
      <p:pic>
        <p:nvPicPr>
          <p:cNvPr id="10" name="Imagen 9"/>
          <p:cNvPicPr>
            <a:picLocks noChangeAspect="1"/>
          </p:cNvPicPr>
          <p:nvPr/>
        </p:nvPicPr>
        <p:blipFill>
          <a:blip r:embed="rId6"/>
          <a:stretch>
            <a:fillRect/>
          </a:stretch>
        </p:blipFill>
        <p:spPr>
          <a:xfrm>
            <a:off x="7361937" y="3437700"/>
            <a:ext cx="1606699" cy="1541913"/>
          </a:xfrm>
          <a:prstGeom prst="rect">
            <a:avLst/>
          </a:prstGeom>
        </p:spPr>
      </p:pic>
    </p:spTree>
    <p:extLst>
      <p:ext uri="{BB962C8B-B14F-4D97-AF65-F5344CB8AC3E}">
        <p14:creationId xmlns:p14="http://schemas.microsoft.com/office/powerpoint/2010/main" val="9743582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BCD96489-9832-2120-9F17-8C5D200B9122}"/>
              </a:ext>
            </a:extLst>
          </p:cNvPr>
          <p:cNvSpPr txBox="1"/>
          <p:nvPr/>
        </p:nvSpPr>
        <p:spPr>
          <a:xfrm>
            <a:off x="1108163" y="1386836"/>
            <a:ext cx="4987837" cy="707886"/>
          </a:xfrm>
          <a:prstGeom prst="rect">
            <a:avLst/>
          </a:prstGeom>
          <a:noFill/>
        </p:spPr>
        <p:txBody>
          <a:bodyPr wrap="square" rtlCol="0">
            <a:spAutoFit/>
          </a:bodyPr>
          <a:lstStyle/>
          <a:p>
            <a:r>
              <a:rPr lang="en-US" sz="4000" b="1">
                <a:solidFill>
                  <a:schemeClr val="tx1">
                    <a:lumMod val="65000"/>
                    <a:lumOff val="35000"/>
                  </a:schemeClr>
                </a:solidFill>
                <a:latin typeface="Calibri"/>
                <a:cs typeface="Calibri"/>
              </a:rPr>
              <a:t>Agenda</a:t>
            </a:r>
            <a:endParaRPr lang="cs-CZ" sz="4000" b="1" i="0">
              <a:solidFill>
                <a:schemeClr val="tx1">
                  <a:lumMod val="65000"/>
                  <a:lumOff val="35000"/>
                </a:schemeClr>
              </a:solidFill>
              <a:latin typeface="Calibri"/>
              <a:cs typeface="Calibri"/>
            </a:endParaRPr>
          </a:p>
        </p:txBody>
      </p:sp>
      <p:sp>
        <p:nvSpPr>
          <p:cNvPr id="5" name="TextovéPole 4">
            <a:extLst>
              <a:ext uri="{FF2B5EF4-FFF2-40B4-BE49-F238E27FC236}">
                <a16:creationId xmlns:a16="http://schemas.microsoft.com/office/drawing/2014/main" id="{08338C97-1F5A-76F9-C058-235BDCCE2660}"/>
              </a:ext>
            </a:extLst>
          </p:cNvPr>
          <p:cNvSpPr txBox="1"/>
          <p:nvPr/>
        </p:nvSpPr>
        <p:spPr>
          <a:xfrm>
            <a:off x="1366840" y="2094722"/>
            <a:ext cx="9797026" cy="3000821"/>
          </a:xfrm>
          <a:prstGeom prst="rect">
            <a:avLst/>
          </a:prstGeom>
          <a:noFill/>
        </p:spPr>
        <p:txBody>
          <a:bodyPr wrap="square" lIns="91440" tIns="45720" rIns="91440" bIns="45720" rtlCol="0" anchor="t">
            <a:spAutoFit/>
          </a:bodyPr>
          <a:lstStyle/>
          <a:p>
            <a:pPr>
              <a:lnSpc>
                <a:spcPct val="150000"/>
              </a:lnSpc>
            </a:pPr>
            <a:r>
              <a:rPr lang="en-US" sz="1800" b="0" i="0" u="none" strike="noStrike" baseline="0" dirty="0">
                <a:solidFill>
                  <a:srgbClr val="000000"/>
                </a:solidFill>
                <a:latin typeface="Calibri"/>
                <a:cs typeface="Calibri"/>
              </a:rPr>
              <a:t>9.30 – </a:t>
            </a:r>
            <a:r>
              <a:rPr lang="en-US" dirty="0">
                <a:solidFill>
                  <a:srgbClr val="000000"/>
                </a:solidFill>
                <a:latin typeface="Calibri"/>
                <a:cs typeface="Calibri"/>
              </a:rPr>
              <a:t>9.50</a:t>
            </a:r>
            <a:r>
              <a:rPr lang="en-US" sz="1800" b="0" i="0" u="none" strike="noStrike" baseline="0" dirty="0">
                <a:solidFill>
                  <a:srgbClr val="000000"/>
                </a:solidFill>
                <a:latin typeface="Calibri"/>
                <a:cs typeface="Calibri"/>
              </a:rPr>
              <a:t> 	</a:t>
            </a:r>
            <a:r>
              <a:rPr lang="en-US" sz="1800" b="1" i="0" u="none" strike="noStrike" baseline="0" dirty="0">
                <a:solidFill>
                  <a:srgbClr val="000000"/>
                </a:solidFill>
                <a:latin typeface="Calibri"/>
                <a:cs typeface="Calibri"/>
              </a:rPr>
              <a:t>Welcome and Overview </a:t>
            </a:r>
            <a:r>
              <a:rPr lang="en-US" sz="1800" b="0" i="0" u="none" strike="noStrike" baseline="0" dirty="0">
                <a:solidFill>
                  <a:srgbClr val="000000"/>
                </a:solidFill>
                <a:latin typeface="Calibri"/>
                <a:cs typeface="Calibri"/>
              </a:rPr>
              <a:t>	</a:t>
            </a:r>
          </a:p>
          <a:p>
            <a:pPr>
              <a:lnSpc>
                <a:spcPct val="150000"/>
              </a:lnSpc>
            </a:pPr>
            <a:r>
              <a:rPr lang="fr-FR" dirty="0">
                <a:solidFill>
                  <a:srgbClr val="000000"/>
                </a:solidFill>
                <a:latin typeface="Calibri"/>
                <a:cs typeface="Calibri"/>
              </a:rPr>
              <a:t>9.50</a:t>
            </a:r>
            <a:r>
              <a:rPr lang="fr-FR" sz="1800" b="0" i="0" u="none" strike="noStrike" baseline="0" dirty="0">
                <a:solidFill>
                  <a:srgbClr val="000000"/>
                </a:solidFill>
                <a:latin typeface="Calibri"/>
                <a:cs typeface="Calibri"/>
              </a:rPr>
              <a:t> – </a:t>
            </a:r>
            <a:r>
              <a:rPr lang="fr-FR" dirty="0">
                <a:solidFill>
                  <a:srgbClr val="000000"/>
                </a:solidFill>
                <a:latin typeface="Calibri"/>
                <a:cs typeface="Calibri"/>
              </a:rPr>
              <a:t>10.55</a:t>
            </a:r>
            <a:r>
              <a:rPr lang="fr-FR" sz="1800" b="0" i="0" u="none" strike="noStrike" baseline="0" dirty="0">
                <a:solidFill>
                  <a:srgbClr val="000000"/>
                </a:solidFill>
                <a:latin typeface="Calibri"/>
                <a:cs typeface="Calibri"/>
              </a:rPr>
              <a:t> 	</a:t>
            </a:r>
            <a:r>
              <a:rPr lang="fr-FR" sz="1800" b="1" i="0" u="none" strike="noStrike" baseline="0" dirty="0">
                <a:solidFill>
                  <a:srgbClr val="000000"/>
                </a:solidFill>
                <a:latin typeface="Calibri"/>
                <a:cs typeface="Calibri"/>
              </a:rPr>
              <a:t>Content Part 1. </a:t>
            </a:r>
            <a:r>
              <a:rPr lang="en-US" sz="1800" i="0" u="none" strike="noStrike" baseline="0" dirty="0">
                <a:solidFill>
                  <a:srgbClr val="000000"/>
                </a:solidFill>
                <a:latin typeface="Calibri"/>
                <a:cs typeface="Calibri"/>
              </a:rPr>
              <a:t>Basic concepts</a:t>
            </a:r>
          </a:p>
          <a:p>
            <a:pPr>
              <a:lnSpc>
                <a:spcPct val="150000"/>
              </a:lnSpc>
            </a:pPr>
            <a:r>
              <a:rPr lang="fr-FR" dirty="0">
                <a:solidFill>
                  <a:srgbClr val="000000"/>
                </a:solidFill>
                <a:cs typeface="Calibri"/>
              </a:rPr>
              <a:t>10.55 – 11.45 	</a:t>
            </a:r>
            <a:r>
              <a:rPr lang="fr-FR" b="1" dirty="0">
                <a:solidFill>
                  <a:srgbClr val="000000"/>
                </a:solidFill>
                <a:cs typeface="Calibri"/>
              </a:rPr>
              <a:t>Content Part 2</a:t>
            </a:r>
            <a:r>
              <a:rPr lang="ca-ES" dirty="0">
                <a:solidFill>
                  <a:srgbClr val="000000"/>
                </a:solidFill>
                <a:cs typeface="Calibri"/>
              </a:rPr>
              <a:t>. </a:t>
            </a:r>
            <a:r>
              <a:rPr lang="en-US" dirty="0">
                <a:solidFill>
                  <a:srgbClr val="000000"/>
                </a:solidFill>
                <a:cs typeface="Calibri"/>
              </a:rPr>
              <a:t>Examples of </a:t>
            </a:r>
            <a:r>
              <a:rPr lang="en-GB" dirty="0"/>
              <a:t>gender discrimination and violence </a:t>
            </a:r>
            <a:r>
              <a:rPr lang="en-US" dirty="0">
                <a:solidFill>
                  <a:srgbClr val="000000"/>
                </a:solidFill>
                <a:cs typeface="Calibri"/>
              </a:rPr>
              <a:t>in the University </a:t>
            </a:r>
            <a:br>
              <a:rPr lang="en-US" sz="1800" i="0" u="none" strike="noStrike" baseline="0" dirty="0">
                <a:solidFill>
                  <a:srgbClr val="000000"/>
                </a:solidFill>
                <a:latin typeface="Calibri"/>
                <a:cs typeface="Calibri"/>
              </a:rPr>
            </a:br>
            <a:r>
              <a:rPr lang="ca-ES" sz="1800" b="0" i="0" u="none" strike="noStrike" baseline="0" dirty="0">
                <a:solidFill>
                  <a:srgbClr val="000000"/>
                </a:solidFill>
                <a:latin typeface="Calibri"/>
                <a:cs typeface="Calibri"/>
              </a:rPr>
              <a:t>11.45 – 12.00 	</a:t>
            </a:r>
            <a:r>
              <a:rPr lang="ca-ES" sz="1800" b="1" i="0" u="none" strike="noStrike" baseline="0" dirty="0">
                <a:solidFill>
                  <a:srgbClr val="000000"/>
                </a:solidFill>
                <a:latin typeface="Calibri"/>
                <a:cs typeface="Calibri"/>
              </a:rPr>
              <a:t>Break </a:t>
            </a:r>
            <a:r>
              <a:rPr lang="ca-ES" sz="1800" b="0" i="0" u="none" strike="noStrike" baseline="0" dirty="0">
                <a:solidFill>
                  <a:srgbClr val="000000"/>
                </a:solidFill>
                <a:latin typeface="Calibri"/>
                <a:cs typeface="Calibri"/>
              </a:rPr>
              <a:t>	</a:t>
            </a:r>
          </a:p>
          <a:p>
            <a:pPr>
              <a:lnSpc>
                <a:spcPct val="150000"/>
              </a:lnSpc>
            </a:pPr>
            <a:r>
              <a:rPr lang="fr-FR" sz="1800" i="0" u="none" strike="noStrike" baseline="0" dirty="0">
                <a:solidFill>
                  <a:srgbClr val="000000"/>
                </a:solidFill>
                <a:latin typeface="Calibri"/>
                <a:cs typeface="Calibri"/>
              </a:rPr>
              <a:t>12.00 – </a:t>
            </a:r>
            <a:r>
              <a:rPr lang="fr-FR" dirty="0">
                <a:solidFill>
                  <a:srgbClr val="000000"/>
                </a:solidFill>
                <a:latin typeface="Calibri"/>
                <a:cs typeface="Calibri"/>
              </a:rPr>
              <a:t>12.45</a:t>
            </a:r>
            <a:r>
              <a:rPr lang="fr-FR" sz="1800" i="0" u="none" strike="noStrike" baseline="0" dirty="0">
                <a:solidFill>
                  <a:srgbClr val="000000"/>
                </a:solidFill>
                <a:latin typeface="Calibri"/>
                <a:cs typeface="Calibri"/>
              </a:rPr>
              <a:t> 	</a:t>
            </a:r>
            <a:r>
              <a:rPr lang="fr-FR" sz="1800" b="1" i="0" u="none" strike="noStrike" baseline="0" dirty="0">
                <a:solidFill>
                  <a:srgbClr val="000000"/>
                </a:solidFill>
                <a:latin typeface="Calibri"/>
                <a:cs typeface="Calibri"/>
              </a:rPr>
              <a:t>Content Part 3. </a:t>
            </a:r>
            <a:r>
              <a:rPr lang="en-US" dirty="0">
                <a:solidFill>
                  <a:srgbClr val="000000"/>
                </a:solidFill>
                <a:cs typeface="Calibri"/>
              </a:rPr>
              <a:t>Inclusive and </a:t>
            </a:r>
            <a:r>
              <a:rPr lang="en-US" dirty="0"/>
              <a:t>gender-neutral</a:t>
            </a:r>
            <a:r>
              <a:rPr lang="en-US" b="1" dirty="0"/>
              <a:t> </a:t>
            </a:r>
            <a:r>
              <a:rPr lang="en-US" dirty="0">
                <a:solidFill>
                  <a:srgbClr val="000000"/>
                </a:solidFill>
                <a:cs typeface="Calibri"/>
              </a:rPr>
              <a:t>language</a:t>
            </a:r>
            <a:endParaRPr lang="en-US" sz="1800" i="0" u="none" strike="noStrike" dirty="0">
              <a:solidFill>
                <a:srgbClr val="000000"/>
              </a:solidFill>
              <a:latin typeface="Calibri"/>
              <a:cs typeface="Calibri"/>
            </a:endParaRPr>
          </a:p>
          <a:p>
            <a:pPr>
              <a:lnSpc>
                <a:spcPct val="150000"/>
              </a:lnSpc>
            </a:pPr>
            <a:r>
              <a:rPr lang="fr-FR" dirty="0">
                <a:solidFill>
                  <a:srgbClr val="000000"/>
                </a:solidFill>
                <a:cs typeface="Calibri"/>
              </a:rPr>
              <a:t>12.45 – 13.10 	</a:t>
            </a:r>
            <a:r>
              <a:rPr lang="fr-FR" b="1" dirty="0">
                <a:solidFill>
                  <a:srgbClr val="000000"/>
                </a:solidFill>
                <a:cs typeface="Calibri"/>
              </a:rPr>
              <a:t>Content Part 4. </a:t>
            </a:r>
            <a:r>
              <a:rPr lang="en-US" dirty="0">
                <a:solidFill>
                  <a:srgbClr val="000000"/>
                </a:solidFill>
                <a:cs typeface="Calibri"/>
              </a:rPr>
              <a:t>University Protocol </a:t>
            </a:r>
          </a:p>
          <a:p>
            <a:pPr>
              <a:lnSpc>
                <a:spcPct val="150000"/>
              </a:lnSpc>
            </a:pPr>
            <a:r>
              <a:rPr lang="ca-ES" sz="1800" b="0" i="0" u="none" strike="noStrike" baseline="0" dirty="0">
                <a:solidFill>
                  <a:srgbClr val="00B050"/>
                </a:solidFill>
                <a:latin typeface="Calibri"/>
                <a:cs typeface="Calibri"/>
              </a:rPr>
              <a:t>13.10 – 13.30 	</a:t>
            </a:r>
            <a:r>
              <a:rPr lang="ca-ES" sz="1800" b="1" i="0" u="none" strike="noStrike" baseline="0" err="1">
                <a:solidFill>
                  <a:srgbClr val="00B050"/>
                </a:solidFill>
                <a:latin typeface="Calibri"/>
                <a:cs typeface="Calibri"/>
              </a:rPr>
              <a:t>Closure</a:t>
            </a:r>
            <a:r>
              <a:rPr lang="ca-ES" sz="1800" b="1" i="0" u="none" strike="noStrike" baseline="0" dirty="0">
                <a:solidFill>
                  <a:srgbClr val="00B050"/>
                </a:solidFill>
                <a:latin typeface="Calibri"/>
                <a:cs typeface="Calibri"/>
              </a:rPr>
              <a:t> </a:t>
            </a:r>
            <a:r>
              <a:rPr lang="ca-ES" sz="1800" b="0" i="0" u="none" strike="noStrike" baseline="0" dirty="0">
                <a:solidFill>
                  <a:srgbClr val="00B050"/>
                </a:solidFill>
                <a:latin typeface="Calibri"/>
                <a:cs typeface="Calibri"/>
              </a:rPr>
              <a:t>	</a:t>
            </a:r>
            <a:endParaRPr lang="en-US" sz="2200" b="1" dirty="0">
              <a:solidFill>
                <a:srgbClr val="00B050"/>
              </a:solidFill>
              <a:latin typeface="Calibri"/>
              <a:cs typeface="Calibri"/>
            </a:endParaRPr>
          </a:p>
        </p:txBody>
      </p:sp>
      <p:pic>
        <p:nvPicPr>
          <p:cNvPr id="6" name="Imagen 3">
            <a:extLst>
              <a:ext uri="{FF2B5EF4-FFF2-40B4-BE49-F238E27FC236}">
                <a16:creationId xmlns:a16="http://schemas.microsoft.com/office/drawing/2014/main" id="{1CF21502-DBD1-4B9F-918E-2B3A17F1CE6B}"/>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sp>
        <p:nvSpPr>
          <p:cNvPr id="2" name="AutoShape 2" descr="https://euc-powerpoint.officeapps.live.com/pods/GetClipboardImage.ashx?Id=f7b332ce-8bee-48b6-aef4-2b187502f831&amp;DC=GEU4&amp;pkey=e3d6cb1b-8ba3-47c9-b56e-9357bd2f7796&amp;wdwaccluster=GEU4"/>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descr="https://euc-powerpoint.officeapps.live.com/pods/GetClipboardImage.ashx?Id=f7b332ce-8bee-48b6-aef4-2b187502f831&amp;DC=GEU4&amp;pkey=e3d6cb1b-8ba3-47c9-b56e-9357bd2f7796&amp;wdwaccluster=GEU4"/>
          <p:cNvSpPr>
            <a:spLocks noChangeAspect="1" noChangeArrowheads="1"/>
          </p:cNvSpPr>
          <p:nvPr/>
        </p:nvSpPr>
        <p:spPr bwMode="auto">
          <a:xfrm>
            <a:off x="3714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6" descr="https://euc-powerpoint.officeapps.live.com/pods/GetClipboardImage.ashx?Id=f03b13a9-ed52-41d0-b902-d7a31428c686&amp;DC=GEU4&amp;pkey=742dbe76-36e6-4136-bdf0-2074fb5f1d07&amp;wdwaccluster=GEU4"/>
          <p:cNvSpPr>
            <a:spLocks noChangeAspect="1" noChangeArrowheads="1"/>
          </p:cNvSpPr>
          <p:nvPr/>
        </p:nvSpPr>
        <p:spPr bwMode="auto">
          <a:xfrm>
            <a:off x="5238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1070378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BCD96489-9832-2120-9F17-8C5D200B9122}"/>
              </a:ext>
            </a:extLst>
          </p:cNvPr>
          <p:cNvSpPr txBox="1"/>
          <p:nvPr/>
        </p:nvSpPr>
        <p:spPr>
          <a:xfrm>
            <a:off x="1108163" y="1386836"/>
            <a:ext cx="4987837" cy="707886"/>
          </a:xfrm>
          <a:prstGeom prst="rect">
            <a:avLst/>
          </a:prstGeom>
          <a:noFill/>
        </p:spPr>
        <p:txBody>
          <a:bodyPr wrap="square" rtlCol="0">
            <a:spAutoFit/>
          </a:bodyPr>
          <a:lstStyle/>
          <a:p>
            <a:r>
              <a:rPr lang="en-US" sz="4000" b="1">
                <a:solidFill>
                  <a:schemeClr val="tx1">
                    <a:lumMod val="65000"/>
                    <a:lumOff val="35000"/>
                  </a:schemeClr>
                </a:solidFill>
                <a:latin typeface="Calibri"/>
                <a:cs typeface="Calibri"/>
              </a:rPr>
              <a:t>Agenda</a:t>
            </a:r>
            <a:endParaRPr lang="cs-CZ" sz="4000" b="1" i="0">
              <a:solidFill>
                <a:schemeClr val="tx1">
                  <a:lumMod val="65000"/>
                  <a:lumOff val="35000"/>
                </a:schemeClr>
              </a:solidFill>
              <a:latin typeface="Calibri"/>
              <a:cs typeface="Calibri"/>
            </a:endParaRPr>
          </a:p>
        </p:txBody>
      </p:sp>
      <p:sp>
        <p:nvSpPr>
          <p:cNvPr id="5" name="TextovéPole 4">
            <a:extLst>
              <a:ext uri="{FF2B5EF4-FFF2-40B4-BE49-F238E27FC236}">
                <a16:creationId xmlns:a16="http://schemas.microsoft.com/office/drawing/2014/main" id="{08338C97-1F5A-76F9-C058-235BDCCE2660}"/>
              </a:ext>
            </a:extLst>
          </p:cNvPr>
          <p:cNvSpPr txBox="1"/>
          <p:nvPr/>
        </p:nvSpPr>
        <p:spPr>
          <a:xfrm>
            <a:off x="1366840" y="2094722"/>
            <a:ext cx="9797026" cy="3000821"/>
          </a:xfrm>
          <a:prstGeom prst="rect">
            <a:avLst/>
          </a:prstGeom>
          <a:noFill/>
        </p:spPr>
        <p:txBody>
          <a:bodyPr wrap="square" lIns="91440" tIns="45720" rIns="91440" bIns="45720" rtlCol="0" anchor="t">
            <a:spAutoFit/>
          </a:bodyPr>
          <a:lstStyle/>
          <a:p>
            <a:pPr>
              <a:lnSpc>
                <a:spcPct val="150000"/>
              </a:lnSpc>
            </a:pPr>
            <a:r>
              <a:rPr lang="en-US" sz="1800" b="0" i="0" u="none" strike="noStrike" baseline="0" dirty="0">
                <a:solidFill>
                  <a:srgbClr val="000000"/>
                </a:solidFill>
                <a:latin typeface="Calibri"/>
                <a:cs typeface="Calibri"/>
              </a:rPr>
              <a:t>9.30 – </a:t>
            </a:r>
            <a:r>
              <a:rPr lang="en-US" dirty="0">
                <a:solidFill>
                  <a:srgbClr val="000000"/>
                </a:solidFill>
                <a:latin typeface="Calibri"/>
                <a:cs typeface="Calibri"/>
              </a:rPr>
              <a:t>9.50</a:t>
            </a:r>
            <a:r>
              <a:rPr lang="en-US" sz="1800" b="0" i="0" u="none" strike="noStrike" baseline="0" dirty="0">
                <a:solidFill>
                  <a:srgbClr val="000000"/>
                </a:solidFill>
                <a:latin typeface="Calibri"/>
                <a:cs typeface="Calibri"/>
              </a:rPr>
              <a:t> 	</a:t>
            </a:r>
            <a:r>
              <a:rPr lang="en-US" sz="1800" b="1" i="0" u="none" strike="noStrike" baseline="0" dirty="0">
                <a:solidFill>
                  <a:srgbClr val="000000"/>
                </a:solidFill>
                <a:latin typeface="Calibri"/>
                <a:cs typeface="Calibri"/>
              </a:rPr>
              <a:t>Welcome and Overview </a:t>
            </a:r>
            <a:r>
              <a:rPr lang="en-US" sz="1800" b="0" i="0" u="none" strike="noStrike" baseline="0" dirty="0">
                <a:solidFill>
                  <a:srgbClr val="000000"/>
                </a:solidFill>
                <a:latin typeface="Calibri"/>
                <a:cs typeface="Calibri"/>
              </a:rPr>
              <a:t>	</a:t>
            </a:r>
          </a:p>
          <a:p>
            <a:pPr>
              <a:lnSpc>
                <a:spcPct val="150000"/>
              </a:lnSpc>
            </a:pPr>
            <a:r>
              <a:rPr lang="fr-FR" dirty="0">
                <a:solidFill>
                  <a:srgbClr val="00B050"/>
                </a:solidFill>
                <a:latin typeface="Calibri"/>
                <a:cs typeface="Calibri"/>
              </a:rPr>
              <a:t>9.50</a:t>
            </a:r>
            <a:r>
              <a:rPr lang="fr-FR" sz="1800" b="0" i="0" u="none" strike="noStrike" baseline="0" dirty="0">
                <a:solidFill>
                  <a:srgbClr val="00B050"/>
                </a:solidFill>
                <a:latin typeface="Calibri"/>
                <a:cs typeface="Calibri"/>
              </a:rPr>
              <a:t> – </a:t>
            </a:r>
            <a:r>
              <a:rPr lang="fr-FR" dirty="0">
                <a:solidFill>
                  <a:srgbClr val="00B050"/>
                </a:solidFill>
                <a:latin typeface="Calibri"/>
                <a:cs typeface="Calibri"/>
              </a:rPr>
              <a:t>10.55</a:t>
            </a:r>
            <a:r>
              <a:rPr lang="fr-FR" sz="1800" b="0" i="0" u="none" strike="noStrike" baseline="0" dirty="0">
                <a:solidFill>
                  <a:srgbClr val="00B050"/>
                </a:solidFill>
                <a:latin typeface="Calibri"/>
                <a:cs typeface="Calibri"/>
              </a:rPr>
              <a:t> 	</a:t>
            </a:r>
            <a:r>
              <a:rPr lang="fr-FR" sz="1800" b="1" i="0" u="none" strike="noStrike" baseline="0" dirty="0">
                <a:solidFill>
                  <a:srgbClr val="00B050"/>
                </a:solidFill>
                <a:latin typeface="Calibri"/>
                <a:cs typeface="Calibri"/>
              </a:rPr>
              <a:t>Content Part 1. </a:t>
            </a:r>
            <a:r>
              <a:rPr lang="en-US" sz="1800" i="0" u="none" strike="noStrike" baseline="0" dirty="0">
                <a:solidFill>
                  <a:srgbClr val="00B050"/>
                </a:solidFill>
                <a:latin typeface="Calibri"/>
                <a:cs typeface="Calibri"/>
              </a:rPr>
              <a:t>Basic concepts</a:t>
            </a:r>
            <a:endParaRPr lang="en-US" sz="1800" i="0" u="none" strike="noStrike" baseline="0" dirty="0">
              <a:solidFill>
                <a:srgbClr val="00B050"/>
              </a:solidFill>
              <a:latin typeface="Calibri"/>
              <a:ea typeface="Calibri"/>
              <a:cs typeface="Calibri"/>
            </a:endParaRPr>
          </a:p>
          <a:p>
            <a:pPr>
              <a:lnSpc>
                <a:spcPct val="150000"/>
              </a:lnSpc>
            </a:pPr>
            <a:r>
              <a:rPr lang="fr-FR" dirty="0">
                <a:solidFill>
                  <a:srgbClr val="000000"/>
                </a:solidFill>
                <a:cs typeface="Calibri"/>
              </a:rPr>
              <a:t>10.55 – 11.45 	</a:t>
            </a:r>
            <a:r>
              <a:rPr lang="fr-FR" b="1" dirty="0">
                <a:solidFill>
                  <a:srgbClr val="000000"/>
                </a:solidFill>
                <a:cs typeface="Calibri"/>
              </a:rPr>
              <a:t>Content Part 2</a:t>
            </a:r>
            <a:r>
              <a:rPr lang="ca-ES" dirty="0">
                <a:solidFill>
                  <a:srgbClr val="000000"/>
                </a:solidFill>
                <a:cs typeface="Calibri"/>
              </a:rPr>
              <a:t>. </a:t>
            </a:r>
            <a:r>
              <a:rPr lang="en-US" dirty="0">
                <a:solidFill>
                  <a:srgbClr val="000000"/>
                </a:solidFill>
                <a:cs typeface="Calibri"/>
              </a:rPr>
              <a:t>Examples of </a:t>
            </a:r>
            <a:r>
              <a:rPr lang="en-GB" dirty="0"/>
              <a:t>gender discrimination and violence </a:t>
            </a:r>
            <a:r>
              <a:rPr lang="en-US" dirty="0">
                <a:solidFill>
                  <a:srgbClr val="000000"/>
                </a:solidFill>
                <a:cs typeface="Calibri"/>
              </a:rPr>
              <a:t>in the University </a:t>
            </a:r>
            <a:br>
              <a:rPr lang="en-US" sz="1800" i="0" u="none" strike="noStrike" baseline="0" dirty="0">
                <a:solidFill>
                  <a:srgbClr val="000000"/>
                </a:solidFill>
                <a:latin typeface="Calibri"/>
                <a:cs typeface="Calibri"/>
              </a:rPr>
            </a:br>
            <a:r>
              <a:rPr lang="ca-ES" sz="1800" b="0" i="0" u="none" strike="noStrike" baseline="0" dirty="0">
                <a:solidFill>
                  <a:srgbClr val="000000"/>
                </a:solidFill>
                <a:latin typeface="Calibri"/>
                <a:cs typeface="Calibri"/>
              </a:rPr>
              <a:t>11.45 – 12.00 	</a:t>
            </a:r>
            <a:r>
              <a:rPr lang="ca-ES" sz="1800" b="1" i="0" u="none" strike="noStrike" baseline="0" dirty="0">
                <a:solidFill>
                  <a:srgbClr val="000000"/>
                </a:solidFill>
                <a:latin typeface="Calibri"/>
                <a:cs typeface="Calibri"/>
              </a:rPr>
              <a:t>Break </a:t>
            </a:r>
            <a:r>
              <a:rPr lang="ca-ES" sz="1800" b="0" i="0" u="none" strike="noStrike" baseline="0" dirty="0">
                <a:solidFill>
                  <a:srgbClr val="000000"/>
                </a:solidFill>
                <a:latin typeface="Calibri"/>
                <a:cs typeface="Calibri"/>
              </a:rPr>
              <a:t>	</a:t>
            </a:r>
          </a:p>
          <a:p>
            <a:pPr>
              <a:lnSpc>
                <a:spcPct val="150000"/>
              </a:lnSpc>
            </a:pPr>
            <a:r>
              <a:rPr lang="fr-FR" sz="1800" i="0" u="none" strike="noStrike" baseline="0" dirty="0">
                <a:solidFill>
                  <a:srgbClr val="000000"/>
                </a:solidFill>
                <a:latin typeface="Calibri"/>
                <a:cs typeface="Calibri"/>
              </a:rPr>
              <a:t>12.00 – </a:t>
            </a:r>
            <a:r>
              <a:rPr lang="fr-FR" dirty="0">
                <a:solidFill>
                  <a:srgbClr val="000000"/>
                </a:solidFill>
                <a:latin typeface="Calibri"/>
                <a:cs typeface="Calibri"/>
              </a:rPr>
              <a:t>12.45</a:t>
            </a:r>
            <a:r>
              <a:rPr lang="fr-FR" sz="1800" i="0" u="none" strike="noStrike" baseline="0" dirty="0">
                <a:solidFill>
                  <a:srgbClr val="000000"/>
                </a:solidFill>
                <a:latin typeface="Calibri"/>
                <a:cs typeface="Calibri"/>
              </a:rPr>
              <a:t> 	</a:t>
            </a:r>
            <a:r>
              <a:rPr lang="fr-FR" sz="1800" b="1" i="0" u="none" strike="noStrike" baseline="0" dirty="0">
                <a:solidFill>
                  <a:srgbClr val="000000"/>
                </a:solidFill>
                <a:latin typeface="Calibri"/>
                <a:cs typeface="Calibri"/>
              </a:rPr>
              <a:t>Content Part 3. </a:t>
            </a:r>
            <a:r>
              <a:rPr lang="en-US" dirty="0">
                <a:solidFill>
                  <a:srgbClr val="000000"/>
                </a:solidFill>
                <a:cs typeface="Calibri"/>
              </a:rPr>
              <a:t>Inclusive and </a:t>
            </a:r>
            <a:r>
              <a:rPr lang="en-US" dirty="0"/>
              <a:t>gender-neutral</a:t>
            </a:r>
            <a:r>
              <a:rPr lang="en-US" b="1" dirty="0"/>
              <a:t> </a:t>
            </a:r>
            <a:r>
              <a:rPr lang="en-US" dirty="0">
                <a:solidFill>
                  <a:srgbClr val="000000"/>
                </a:solidFill>
                <a:cs typeface="Calibri"/>
              </a:rPr>
              <a:t>language</a:t>
            </a:r>
            <a:endParaRPr lang="en-US" sz="1800" i="0" u="none" strike="noStrike" dirty="0">
              <a:solidFill>
                <a:srgbClr val="000000"/>
              </a:solidFill>
              <a:latin typeface="Calibri"/>
              <a:cs typeface="Calibri"/>
            </a:endParaRPr>
          </a:p>
          <a:p>
            <a:pPr>
              <a:lnSpc>
                <a:spcPct val="150000"/>
              </a:lnSpc>
            </a:pPr>
            <a:r>
              <a:rPr lang="fr-FR" dirty="0">
                <a:solidFill>
                  <a:srgbClr val="000000"/>
                </a:solidFill>
                <a:cs typeface="Calibri"/>
              </a:rPr>
              <a:t>12.45 – 13.10 	</a:t>
            </a:r>
            <a:r>
              <a:rPr lang="fr-FR" b="1" dirty="0">
                <a:solidFill>
                  <a:srgbClr val="000000"/>
                </a:solidFill>
                <a:cs typeface="Calibri"/>
              </a:rPr>
              <a:t>Content Part 4. </a:t>
            </a:r>
            <a:r>
              <a:rPr lang="en-US" dirty="0">
                <a:solidFill>
                  <a:srgbClr val="000000"/>
                </a:solidFill>
                <a:cs typeface="Calibri"/>
              </a:rPr>
              <a:t>University Protocol </a:t>
            </a:r>
          </a:p>
          <a:p>
            <a:pPr>
              <a:lnSpc>
                <a:spcPct val="150000"/>
              </a:lnSpc>
            </a:pPr>
            <a:r>
              <a:rPr lang="ca-ES" sz="1800" b="0" i="0" u="none" strike="noStrike" baseline="0" dirty="0">
                <a:solidFill>
                  <a:srgbClr val="000000"/>
                </a:solidFill>
                <a:latin typeface="Calibri"/>
                <a:cs typeface="Calibri"/>
              </a:rPr>
              <a:t>13.10 – 13.30 	</a:t>
            </a:r>
            <a:r>
              <a:rPr lang="ca-ES" sz="1800" b="1" i="0" u="none" strike="noStrike" baseline="0" dirty="0" err="1">
                <a:solidFill>
                  <a:srgbClr val="000000"/>
                </a:solidFill>
                <a:latin typeface="Calibri"/>
                <a:cs typeface="Calibri"/>
              </a:rPr>
              <a:t>Closure</a:t>
            </a:r>
            <a:r>
              <a:rPr lang="ca-ES" sz="1800" b="1" i="0" u="none" strike="noStrike" baseline="0" dirty="0">
                <a:solidFill>
                  <a:srgbClr val="000000"/>
                </a:solidFill>
                <a:latin typeface="Calibri"/>
                <a:cs typeface="Calibri"/>
              </a:rPr>
              <a:t> </a:t>
            </a:r>
            <a:r>
              <a:rPr lang="ca-ES" sz="1800" b="0" i="0" u="none" strike="noStrike" baseline="0" dirty="0">
                <a:solidFill>
                  <a:srgbClr val="000000"/>
                </a:solidFill>
                <a:latin typeface="Calibri"/>
                <a:cs typeface="Calibri"/>
              </a:rPr>
              <a:t>	</a:t>
            </a:r>
            <a:endParaRPr lang="en-US" sz="2200" b="1" dirty="0">
              <a:latin typeface="Calibri"/>
              <a:cs typeface="Calibri"/>
            </a:endParaRPr>
          </a:p>
        </p:txBody>
      </p:sp>
      <p:pic>
        <p:nvPicPr>
          <p:cNvPr id="6" name="Imagen 3">
            <a:extLst>
              <a:ext uri="{FF2B5EF4-FFF2-40B4-BE49-F238E27FC236}">
                <a16:creationId xmlns:a16="http://schemas.microsoft.com/office/drawing/2014/main" id="{1CF21502-DBD1-4B9F-918E-2B3A17F1CE6B}"/>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sp>
        <p:nvSpPr>
          <p:cNvPr id="2" name="AutoShape 2" descr="https://euc-powerpoint.officeapps.live.com/pods/GetClipboardImage.ashx?Id=f7b332ce-8bee-48b6-aef4-2b187502f831&amp;DC=GEU4&amp;pkey=e3d6cb1b-8ba3-47c9-b56e-9357bd2f7796&amp;wdwaccluster=GEU4"/>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descr="https://euc-powerpoint.officeapps.live.com/pods/GetClipboardImage.ashx?Id=f7b332ce-8bee-48b6-aef4-2b187502f831&amp;DC=GEU4&amp;pkey=e3d6cb1b-8ba3-47c9-b56e-9357bd2f7796&amp;wdwaccluster=GEU4"/>
          <p:cNvSpPr>
            <a:spLocks noChangeAspect="1" noChangeArrowheads="1"/>
          </p:cNvSpPr>
          <p:nvPr/>
        </p:nvSpPr>
        <p:spPr bwMode="auto">
          <a:xfrm>
            <a:off x="3714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6" descr="https://euc-powerpoint.officeapps.live.com/pods/GetClipboardImage.ashx?Id=f03b13a9-ed52-41d0-b902-d7a31428c686&amp;DC=GEU4&amp;pkey=742dbe76-36e6-4136-bdf0-2074fb5f1d07&amp;wdwaccluster=GEU4"/>
          <p:cNvSpPr>
            <a:spLocks noChangeAspect="1" noChangeArrowheads="1"/>
          </p:cNvSpPr>
          <p:nvPr/>
        </p:nvSpPr>
        <p:spPr bwMode="auto">
          <a:xfrm>
            <a:off x="5238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10638301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1">
            <a:extLst>
              <a:ext uri="{FF2B5EF4-FFF2-40B4-BE49-F238E27FC236}">
                <a16:creationId xmlns:a16="http://schemas.microsoft.com/office/drawing/2014/main" id="{C16CC0B0-B72B-4BAB-A7CC-482453EF2D8D}"/>
              </a:ext>
            </a:extLst>
          </p:cNvPr>
          <p:cNvSpPr txBox="1">
            <a:spLocks/>
          </p:cNvSpPr>
          <p:nvPr/>
        </p:nvSpPr>
        <p:spPr>
          <a:xfrm>
            <a:off x="1462906" y="1596887"/>
            <a:ext cx="9263270" cy="3864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buFont typeface="Wingdings" panose="05000000000000000000" pitchFamily="2" charset="2"/>
              <a:buChar char="§"/>
            </a:pPr>
            <a:endParaRPr lang="en-US" sz="1600">
              <a:latin typeface="Sofia Pro"/>
            </a:endParaRPr>
          </a:p>
          <a:p>
            <a:pPr>
              <a:spcBef>
                <a:spcPts val="1800"/>
              </a:spcBef>
              <a:buFont typeface="Wingdings" panose="05000000000000000000" pitchFamily="2" charset="2"/>
              <a:buChar char="§"/>
            </a:pPr>
            <a:endParaRPr lang="en-US" sz="1600">
              <a:latin typeface="Sofia Pro"/>
            </a:endParaRPr>
          </a:p>
          <a:p>
            <a:pPr>
              <a:spcBef>
                <a:spcPts val="1800"/>
              </a:spcBef>
              <a:buFont typeface="Wingdings" panose="05000000000000000000" pitchFamily="2" charset="2"/>
              <a:buChar char="§"/>
            </a:pPr>
            <a:endParaRPr lang="en-US" sz="1600">
              <a:latin typeface="Sofia Pro"/>
            </a:endParaRPr>
          </a:p>
          <a:p>
            <a:pPr>
              <a:spcBef>
                <a:spcPts val="1800"/>
              </a:spcBef>
              <a:buFont typeface="Wingdings" panose="05000000000000000000" pitchFamily="2" charset="2"/>
              <a:buChar char="§"/>
            </a:pPr>
            <a:endParaRPr lang="cs-CZ" sz="1600">
              <a:latin typeface="Sofia Pro"/>
            </a:endParaRPr>
          </a:p>
        </p:txBody>
      </p:sp>
      <p:sp>
        <p:nvSpPr>
          <p:cNvPr id="4" name="TextovéPole 3">
            <a:extLst>
              <a:ext uri="{FF2B5EF4-FFF2-40B4-BE49-F238E27FC236}">
                <a16:creationId xmlns:a16="http://schemas.microsoft.com/office/drawing/2014/main" id="{482EB4BC-5197-A778-C42F-5AB7528F74CE}"/>
              </a:ext>
            </a:extLst>
          </p:cNvPr>
          <p:cNvSpPr txBox="1"/>
          <p:nvPr/>
        </p:nvSpPr>
        <p:spPr>
          <a:xfrm>
            <a:off x="4140634" y="530430"/>
            <a:ext cx="5404105" cy="584775"/>
          </a:xfrm>
          <a:prstGeom prst="rect">
            <a:avLst/>
          </a:prstGeom>
          <a:solidFill>
            <a:schemeClr val="bg1"/>
          </a:solidFill>
        </p:spPr>
        <p:txBody>
          <a:bodyPr wrap="square" rtlCol="0">
            <a:spAutoFit/>
          </a:bodyPr>
          <a:lstStyle/>
          <a:p>
            <a:r>
              <a:rPr lang="en-US" sz="3200" b="1">
                <a:solidFill>
                  <a:schemeClr val="tx1">
                    <a:lumMod val="65000"/>
                    <a:lumOff val="35000"/>
                  </a:schemeClr>
                </a:solidFill>
                <a:latin typeface="Calibri"/>
                <a:cs typeface="Calibri"/>
              </a:rPr>
              <a:t>Recommended sources</a:t>
            </a:r>
            <a:endParaRPr lang="cs-CZ" sz="2400" b="1" i="0">
              <a:solidFill>
                <a:schemeClr val="tx1">
                  <a:lumMod val="65000"/>
                  <a:lumOff val="35000"/>
                </a:schemeClr>
              </a:solidFill>
              <a:latin typeface="Calibri"/>
              <a:cs typeface="Calibri"/>
            </a:endParaRPr>
          </a:p>
        </p:txBody>
      </p:sp>
      <p:sp>
        <p:nvSpPr>
          <p:cNvPr id="2" name="Rectángulo 1">
            <a:extLst>
              <a:ext uri="{FF2B5EF4-FFF2-40B4-BE49-F238E27FC236}">
                <a16:creationId xmlns:a16="http://schemas.microsoft.com/office/drawing/2014/main" id="{3D777803-1B64-4B02-B154-05711B1153F1}"/>
              </a:ext>
            </a:extLst>
          </p:cNvPr>
          <p:cNvSpPr/>
          <p:nvPr/>
        </p:nvSpPr>
        <p:spPr>
          <a:xfrm>
            <a:off x="1149713" y="1017678"/>
            <a:ext cx="10014153" cy="5022914"/>
          </a:xfrm>
          <a:prstGeom prst="rect">
            <a:avLst/>
          </a:prstGeom>
        </p:spPr>
        <p:txBody>
          <a:bodyPr wrap="square" lIns="91440" tIns="45720" rIns="91440" bIns="45720" anchor="t">
            <a:spAutoFit/>
          </a:bodyPr>
          <a:lstStyle/>
          <a:p>
            <a:pPr marL="285750" indent="-285750">
              <a:lnSpc>
                <a:spcPct val="120000"/>
              </a:lnSpc>
              <a:buFont typeface="Wingdings" panose="05000000000000000000" pitchFamily="2" charset="2"/>
              <a:buChar char="§"/>
            </a:pPr>
            <a:r>
              <a:rPr lang="en-US"/>
              <a:t>UPC – Violence against women awareness module: </a:t>
            </a:r>
            <a:r>
              <a:rPr lang="en-US">
                <a:hlinkClick r:id="rId2"/>
              </a:rPr>
              <a:t>https://rise.articulate.com/share/2LrVyOKeJZAqrMP-hOMleefCfTVJe0NJ#/</a:t>
            </a:r>
            <a:endParaRPr lang="en-US"/>
          </a:p>
          <a:p>
            <a:pPr marL="285750" indent="-285750">
              <a:lnSpc>
                <a:spcPct val="120000"/>
              </a:lnSpc>
              <a:buFont typeface="Wingdings" panose="05000000000000000000" pitchFamily="2" charset="2"/>
              <a:buChar char="§"/>
            </a:pPr>
            <a:r>
              <a:rPr lang="en-US" err="1"/>
              <a:t>UniSAFE</a:t>
            </a:r>
            <a:r>
              <a:rPr lang="en-US"/>
              <a:t> Project (</a:t>
            </a:r>
            <a:r>
              <a:rPr lang="en-US">
                <a:hlinkClick r:id="rId3"/>
              </a:rPr>
              <a:t>https://unisafe-gbv.eu/</a:t>
            </a:r>
            <a:r>
              <a:rPr lang="en-US"/>
              <a:t>)</a:t>
            </a:r>
            <a:endParaRPr lang="en-US">
              <a:hlinkClick r:id="rId4"/>
            </a:endParaRPr>
          </a:p>
          <a:p>
            <a:pPr marL="285750" indent="-285750">
              <a:lnSpc>
                <a:spcPct val="120000"/>
              </a:lnSpc>
              <a:buFont typeface="Wingdings" panose="05000000000000000000" pitchFamily="2" charset="2"/>
              <a:buChar char="§"/>
            </a:pPr>
            <a:r>
              <a:rPr lang="en-US"/>
              <a:t>RESET Project (</a:t>
            </a:r>
            <a:r>
              <a:rPr lang="en-US">
                <a:hlinkClick r:id="rId5"/>
              </a:rPr>
              <a:t>https://wereset.eu/</a:t>
            </a:r>
            <a:r>
              <a:rPr lang="en-US"/>
              <a:t>)</a:t>
            </a:r>
            <a:endParaRPr lang="en-US">
              <a:hlinkClick r:id="rId4"/>
            </a:endParaRPr>
          </a:p>
          <a:p>
            <a:pPr marL="285750" indent="-285750">
              <a:lnSpc>
                <a:spcPct val="120000"/>
              </a:lnSpc>
              <a:buFont typeface="Wingdings" panose="05000000000000000000" pitchFamily="2" charset="2"/>
              <a:buChar char="§"/>
            </a:pPr>
            <a:r>
              <a:rPr lang="en-US"/>
              <a:t>Gender-SMART Project (</a:t>
            </a:r>
            <a:r>
              <a:rPr lang="en-US">
                <a:hlinkClick r:id="rId6"/>
              </a:rPr>
              <a:t>https://gender-smart.eu/</a:t>
            </a:r>
            <a:r>
              <a:rPr lang="en-US"/>
              <a:t>)</a:t>
            </a:r>
            <a:endParaRPr lang="en-US">
              <a:hlinkClick r:id="rId4"/>
            </a:endParaRPr>
          </a:p>
          <a:p>
            <a:pPr marL="285750" indent="-285750">
              <a:lnSpc>
                <a:spcPct val="120000"/>
              </a:lnSpc>
              <a:buFont typeface="Wingdings" panose="05000000000000000000" pitchFamily="2" charset="2"/>
              <a:buChar char="§"/>
            </a:pPr>
            <a:r>
              <a:rPr lang="en-US" err="1"/>
              <a:t>ADVANCEGeo</a:t>
            </a:r>
            <a:r>
              <a:rPr lang="en-US"/>
              <a:t> Partnership (</a:t>
            </a:r>
            <a:r>
              <a:rPr lang="en-US">
                <a:hlinkClick r:id="rId7"/>
              </a:rPr>
              <a:t>https://serc.carleton.edu/advancegeo/index.html</a:t>
            </a:r>
            <a:r>
              <a:rPr lang="en-US"/>
              <a:t>)</a:t>
            </a:r>
          </a:p>
          <a:p>
            <a:pPr marL="285750" indent="-285750">
              <a:lnSpc>
                <a:spcPct val="120000"/>
              </a:lnSpc>
              <a:buFont typeface="Wingdings" panose="05000000000000000000" pitchFamily="2" charset="2"/>
              <a:buChar char="§"/>
            </a:pPr>
            <a:r>
              <a:rPr lang="en-US"/>
              <a:t>Gender Action (</a:t>
            </a:r>
            <a:r>
              <a:rPr lang="en-US">
                <a:hlinkClick r:id="rId8"/>
              </a:rPr>
              <a:t>https://h2020.genderaction.eu/</a:t>
            </a:r>
            <a:r>
              <a:rPr lang="en-US"/>
              <a:t>)</a:t>
            </a:r>
          </a:p>
          <a:p>
            <a:pPr marL="285750" indent="-285750">
              <a:lnSpc>
                <a:spcPct val="120000"/>
              </a:lnSpc>
              <a:buFont typeface="Wingdings" panose="05000000000000000000" pitchFamily="2" charset="2"/>
              <a:buChar char="§"/>
            </a:pPr>
            <a:r>
              <a:rPr lang="es-ES"/>
              <a:t>Council of </a:t>
            </a:r>
            <a:r>
              <a:rPr lang="es-ES" err="1"/>
              <a:t>the</a:t>
            </a:r>
            <a:r>
              <a:rPr lang="es-ES"/>
              <a:t> </a:t>
            </a:r>
            <a:r>
              <a:rPr lang="es-ES" err="1"/>
              <a:t>European</a:t>
            </a:r>
            <a:r>
              <a:rPr lang="es-ES"/>
              <a:t> </a:t>
            </a:r>
            <a:r>
              <a:rPr lang="es-ES" err="1"/>
              <a:t>Union</a:t>
            </a:r>
            <a:r>
              <a:rPr lang="es-ES"/>
              <a:t>:</a:t>
            </a:r>
          </a:p>
          <a:p>
            <a:r>
              <a:rPr lang="es-ES">
                <a:solidFill>
                  <a:srgbClr val="0070C0"/>
                </a:solidFill>
              </a:rPr>
              <a:t>      </a:t>
            </a:r>
            <a:r>
              <a:rPr lang="es-ES" u="sng">
                <a:solidFill>
                  <a:srgbClr val="0070C0"/>
                </a:solidFill>
              </a:rPr>
              <a:t>https://www.consilium.europa.eu/media/35446/en_brochure-inclusive-communication-in-the-gsc.pdf</a:t>
            </a:r>
          </a:p>
          <a:p>
            <a:pPr marL="285750" indent="-285750">
              <a:buFont typeface="Wingdings" panose="05000000000000000000" pitchFamily="2" charset="2"/>
              <a:buChar char="§"/>
            </a:pPr>
            <a:r>
              <a:rPr lang="es-ES" err="1"/>
              <a:t>European</a:t>
            </a:r>
            <a:r>
              <a:rPr lang="es-ES"/>
              <a:t> </a:t>
            </a:r>
            <a:r>
              <a:rPr lang="es-ES" err="1"/>
              <a:t>Parliament</a:t>
            </a:r>
            <a:r>
              <a:rPr lang="es-ES"/>
              <a:t>:</a:t>
            </a:r>
          </a:p>
          <a:p>
            <a:r>
              <a:rPr lang="es-ES">
                <a:solidFill>
                  <a:srgbClr val="0070C0"/>
                </a:solidFill>
              </a:rPr>
              <a:t>      </a:t>
            </a:r>
            <a:r>
              <a:rPr lang="es-ES" u="sng">
                <a:solidFill>
                  <a:srgbClr val="0070C0"/>
                </a:solidFill>
              </a:rPr>
              <a:t>https://www.europarl.europa.eu/cmsdata/151780/GNL_Guidelines_EN.pdf</a:t>
            </a:r>
            <a:endParaRPr lang="es-ES"/>
          </a:p>
          <a:p>
            <a:pPr marL="285750" indent="-285750">
              <a:buFont typeface="Wingdings" panose="05000000000000000000" pitchFamily="2" charset="2"/>
              <a:buChar char="§"/>
            </a:pPr>
            <a:r>
              <a:rPr lang="es-ES" err="1"/>
              <a:t>University</a:t>
            </a:r>
            <a:r>
              <a:rPr lang="es-ES"/>
              <a:t> of Warwick: </a:t>
            </a:r>
            <a:r>
              <a:rPr lang="es-ES" u="sng">
                <a:solidFill>
                  <a:srgbClr val="0070C0"/>
                </a:solidFill>
              </a:rPr>
              <a:t>https://warwick.ac.uk/services/equalops/getinvolved/initiatives/lgbtua/gender_neutral_language.pdf</a:t>
            </a:r>
            <a:endParaRPr lang="es-ES"/>
          </a:p>
          <a:p>
            <a:pPr marL="285750" indent="-285750">
              <a:buFont typeface="Wingdings" panose="05000000000000000000" pitchFamily="2" charset="2"/>
              <a:buChar char="§"/>
            </a:pPr>
            <a:r>
              <a:rPr lang="es-ES" err="1"/>
              <a:t>Interuniversity</a:t>
            </a:r>
            <a:r>
              <a:rPr lang="es-ES"/>
              <a:t> Style </a:t>
            </a:r>
            <a:r>
              <a:rPr lang="es-ES" err="1"/>
              <a:t>Guide</a:t>
            </a:r>
            <a:r>
              <a:rPr lang="es-ES"/>
              <a:t> (</a:t>
            </a:r>
            <a:r>
              <a:rPr lang="es-ES" u="sng">
                <a:solidFill>
                  <a:srgbClr val="0070C0"/>
                </a:solidFill>
              </a:rPr>
              <a:t>https://www.upc.edu/slt/ca/writing-resources/university-management/interuniversity-style-guide/upc-style-guide#gender</a:t>
            </a:r>
            <a:r>
              <a:rPr lang="es-ES"/>
              <a:t>) </a:t>
            </a:r>
            <a:endParaRPr lang="en-US" sz="2000"/>
          </a:p>
          <a:p>
            <a:pPr marL="285750" indent="-285750">
              <a:lnSpc>
                <a:spcPct val="120000"/>
              </a:lnSpc>
              <a:buFont typeface="Wingdings" panose="05000000000000000000" pitchFamily="2" charset="2"/>
              <a:buChar char="§"/>
            </a:pPr>
            <a:endParaRPr lang="en-US"/>
          </a:p>
        </p:txBody>
      </p:sp>
      <p:pic>
        <p:nvPicPr>
          <p:cNvPr id="7" name="Imagen 3">
            <a:extLst>
              <a:ext uri="{FF2B5EF4-FFF2-40B4-BE49-F238E27FC236}">
                <a16:creationId xmlns:a16="http://schemas.microsoft.com/office/drawing/2014/main" id="{0DC265E3-60B8-4E85-9DEA-159F1CB51380}"/>
              </a:ext>
            </a:extLst>
          </p:cNvPr>
          <p:cNvPicPr>
            <a:picLocks noChangeAspect="1"/>
          </p:cNvPicPr>
          <p:nvPr/>
        </p:nvPicPr>
        <p:blipFill rotWithShape="1">
          <a:blip r:embed="rId9"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12302977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255022" y="1649334"/>
            <a:ext cx="9396453" cy="2677656"/>
          </a:xfrm>
          <a:prstGeom prst="rect">
            <a:avLst/>
          </a:prstGeom>
          <a:solidFill>
            <a:schemeClr val="bg1"/>
          </a:solidFill>
          <a:effectLst/>
        </p:spPr>
        <p:txBody>
          <a:bodyPr wrap="square" rtlCol="0">
            <a:spAutoFit/>
          </a:bodyPr>
          <a:lstStyle/>
          <a:p>
            <a:r>
              <a:rPr lang="en-US" sz="2000"/>
              <a:t>We would like you, </a:t>
            </a:r>
            <a:r>
              <a:rPr lang="en-US" sz="2000" b="1"/>
              <a:t>voluntarily and completely anonymously</a:t>
            </a:r>
            <a:r>
              <a:rPr lang="en-US" sz="2000"/>
              <a:t>, to complete a test related to the information we have provided you and the scenes we have proposed.</a:t>
            </a:r>
          </a:p>
          <a:p>
            <a:endParaRPr lang="en-US" sz="2000"/>
          </a:p>
          <a:p>
            <a:endParaRPr lang="en-US" sz="2000"/>
          </a:p>
          <a:p>
            <a:endParaRPr lang="en-US" sz="2000"/>
          </a:p>
          <a:p>
            <a:pPr algn="ctr"/>
            <a:endParaRPr lang="en-US" sz="2000" b="1">
              <a:solidFill>
                <a:srgbClr val="7030A0"/>
              </a:solidFill>
            </a:endParaRPr>
          </a:p>
          <a:p>
            <a:pPr algn="ctr"/>
            <a:r>
              <a:rPr lang="en-US" sz="2000" b="1">
                <a:solidFill>
                  <a:srgbClr val="7030A0"/>
                </a:solidFill>
              </a:rPr>
              <a:t>Your collaboration helps us prevent gender-based violence.</a:t>
            </a:r>
            <a:endParaRPr lang="en-GB" sz="2000" b="1">
              <a:solidFill>
                <a:srgbClr val="7030A0"/>
              </a:solidFill>
            </a:endParaRPr>
          </a:p>
          <a:p>
            <a:endParaRPr lang="en-US" sz="2800"/>
          </a:p>
        </p:txBody>
      </p:sp>
      <p:sp>
        <p:nvSpPr>
          <p:cNvPr id="7" name="TextovéPole 3">
            <a:extLst>
              <a:ext uri="{FF2B5EF4-FFF2-40B4-BE49-F238E27FC236}">
                <a16:creationId xmlns:a16="http://schemas.microsoft.com/office/drawing/2014/main" id="{FF70681E-D2C4-4C22-8EDD-C58E9F94E548}"/>
              </a:ext>
            </a:extLst>
          </p:cNvPr>
          <p:cNvSpPr txBox="1"/>
          <p:nvPr/>
        </p:nvSpPr>
        <p:spPr>
          <a:xfrm>
            <a:off x="1806618" y="737525"/>
            <a:ext cx="8293263" cy="523220"/>
          </a:xfrm>
          <a:prstGeom prst="rect">
            <a:avLst/>
          </a:prstGeom>
          <a:noFill/>
        </p:spPr>
        <p:txBody>
          <a:bodyPr wrap="square" rtlCol="0">
            <a:spAutoFit/>
          </a:bodyPr>
          <a:lstStyle/>
          <a:p>
            <a:pPr algn="ctr"/>
            <a:r>
              <a:rPr lang="en-GB" sz="2800" b="1">
                <a:solidFill>
                  <a:schemeClr val="tx1">
                    <a:lumMod val="65000"/>
                    <a:lumOff val="35000"/>
                  </a:schemeClr>
                </a:solidFill>
                <a:latin typeface="Calibri"/>
                <a:cs typeface="Calibri"/>
              </a:rPr>
              <a:t>Self-Evaluation </a:t>
            </a:r>
            <a:r>
              <a:rPr lang="en-US" sz="2800" b="1">
                <a:solidFill>
                  <a:schemeClr val="tx1">
                    <a:lumMod val="65000"/>
                    <a:lumOff val="35000"/>
                  </a:schemeClr>
                </a:solidFill>
                <a:cs typeface="Calibri"/>
              </a:rPr>
              <a:t>(</a:t>
            </a:r>
            <a:r>
              <a:rPr lang="en-US" sz="2800" b="1" i="1">
                <a:solidFill>
                  <a:schemeClr val="tx1">
                    <a:lumMod val="65000"/>
                    <a:lumOff val="35000"/>
                  </a:schemeClr>
                </a:solidFill>
                <a:cs typeface="Calibri"/>
              </a:rPr>
              <a:t>Template</a:t>
            </a:r>
            <a:r>
              <a:rPr lang="en-US" sz="2800" b="1">
                <a:solidFill>
                  <a:schemeClr val="tx1">
                    <a:lumMod val="65000"/>
                    <a:lumOff val="35000"/>
                  </a:schemeClr>
                </a:solidFill>
                <a:cs typeface="Calibri"/>
              </a:rPr>
              <a:t>)</a:t>
            </a:r>
            <a:endParaRPr lang="cs-CZ" sz="2800" b="1" i="0">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32673142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1">
            <a:extLst>
              <a:ext uri="{FF2B5EF4-FFF2-40B4-BE49-F238E27FC236}">
                <a16:creationId xmlns:a16="http://schemas.microsoft.com/office/drawing/2014/main" id="{C16CC0B0-B72B-4BAB-A7CC-482453EF2D8D}"/>
              </a:ext>
            </a:extLst>
          </p:cNvPr>
          <p:cNvSpPr txBox="1">
            <a:spLocks/>
          </p:cNvSpPr>
          <p:nvPr/>
        </p:nvSpPr>
        <p:spPr>
          <a:xfrm>
            <a:off x="1462906" y="1596887"/>
            <a:ext cx="9263270" cy="3864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buFont typeface="Wingdings" panose="05000000000000000000" pitchFamily="2" charset="2"/>
              <a:buChar char="§"/>
            </a:pPr>
            <a:endParaRPr lang="en-US" sz="1600">
              <a:latin typeface="Sofia Pro"/>
            </a:endParaRPr>
          </a:p>
          <a:p>
            <a:pPr>
              <a:spcBef>
                <a:spcPts val="1800"/>
              </a:spcBef>
              <a:buFont typeface="Wingdings" panose="05000000000000000000" pitchFamily="2" charset="2"/>
              <a:buChar char="§"/>
            </a:pPr>
            <a:endParaRPr lang="en-US" sz="1600">
              <a:latin typeface="Sofia Pro"/>
            </a:endParaRPr>
          </a:p>
          <a:p>
            <a:pPr>
              <a:spcBef>
                <a:spcPts val="1800"/>
              </a:spcBef>
              <a:buFont typeface="Wingdings" panose="05000000000000000000" pitchFamily="2" charset="2"/>
              <a:buChar char="§"/>
            </a:pPr>
            <a:endParaRPr lang="en-US" sz="1600">
              <a:latin typeface="Sofia Pro"/>
            </a:endParaRPr>
          </a:p>
          <a:p>
            <a:pPr>
              <a:spcBef>
                <a:spcPts val="1800"/>
              </a:spcBef>
              <a:buFont typeface="Wingdings" panose="05000000000000000000" pitchFamily="2" charset="2"/>
              <a:buChar char="§"/>
            </a:pPr>
            <a:endParaRPr lang="cs-CZ" sz="1600">
              <a:latin typeface="Sofia Pro"/>
            </a:endParaRPr>
          </a:p>
        </p:txBody>
      </p:sp>
      <p:sp>
        <p:nvSpPr>
          <p:cNvPr id="4" name="TextovéPole 3">
            <a:extLst>
              <a:ext uri="{FF2B5EF4-FFF2-40B4-BE49-F238E27FC236}">
                <a16:creationId xmlns:a16="http://schemas.microsoft.com/office/drawing/2014/main" id="{482EB4BC-5197-A778-C42F-5AB7528F74CE}"/>
              </a:ext>
            </a:extLst>
          </p:cNvPr>
          <p:cNvSpPr txBox="1"/>
          <p:nvPr/>
        </p:nvSpPr>
        <p:spPr>
          <a:xfrm>
            <a:off x="3392489" y="769344"/>
            <a:ext cx="5404105" cy="707886"/>
          </a:xfrm>
          <a:prstGeom prst="rect">
            <a:avLst/>
          </a:prstGeom>
          <a:noFill/>
        </p:spPr>
        <p:txBody>
          <a:bodyPr wrap="square" lIns="91440" tIns="45720" rIns="91440" bIns="45720" rtlCol="0" anchor="t">
            <a:spAutoFit/>
          </a:bodyPr>
          <a:lstStyle/>
          <a:p>
            <a:pPr algn="ctr"/>
            <a:r>
              <a:rPr lang="en-US" sz="4000" b="1">
                <a:solidFill>
                  <a:schemeClr val="tx1">
                    <a:lumMod val="65000"/>
                    <a:lumOff val="35000"/>
                  </a:schemeClr>
                </a:solidFill>
                <a:latin typeface="Calibri"/>
                <a:cs typeface="Calibri"/>
              </a:rPr>
              <a:t>Exit questionnaire</a:t>
            </a:r>
            <a:endParaRPr lang="cs-CZ" sz="3200" b="1" i="0">
              <a:solidFill>
                <a:schemeClr val="tx1">
                  <a:lumMod val="65000"/>
                  <a:lumOff val="35000"/>
                </a:schemeClr>
              </a:solidFill>
              <a:latin typeface="Calibri"/>
              <a:cs typeface="Calibri"/>
            </a:endParaRPr>
          </a:p>
        </p:txBody>
      </p:sp>
      <p:pic>
        <p:nvPicPr>
          <p:cNvPr id="7" name="Imagen 3">
            <a:extLst>
              <a:ext uri="{FF2B5EF4-FFF2-40B4-BE49-F238E27FC236}">
                <a16:creationId xmlns:a16="http://schemas.microsoft.com/office/drawing/2014/main" id="{0DC265E3-60B8-4E85-9DEA-159F1CB51380}"/>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5" name="CuadroTexto 4">
            <a:extLst>
              <a:ext uri="{FF2B5EF4-FFF2-40B4-BE49-F238E27FC236}">
                <a16:creationId xmlns:a16="http://schemas.microsoft.com/office/drawing/2014/main" id="{7521CE6F-77B2-4144-8585-71F29E079B53}"/>
              </a:ext>
            </a:extLst>
          </p:cNvPr>
          <p:cNvSpPr txBox="1"/>
          <p:nvPr/>
        </p:nvSpPr>
        <p:spPr>
          <a:xfrm>
            <a:off x="3021435" y="1827908"/>
            <a:ext cx="6378985" cy="461665"/>
          </a:xfrm>
          <a:prstGeom prst="rect">
            <a:avLst/>
          </a:prstGeom>
          <a:noFill/>
        </p:spPr>
        <p:txBody>
          <a:bodyPr wrap="square" rtlCol="0">
            <a:spAutoFit/>
          </a:bodyPr>
          <a:lstStyle/>
          <a:p>
            <a:r>
              <a:rPr lang="en-US" sz="2400" dirty="0"/>
              <a:t>Before you go, we'd love to hear your feedback.</a:t>
            </a:r>
            <a:endParaRPr lang="ca-ES" sz="2400" dirty="0"/>
          </a:p>
        </p:txBody>
      </p:sp>
      <p:sp>
        <p:nvSpPr>
          <p:cNvPr id="2" name="Rectángulo 1"/>
          <p:cNvSpPr/>
          <p:nvPr/>
        </p:nvSpPr>
        <p:spPr>
          <a:xfrm>
            <a:off x="4404678" y="3244334"/>
            <a:ext cx="1810105" cy="369332"/>
          </a:xfrm>
          <a:prstGeom prst="rect">
            <a:avLst/>
          </a:prstGeom>
        </p:spPr>
        <p:txBody>
          <a:bodyPr wrap="square">
            <a:spAutoFit/>
          </a:bodyPr>
          <a:lstStyle/>
          <a:p>
            <a:r>
              <a:rPr lang="es-ES" dirty="0"/>
              <a:t> </a:t>
            </a:r>
          </a:p>
        </p:txBody>
      </p:sp>
      <p:sp>
        <p:nvSpPr>
          <p:cNvPr id="6" name="Rectángulo 5"/>
          <p:cNvSpPr/>
          <p:nvPr/>
        </p:nvSpPr>
        <p:spPr>
          <a:xfrm>
            <a:off x="4879668" y="2875002"/>
            <a:ext cx="2662517" cy="1477328"/>
          </a:xfrm>
          <a:prstGeom prst="rect">
            <a:avLst/>
          </a:prstGeom>
          <a:solidFill>
            <a:srgbClr val="92D050"/>
          </a:solidFill>
        </p:spPr>
        <p:txBody>
          <a:bodyPr wrap="square">
            <a:spAutoFit/>
          </a:bodyPr>
          <a:lstStyle/>
          <a:p>
            <a:pPr algn="ctr"/>
            <a:endParaRPr lang="en-US" b="1" dirty="0"/>
          </a:p>
          <a:p>
            <a:pPr algn="ctr"/>
            <a:endParaRPr lang="en-US" b="1" dirty="0"/>
          </a:p>
          <a:p>
            <a:pPr algn="ctr"/>
            <a:r>
              <a:rPr lang="en-US" b="1" dirty="0"/>
              <a:t>QR code or short link</a:t>
            </a:r>
          </a:p>
          <a:p>
            <a:pPr algn="ctr"/>
            <a:endParaRPr lang="en-US" b="1" dirty="0"/>
          </a:p>
          <a:p>
            <a:pPr algn="ctr"/>
            <a:r>
              <a:rPr lang="en-US" b="1" dirty="0"/>
              <a:t> </a:t>
            </a:r>
            <a:endParaRPr lang="es-ES" dirty="0"/>
          </a:p>
        </p:txBody>
      </p:sp>
    </p:spTree>
    <p:extLst>
      <p:ext uri="{BB962C8B-B14F-4D97-AF65-F5344CB8AC3E}">
        <p14:creationId xmlns:p14="http://schemas.microsoft.com/office/powerpoint/2010/main" val="2229251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Zástupný obsah 2">
            <a:extLst>
              <a:ext uri="{FF2B5EF4-FFF2-40B4-BE49-F238E27FC236}">
                <a16:creationId xmlns:a16="http://schemas.microsoft.com/office/drawing/2014/main" id="{57931B8A-492F-8643-43BC-39AF28EA9939}"/>
              </a:ext>
            </a:extLst>
          </p:cNvPr>
          <p:cNvSpPr txBox="1">
            <a:spLocks/>
          </p:cNvSpPr>
          <p:nvPr/>
        </p:nvSpPr>
        <p:spPr>
          <a:xfrm>
            <a:off x="1264414" y="3605131"/>
            <a:ext cx="7928284" cy="1312985"/>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spc="300" dirty="0">
                <a:solidFill>
                  <a:schemeClr val="tx1">
                    <a:lumMod val="65000"/>
                    <a:lumOff val="35000"/>
                  </a:schemeClr>
                </a:solidFill>
                <a:latin typeface="Calibri"/>
                <a:cs typeface="Calibri"/>
              </a:rPr>
              <a:t>Addressing gender-based violence in academic environments</a:t>
            </a:r>
            <a:endParaRPr lang="ca-ES" sz="3600" b="1" spc="300" dirty="0">
              <a:solidFill>
                <a:schemeClr val="tx1">
                  <a:lumMod val="65000"/>
                  <a:lumOff val="35000"/>
                </a:schemeClr>
              </a:solidFill>
              <a:latin typeface="Calibri"/>
              <a:cs typeface="Calibri"/>
            </a:endParaRPr>
          </a:p>
          <a:p>
            <a:pPr algn="l"/>
            <a:endParaRPr lang="en-US" dirty="0">
              <a:solidFill>
                <a:schemeClr val="tx1">
                  <a:lumMod val="65000"/>
                  <a:lumOff val="35000"/>
                </a:schemeClr>
              </a:solidFill>
              <a:latin typeface="Calibri"/>
              <a:cs typeface="Calibri"/>
            </a:endParaRPr>
          </a:p>
          <a:p>
            <a:pPr algn="l"/>
            <a:r>
              <a:rPr lang="en-US" sz="1800" dirty="0">
                <a:solidFill>
                  <a:schemeClr val="tx1">
                    <a:lumMod val="65000"/>
                    <a:lumOff val="35000"/>
                  </a:schemeClr>
                </a:solidFill>
                <a:latin typeface="Calibri"/>
                <a:cs typeface="Calibri"/>
              </a:rPr>
              <a:t>Date. Facilitator’s name, email address.</a:t>
            </a:r>
            <a:endParaRPr lang="en-US" sz="1800" dirty="0">
              <a:solidFill>
                <a:schemeClr val="tx1">
                  <a:lumMod val="65000"/>
                  <a:lumOff val="35000"/>
                </a:schemeClr>
              </a:solidFill>
              <a:latin typeface="Calibri"/>
              <a:ea typeface="Calibri"/>
              <a:cs typeface="Calibri"/>
            </a:endParaRPr>
          </a:p>
          <a:p>
            <a:pPr algn="l"/>
            <a:endParaRPr lang="en-US" sz="1100" b="1" dirty="0">
              <a:solidFill>
                <a:schemeClr val="tx1">
                  <a:lumMod val="65000"/>
                  <a:lumOff val="35000"/>
                </a:schemeClr>
              </a:solidFill>
              <a:latin typeface="Calibri"/>
              <a:cs typeface="Calibri"/>
            </a:endParaRPr>
          </a:p>
        </p:txBody>
      </p:sp>
      <p:pic>
        <p:nvPicPr>
          <p:cNvPr id="5" name="Imagen 3">
            <a:extLst>
              <a:ext uri="{FF2B5EF4-FFF2-40B4-BE49-F238E27FC236}">
                <a16:creationId xmlns:a16="http://schemas.microsoft.com/office/drawing/2014/main" id="{8921AF20-64C2-43D6-B80A-ED1C07CA2F74}"/>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936499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401525" y="1816301"/>
            <a:ext cx="9103447" cy="3477875"/>
          </a:xfrm>
          <a:prstGeom prst="rect">
            <a:avLst/>
          </a:prstGeom>
          <a:solidFill>
            <a:schemeClr val="bg1"/>
          </a:solidFill>
          <a:effectLst/>
        </p:spPr>
        <p:txBody>
          <a:bodyPr wrap="square" rtlCol="0">
            <a:spAutoFit/>
          </a:bodyPr>
          <a:lstStyle/>
          <a:p>
            <a:pPr marL="285750" indent="-285750">
              <a:buFont typeface="Arial" panose="020B0604020202020204" pitchFamily="34" charset="0"/>
              <a:buChar char="•"/>
            </a:pPr>
            <a:r>
              <a:rPr lang="en-GB" sz="2000"/>
              <a:t>Difference between sex and gender</a:t>
            </a:r>
          </a:p>
          <a:p>
            <a:pPr marL="285750" indent="-285750">
              <a:buFont typeface="Arial" panose="020B0604020202020204" pitchFamily="34" charset="0"/>
              <a:buChar char="•"/>
            </a:pPr>
            <a:endParaRPr lang="en-GB" sz="2000"/>
          </a:p>
          <a:p>
            <a:pPr marL="285750" indent="-285750">
              <a:buFont typeface="Arial" panose="020B0604020202020204" pitchFamily="34" charset="0"/>
              <a:buChar char="•"/>
            </a:pPr>
            <a:r>
              <a:rPr lang="en-GB" sz="2000"/>
              <a:t>Gender difference, gender identity, gender expression and sexual orientation</a:t>
            </a:r>
            <a:endParaRPr lang="es-ES" sz="2000"/>
          </a:p>
          <a:p>
            <a:pPr marL="342900" indent="-342900">
              <a:buFont typeface="Arial" panose="020B0604020202020204" pitchFamily="34" charset="0"/>
              <a:buChar char="•"/>
            </a:pPr>
            <a:endParaRPr lang="en-GB" sz="2000"/>
          </a:p>
          <a:p>
            <a:pPr marL="342900" indent="-342900">
              <a:buFont typeface="Arial" panose="020B0604020202020204" pitchFamily="34" charset="0"/>
              <a:buChar char="•"/>
            </a:pPr>
            <a:r>
              <a:rPr lang="en-GB" sz="2000"/>
              <a:t>Harassment</a:t>
            </a:r>
          </a:p>
          <a:p>
            <a:pPr marL="342900" indent="-342900">
              <a:buFont typeface="Arial" panose="020B0604020202020204" pitchFamily="34" charset="0"/>
              <a:buChar char="•"/>
            </a:pPr>
            <a:endParaRPr lang="en-GB" sz="2000"/>
          </a:p>
          <a:p>
            <a:pPr marL="342900" indent="-342900">
              <a:buFont typeface="Arial" panose="020B0604020202020204" pitchFamily="34" charset="0"/>
              <a:buChar char="•"/>
            </a:pPr>
            <a:r>
              <a:rPr lang="en-GB" sz="2000"/>
              <a:t>Violence against women</a:t>
            </a:r>
          </a:p>
          <a:p>
            <a:pPr marL="342900" indent="-342900">
              <a:buFont typeface="Arial" panose="020B0604020202020204" pitchFamily="34" charset="0"/>
              <a:buChar char="•"/>
            </a:pPr>
            <a:endParaRPr lang="en-GB" sz="2000"/>
          </a:p>
          <a:p>
            <a:pPr marL="342900" indent="-342900">
              <a:buFont typeface="Arial" panose="020B0604020202020204" pitchFamily="34" charset="0"/>
              <a:buChar char="•"/>
            </a:pPr>
            <a:r>
              <a:rPr lang="en-GB" sz="2000"/>
              <a:t>Violence against women at the University</a:t>
            </a:r>
          </a:p>
          <a:p>
            <a:pPr marL="342900" indent="-342900">
              <a:buFont typeface="Arial" panose="020B0604020202020204" pitchFamily="34" charset="0"/>
              <a:buChar char="•"/>
            </a:pPr>
            <a:endParaRPr lang="en-GB" sz="2000"/>
          </a:p>
          <a:p>
            <a:pPr marL="342900" indent="-342900">
              <a:buFont typeface="Arial" panose="020B0604020202020204" pitchFamily="34" charset="0"/>
              <a:buChar char="•"/>
            </a:pPr>
            <a:r>
              <a:rPr lang="en-GB" sz="2000"/>
              <a:t>Harassment in</a:t>
            </a:r>
            <a:r>
              <a:rPr lang="es-ES" sz="2000"/>
              <a:t> </a:t>
            </a:r>
            <a:r>
              <a:rPr lang="es-ES" sz="2000" err="1"/>
              <a:t>Agriculture</a:t>
            </a:r>
            <a:r>
              <a:rPr lang="es-ES" sz="2000"/>
              <a:t> and </a:t>
            </a:r>
            <a:r>
              <a:rPr lang="es-ES" sz="2000" err="1"/>
              <a:t>Life</a:t>
            </a:r>
            <a:r>
              <a:rPr lang="es-ES" sz="2000"/>
              <a:t> </a:t>
            </a:r>
            <a:r>
              <a:rPr lang="es-ES" sz="2000" err="1"/>
              <a:t>Sciences</a:t>
            </a:r>
            <a:r>
              <a:rPr lang="es-ES" sz="2000"/>
              <a:t> </a:t>
            </a:r>
            <a:r>
              <a:rPr lang="es-ES" sz="2000" err="1"/>
              <a:t>Universities</a:t>
            </a:r>
            <a:endParaRPr lang="en-US" sz="2800"/>
          </a:p>
        </p:txBody>
      </p:sp>
      <p:sp>
        <p:nvSpPr>
          <p:cNvPr id="7" name="TextovéPole 3">
            <a:extLst>
              <a:ext uri="{FF2B5EF4-FFF2-40B4-BE49-F238E27FC236}">
                <a16:creationId xmlns:a16="http://schemas.microsoft.com/office/drawing/2014/main" id="{FF70681E-D2C4-4C22-8EDD-C58E9F94E548}"/>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Basic concepts</a:t>
            </a:r>
            <a:endParaRPr lang="cs-CZ" sz="2800" b="1" i="0">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870174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401525" y="1691632"/>
            <a:ext cx="9103447" cy="2308324"/>
          </a:xfrm>
          <a:prstGeom prst="rect">
            <a:avLst/>
          </a:prstGeom>
          <a:solidFill>
            <a:schemeClr val="bg1"/>
          </a:solidFill>
          <a:effectLst/>
        </p:spPr>
        <p:txBody>
          <a:bodyPr wrap="square" rtlCol="0">
            <a:spAutoFit/>
          </a:bodyPr>
          <a:lstStyle/>
          <a:p>
            <a:r>
              <a:rPr lang="en-GB" b="1" dirty="0"/>
              <a:t>Sex: </a:t>
            </a:r>
            <a:r>
              <a:rPr lang="en-GB" dirty="0"/>
              <a:t>primary and secondary sexual characteristics of the body (external genitalia, internal genitalia, gonads, chromosomes, hormonal load, etc.).</a:t>
            </a:r>
            <a:endParaRPr lang="es-ES" dirty="0"/>
          </a:p>
          <a:p>
            <a:r>
              <a:rPr lang="en-GB" dirty="0"/>
              <a:t> </a:t>
            </a:r>
            <a:endParaRPr lang="es-ES" dirty="0"/>
          </a:p>
          <a:p>
            <a:r>
              <a:rPr lang="en-GB" b="1" dirty="0"/>
              <a:t>Gender: </a:t>
            </a:r>
            <a:r>
              <a:rPr lang="en-GB" dirty="0"/>
              <a:t>a sociocultural construction that assigns different roles, aptitudes, capacities, personality traits and social responsibilities to men and women, and which is also built dichotomously on the basis of biological sex: masculine and feminine.</a:t>
            </a:r>
            <a:endParaRPr lang="es-ES" dirty="0"/>
          </a:p>
          <a:p>
            <a:r>
              <a:rPr lang="en-GB" dirty="0"/>
              <a:t> </a:t>
            </a:r>
            <a:endParaRPr lang="es-ES" dirty="0"/>
          </a:p>
          <a:p>
            <a:r>
              <a:rPr lang="en-GB" dirty="0"/>
              <a:t> </a:t>
            </a:r>
            <a:endParaRPr lang="es-ES" dirty="0"/>
          </a:p>
        </p:txBody>
      </p:sp>
      <p:sp>
        <p:nvSpPr>
          <p:cNvPr id="7" name="TextovéPole 3">
            <a:extLst>
              <a:ext uri="{FF2B5EF4-FFF2-40B4-BE49-F238E27FC236}">
                <a16:creationId xmlns:a16="http://schemas.microsoft.com/office/drawing/2014/main" id="{FF70681E-D2C4-4C22-8EDD-C58E9F94E548}"/>
              </a:ext>
            </a:extLst>
          </p:cNvPr>
          <p:cNvSpPr txBox="1"/>
          <p:nvPr/>
        </p:nvSpPr>
        <p:spPr>
          <a:xfrm>
            <a:off x="1806618" y="737525"/>
            <a:ext cx="8293263" cy="954107"/>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Di</a:t>
            </a:r>
            <a:r>
              <a:rPr lang="en-GB" sz="2800" b="1" dirty="0" err="1">
                <a:solidFill>
                  <a:schemeClr val="tx1">
                    <a:lumMod val="65000"/>
                    <a:lumOff val="35000"/>
                  </a:schemeClr>
                </a:solidFill>
                <a:latin typeface="Calibri"/>
                <a:cs typeface="Calibri"/>
              </a:rPr>
              <a:t>fference</a:t>
            </a:r>
            <a:r>
              <a:rPr lang="en-GB" sz="2800" b="1" dirty="0">
                <a:solidFill>
                  <a:schemeClr val="tx1">
                    <a:lumMod val="65000"/>
                    <a:lumOff val="35000"/>
                  </a:schemeClr>
                </a:solidFill>
                <a:latin typeface="Calibri"/>
                <a:cs typeface="Calibri"/>
              </a:rPr>
              <a:t> between sex and gender</a:t>
            </a:r>
          </a:p>
          <a:p>
            <a:endParaRPr lang="cs-CZ" sz="2800" b="1" dirty="0">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126250445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d30ff68-87b8-4396-b11d-cb9e454bed59" xsi:nil="true"/>
    <lcf76f155ced4ddcb4097134ff3c332f xmlns="0c2b3d8e-d253-416c-b83d-23f94b62c0d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um" ma:contentTypeID="0x010100D019D3A3493BEF4EA1C80EF264EB8C44" ma:contentTypeVersion="15" ma:contentTypeDescription="Új dokumentum létrehozása." ma:contentTypeScope="" ma:versionID="4a53ef58e445eaf7d923adc9edb865ec">
  <xsd:schema xmlns:xsd="http://www.w3.org/2001/XMLSchema" xmlns:xs="http://www.w3.org/2001/XMLSchema" xmlns:p="http://schemas.microsoft.com/office/2006/metadata/properties" xmlns:ns2="0c2b3d8e-d253-416c-b83d-23f94b62c0dc" xmlns:ns3="3d30ff68-87b8-4396-b11d-cb9e454bed59" targetNamespace="http://schemas.microsoft.com/office/2006/metadata/properties" ma:root="true" ma:fieldsID="8b552b7ae6ac66fc416f7587ae7b4050" ns2:_="" ns3:_="">
    <xsd:import namespace="0c2b3d8e-d253-416c-b83d-23f94b62c0dc"/>
    <xsd:import namespace="3d30ff68-87b8-4396-b11d-cb9e454bed5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ServiceObjectDetectorVersions" minOccurs="0"/>
                <xsd:element ref="ns2:MediaLengthInSecond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2b3d8e-d253-416c-b83d-23f94b62c0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Képcímkék" ma:readOnly="false" ma:fieldId="{5cf76f15-5ced-4ddc-b409-7134ff3c332f}" ma:taxonomyMulti="true" ma:sspId="621cd732-98c4-4ba9-bce9-f68fba5e417c"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d30ff68-87b8-4396-b11d-cb9e454bed59" elementFormDefault="qualified">
    <xsd:import namespace="http://schemas.microsoft.com/office/2006/documentManagement/types"/>
    <xsd:import namespace="http://schemas.microsoft.com/office/infopath/2007/PartnerControls"/>
    <xsd:element name="SharedWithUsers" ma:index="10" nillable="true" ma:displayName="Résztvevők"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Megosztva részletekkel" ma:internalName="SharedWithDetails" ma:readOnly="true">
      <xsd:simpleType>
        <xsd:restriction base="dms:Note">
          <xsd:maxLength value="255"/>
        </xsd:restriction>
      </xsd:simpleType>
    </xsd:element>
    <xsd:element name="TaxCatchAll" ma:index="14" nillable="true" ma:displayName="Taxonomy Catch All Column" ma:hidden="true" ma:list="{fae75629-d58a-40f4-90f1-7c9efee6e375}" ma:internalName="TaxCatchAll" ma:showField="CatchAllData" ma:web="3d30ff68-87b8-4396-b11d-cb9e454bed5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0AEB54-5E1B-4BD5-9909-9C524B875A63}">
  <ds:schemaRefs>
    <ds:schemaRef ds:uri="http://purl.org/dc/elements/1.1/"/>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purl.org/dc/dcmitype/"/>
    <ds:schemaRef ds:uri="3d30ff68-87b8-4396-b11d-cb9e454bed59"/>
    <ds:schemaRef ds:uri="0c2b3d8e-d253-416c-b83d-23f94b62c0dc"/>
    <ds:schemaRef ds:uri="http://purl.org/dc/terms/"/>
  </ds:schemaRefs>
</ds:datastoreItem>
</file>

<file path=customXml/itemProps2.xml><?xml version="1.0" encoding="utf-8"?>
<ds:datastoreItem xmlns:ds="http://schemas.openxmlformats.org/officeDocument/2006/customXml" ds:itemID="{D6C7FD78-34CF-44C5-9DA6-086BFFCA68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2b3d8e-d253-416c-b83d-23f94b62c0dc"/>
    <ds:schemaRef ds:uri="3d30ff68-87b8-4396-b11d-cb9e454bed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FCAC8E6-9A14-4EBA-82F6-051D961DD3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1237</TotalTime>
  <Words>4891</Words>
  <Application>Microsoft Office PowerPoint</Application>
  <PresentationFormat>Pantalla panoràmica</PresentationFormat>
  <Paragraphs>698</Paragraphs>
  <Slides>73</Slides>
  <Notes>57</Notes>
  <HiddenSlides>0</HiddenSlides>
  <MMClips>0</MMClips>
  <ScaleCrop>false</ScaleCrop>
  <HeadingPairs>
    <vt:vector size="4" baseType="variant">
      <vt:variant>
        <vt:lpstr>Tema</vt:lpstr>
      </vt:variant>
      <vt:variant>
        <vt:i4>1</vt:i4>
      </vt:variant>
      <vt:variant>
        <vt:lpstr>Títols de les diapositives</vt:lpstr>
      </vt:variant>
      <vt:variant>
        <vt:i4>73</vt:i4>
      </vt:variant>
    </vt:vector>
  </HeadingPairs>
  <TitlesOfParts>
    <vt:vector size="74" baseType="lpstr">
      <vt:lpstr>Tema de Office</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Irene Jorge</dc:creator>
  <cp:lastModifiedBy>UPC</cp:lastModifiedBy>
  <cp:revision>67</cp:revision>
  <cp:lastPrinted>2023-12-11T10:45:50Z</cp:lastPrinted>
  <dcterms:created xsi:type="dcterms:W3CDTF">2023-11-29T11:33:38Z</dcterms:created>
  <dcterms:modified xsi:type="dcterms:W3CDTF">2024-12-23T22:09:55Z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0x010100D019D3A3493BEF4EA1C80EF264EB8C44</vt:lpwstr>
  </property>
  <property fmtid="{D5CDD505-2E9C-101B-9397-08002B2CF9AE}" pid="3" name="MediaServiceImageTags">
    <vt:lpwstr/>
  </property>
</Properties>
</file>