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395_A77E6A4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390_FEB9622F.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39C_8E58971E.xml" ContentType="application/vnd.ms-powerpoint.comments+xml"/>
  <Override PartName="/ppt/notesSlides/notesSlide26.xml" ContentType="application/vnd.openxmlformats-officedocument.presentationml.notesSlide+xml"/>
  <Override PartName="/ppt/comments/modernComment_39D_311876A9.xml" ContentType="application/vnd.ms-powerpoint.comments+xml"/>
  <Override PartName="/ppt/notesSlides/notesSlide27.xml" ContentType="application/vnd.openxmlformats-officedocument.presentationml.notesSlide+xml"/>
  <Override PartName="/ppt/comments/modernComment_39E_860D92EA.xml" ContentType="application/vnd.ms-powerpoint.comments+xml"/>
  <Override PartName="/ppt/notesSlides/notesSlide28.xml" ContentType="application/vnd.openxmlformats-officedocument.presentationml.notesSlide+xml"/>
  <Override PartName="/ppt/comments/modernComment_39F_F319C5EA.xml" ContentType="application/vnd.ms-powerpoint.comments+xml"/>
  <Override PartName="/ppt/notesSlides/notesSlide29.xml" ContentType="application/vnd.openxmlformats-officedocument.presentationml.notesSlide+xml"/>
  <Override PartName="/ppt/comments/modernComment_3A0_1E0AFF6C.xml" ContentType="application/vnd.ms-powerpoint.comments+xml"/>
  <Override PartName="/ppt/notesSlides/notesSlide30.xml" ContentType="application/vnd.openxmlformats-officedocument.presentationml.notesSlide+xml"/>
  <Override PartName="/ppt/comments/modernComment_3A1_28D579C7.xml" ContentType="application/vnd.ms-powerpoint.comments+xml"/>
  <Override PartName="/ppt/notesSlides/notesSlide31.xml" ContentType="application/vnd.openxmlformats-officedocument.presentationml.notesSlide+xml"/>
  <Override PartName="/ppt/comments/modernComment_3A2_62B671FB.xml" ContentType="application/vnd.ms-powerpoint.comments+xml"/>
  <Override PartName="/ppt/notesSlides/notesSlide32.xml" ContentType="application/vnd.openxmlformats-officedocument.presentationml.notesSlide+xml"/>
  <Override PartName="/ppt/comments/modernComment_3A3_FE081D0A.xml" ContentType="application/vnd.ms-powerpoint.comments+xml"/>
  <Override PartName="/ppt/notesSlides/notesSlide33.xml" ContentType="application/vnd.openxmlformats-officedocument.presentationml.notesSlide+xml"/>
  <Override PartName="/ppt/comments/modernComment_3A4_2D40D64C.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37E_11264B8C.xml" ContentType="application/vnd.ms-powerpoint.comments+xml"/>
  <Override PartName="/ppt/notesSlides/notesSlide37.xml" ContentType="application/vnd.openxmlformats-officedocument.presentationml.notesSlide+xml"/>
  <Override PartName="/ppt/comments/modernComment_360_8CEC27A8.xml" ContentType="application/vnd.ms-powerpoint.comments+xml"/>
  <Override PartName="/ppt/notesSlides/notesSlide38.xml" ContentType="application/vnd.openxmlformats-officedocument.presentationml.notesSlide+xml"/>
  <Override PartName="/ppt/comments/modernComment_361_98918FD8.xml" ContentType="application/vnd.ms-powerpoint.comments+xml"/>
  <Override PartName="/ppt/notesSlides/notesSlide39.xml" ContentType="application/vnd.openxmlformats-officedocument.presentationml.notesSlide+xml"/>
  <Override PartName="/ppt/comments/modernComment_362_D0B00B24.xml" ContentType="application/vnd.ms-powerpoint.comments+xml"/>
  <Override PartName="/ppt/notesSlides/notesSlide40.xml" ContentType="application/vnd.openxmlformats-officedocument.presentationml.notesSlide+xml"/>
  <Override PartName="/ppt/comments/modernComment_363_91A1C662.xml" ContentType="application/vnd.ms-powerpoint.comments+xml"/>
  <Override PartName="/ppt/notesSlides/notesSlide41.xml" ContentType="application/vnd.openxmlformats-officedocument.presentationml.notesSlide+xml"/>
  <Override PartName="/ppt/comments/modernComment_364_E8EB5E24.xml" ContentType="application/vnd.ms-powerpoint.comments+xml"/>
  <Override PartName="/ppt/notesSlides/notesSlide42.xml" ContentType="application/vnd.openxmlformats-officedocument.presentationml.notesSlide+xml"/>
  <Override PartName="/ppt/comments/modernComment_365_A91F5670.xml" ContentType="application/vnd.ms-powerpoint.comments+xml"/>
  <Override PartName="/ppt/notesSlides/notesSlide43.xml" ContentType="application/vnd.openxmlformats-officedocument.presentationml.notesSlide+xml"/>
  <Override PartName="/ppt/comments/modernComment_366_2D0BAD2F.xml" ContentType="application/vnd.ms-powerpoint.comments+xml"/>
  <Override PartName="/ppt/notesSlides/notesSlide44.xml" ContentType="application/vnd.openxmlformats-officedocument.presentationml.notesSlide+xml"/>
  <Override PartName="/ppt/comments/modernComment_367_3830C0C7.xml" ContentType="application/vnd.ms-powerpoint.comments+xml"/>
  <Override PartName="/ppt/notesSlides/notesSlide45.xml" ContentType="application/vnd.openxmlformats-officedocument.presentationml.notesSlide+xml"/>
  <Override PartName="/ppt/comments/modernComment_368_98B8B967.xml" ContentType="application/vnd.ms-powerpoint.comments+xml"/>
  <Override PartName="/ppt/notesSlides/notesSlide46.xml" ContentType="application/vnd.openxmlformats-officedocument.presentationml.notesSlide+xml"/>
  <Override PartName="/ppt/comments/modernComment_369_F289D095.xml" ContentType="application/vnd.ms-powerpoint.comments+xml"/>
  <Override PartName="/ppt/notesSlides/notesSlide47.xml" ContentType="application/vnd.openxmlformats-officedocument.presentationml.notesSlide+xml"/>
  <Override PartName="/ppt/comments/modernComment_36A_99674B53.xml" ContentType="application/vnd.ms-powerpoint.comments+xml"/>
  <Override PartName="/ppt/notesSlides/notesSlide48.xml" ContentType="application/vnd.openxmlformats-officedocument.presentationml.notesSlide+xml"/>
  <Override PartName="/ppt/comments/modernComment_36B_79E49968.xml" ContentType="application/vnd.ms-powerpoint.comments+xml"/>
  <Override PartName="/ppt/notesSlides/notesSlide49.xml" ContentType="application/vnd.openxmlformats-officedocument.presentationml.notesSlide+xml"/>
  <Override PartName="/ppt/comments/modernComment_36C_4B7D9762.xml" ContentType="application/vnd.ms-powerpoint.comments+xml"/>
  <Override PartName="/ppt/notesSlides/notesSlide50.xml" ContentType="application/vnd.openxmlformats-officedocument.presentationml.notesSlide+xml"/>
  <Override PartName="/ppt/comments/modernComment_36D_F9D22F48.xml" ContentType="application/vnd.ms-powerpoint.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modernComment_388_4954DA9C.xml" ContentType="application/vnd.ms-powerpoint.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8"/>
  </p:notesMasterIdLst>
  <p:sldIdLst>
    <p:sldId id="940" r:id="rId5"/>
    <p:sldId id="790" r:id="rId6"/>
    <p:sldId id="909" r:id="rId7"/>
    <p:sldId id="917" r:id="rId8"/>
    <p:sldId id="907" r:id="rId9"/>
    <p:sldId id="908" r:id="rId10"/>
    <p:sldId id="941" r:id="rId11"/>
    <p:sldId id="272" r:id="rId12"/>
    <p:sldId id="811" r:id="rId13"/>
    <p:sldId id="812" r:id="rId14"/>
    <p:sldId id="813" r:id="rId15"/>
    <p:sldId id="818" r:id="rId16"/>
    <p:sldId id="819" r:id="rId17"/>
    <p:sldId id="820" r:id="rId18"/>
    <p:sldId id="822" r:id="rId19"/>
    <p:sldId id="918" r:id="rId20"/>
    <p:sldId id="919" r:id="rId21"/>
    <p:sldId id="823" r:id="rId22"/>
    <p:sldId id="824" r:id="rId23"/>
    <p:sldId id="910" r:id="rId24"/>
    <p:sldId id="830" r:id="rId25"/>
    <p:sldId id="915" r:id="rId26"/>
    <p:sldId id="911" r:id="rId27"/>
    <p:sldId id="912" r:id="rId28"/>
    <p:sldId id="913" r:id="rId29"/>
    <p:sldId id="896" r:id="rId30"/>
    <p:sldId id="897" r:id="rId31"/>
    <p:sldId id="899" r:id="rId32"/>
    <p:sldId id="898" r:id="rId33"/>
    <p:sldId id="900" r:id="rId34"/>
    <p:sldId id="942" r:id="rId35"/>
    <p:sldId id="923" r:id="rId36"/>
    <p:sldId id="924" r:id="rId37"/>
    <p:sldId id="925" r:id="rId38"/>
    <p:sldId id="926" r:id="rId39"/>
    <p:sldId id="927" r:id="rId40"/>
    <p:sldId id="928" r:id="rId41"/>
    <p:sldId id="929" r:id="rId42"/>
    <p:sldId id="930" r:id="rId43"/>
    <p:sldId id="931" r:id="rId44"/>
    <p:sldId id="932" r:id="rId45"/>
    <p:sldId id="943" r:id="rId46"/>
    <p:sldId id="920" r:id="rId47"/>
    <p:sldId id="862" r:id="rId48"/>
    <p:sldId id="894" r:id="rId49"/>
    <p:sldId id="864" r:id="rId50"/>
    <p:sldId id="865" r:id="rId51"/>
    <p:sldId id="866" r:id="rId52"/>
    <p:sldId id="867" r:id="rId53"/>
    <p:sldId id="868" r:id="rId54"/>
    <p:sldId id="869" r:id="rId55"/>
    <p:sldId id="870" r:id="rId56"/>
    <p:sldId id="871" r:id="rId57"/>
    <p:sldId id="872" r:id="rId58"/>
    <p:sldId id="873" r:id="rId59"/>
    <p:sldId id="874" r:id="rId60"/>
    <p:sldId id="875" r:id="rId61"/>
    <p:sldId id="876" r:id="rId62"/>
    <p:sldId id="877" r:id="rId63"/>
    <p:sldId id="878" r:id="rId64"/>
    <p:sldId id="906" r:id="rId65"/>
    <p:sldId id="945" r:id="rId66"/>
    <p:sldId id="882" r:id="rId67"/>
    <p:sldId id="883" r:id="rId68"/>
    <p:sldId id="884" r:id="rId69"/>
    <p:sldId id="885" r:id="rId70"/>
    <p:sldId id="886" r:id="rId71"/>
    <p:sldId id="887" r:id="rId72"/>
    <p:sldId id="944" r:id="rId73"/>
    <p:sldId id="904" r:id="rId74"/>
    <p:sldId id="831" r:id="rId75"/>
    <p:sldId id="857" r:id="rId76"/>
    <p:sldId id="916" r:id="rId77"/>
  </p:sldIdLst>
  <p:sldSz cx="12192000" cy="6858000"/>
  <p:notesSz cx="6797675" cy="987266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7EE3904-1741-40E9-8FF3-8627D3427CAB}">
          <p14:sldIdLst>
            <p14:sldId id="940"/>
            <p14:sldId id="790"/>
            <p14:sldId id="909"/>
            <p14:sldId id="917"/>
            <p14:sldId id="907"/>
            <p14:sldId id="908"/>
            <p14:sldId id="941"/>
            <p14:sldId id="272"/>
            <p14:sldId id="811"/>
            <p14:sldId id="812"/>
            <p14:sldId id="813"/>
            <p14:sldId id="818"/>
            <p14:sldId id="819"/>
            <p14:sldId id="820"/>
            <p14:sldId id="822"/>
            <p14:sldId id="918"/>
            <p14:sldId id="919"/>
            <p14:sldId id="823"/>
            <p14:sldId id="824"/>
            <p14:sldId id="910"/>
            <p14:sldId id="830"/>
            <p14:sldId id="915"/>
            <p14:sldId id="911"/>
            <p14:sldId id="912"/>
            <p14:sldId id="913"/>
            <p14:sldId id="896"/>
            <p14:sldId id="897"/>
            <p14:sldId id="899"/>
            <p14:sldId id="898"/>
            <p14:sldId id="900"/>
            <p14:sldId id="942"/>
            <p14:sldId id="923"/>
            <p14:sldId id="924"/>
            <p14:sldId id="925"/>
            <p14:sldId id="926"/>
            <p14:sldId id="927"/>
            <p14:sldId id="928"/>
            <p14:sldId id="929"/>
            <p14:sldId id="930"/>
            <p14:sldId id="931"/>
            <p14:sldId id="932"/>
            <p14:sldId id="943"/>
            <p14:sldId id="920"/>
            <p14:sldId id="862"/>
            <p14:sldId id="894"/>
            <p14:sldId id="864"/>
            <p14:sldId id="865"/>
            <p14:sldId id="866"/>
            <p14:sldId id="867"/>
            <p14:sldId id="868"/>
            <p14:sldId id="869"/>
            <p14:sldId id="870"/>
            <p14:sldId id="871"/>
            <p14:sldId id="872"/>
            <p14:sldId id="873"/>
            <p14:sldId id="874"/>
            <p14:sldId id="875"/>
            <p14:sldId id="876"/>
            <p14:sldId id="877"/>
            <p14:sldId id="878"/>
            <p14:sldId id="906"/>
            <p14:sldId id="945"/>
            <p14:sldId id="882"/>
            <p14:sldId id="883"/>
            <p14:sldId id="884"/>
            <p14:sldId id="885"/>
            <p14:sldId id="886"/>
            <p14:sldId id="887"/>
            <p14:sldId id="944"/>
            <p14:sldId id="904"/>
            <p14:sldId id="831"/>
            <p14:sldId id="857"/>
            <p14:sldId id="9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760A44-889F-4711-E3DA-731E0A8F5F46}" name="panagiota.polykarpou" initials="pa" userId="S::panagiota.polykarpou_yellowwindow.com#ext#@unimatehu.onmicrosoft.com::1b48d323-7de5-4672-9de6-28c45e23fc78" providerId="AD"/>
  <p188:author id="{2CE50345-6364-BFCE-0AB8-818AF2681A42}" name="Patricia Blatnik" initials="PB" userId="S::patricia.blatnik@upr.si::83eeaf99-e1ba-4f65-b724-17d8516dca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PC" initials="UPC" lastIdx="7" clrIdx="0">
    <p:extLst>
      <p:ext uri="{19B8F6BF-5375-455C-9EA6-DF929625EA0E}">
        <p15:presenceInfo xmlns:p15="http://schemas.microsoft.com/office/powerpoint/2012/main" userId="f5e752ade3f7a6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234"/>
    <a:srgbClr val="F2B8EB"/>
    <a:srgbClr val="004593"/>
    <a:srgbClr val="F39E0D"/>
    <a:srgbClr val="E69F1A"/>
    <a:srgbClr val="A2D5D0"/>
    <a:srgbClr val="B0D10E"/>
    <a:srgbClr val="931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3"/>
    <p:restoredTop sz="76599" autoAdjust="0"/>
  </p:normalViewPr>
  <p:slideViewPr>
    <p:cSldViewPr snapToGrid="0">
      <p:cViewPr varScale="1">
        <p:scale>
          <a:sx n="96" d="100"/>
          <a:sy n="96" d="100"/>
        </p:scale>
        <p:origin x="336"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omments/modernComment_360_8CEC27A8.xml><?xml version="1.0" encoding="utf-8"?>
<p188:cmLst xmlns:a="http://schemas.openxmlformats.org/drawingml/2006/main" xmlns:r="http://schemas.openxmlformats.org/officeDocument/2006/relationships" xmlns:p188="http://schemas.microsoft.com/office/powerpoint/2018/8/main">
  <p188:cm id="{258EE5E9-74FF-4E4D-AB59-A3E65E5663DC}" authorId="{2CE50345-6364-BFCE-0AB8-818AF2681A42}" created="2025-05-12T16:08:50.608">
    <pc:sldMkLst xmlns:pc="http://schemas.microsoft.com/office/powerpoint/2013/main/command">
      <pc:docMk/>
      <pc:sldMk cId="2364286888" sldId="864"/>
    </pc:sldMkLst>
    <p188:txBody>
      <a:bodyPr/>
      <a:lstStyle/>
      <a:p>
        <a:r>
          <a:rPr lang="en-SI"/>
          <a:t>Ali znamo tukaj poiskat kakšne slovenske primere?</a:t>
        </a:r>
      </a:p>
    </p188:txBody>
  </p188:cm>
</p188:cmLst>
</file>

<file path=ppt/comments/modernComment_361_98918FD8.xml><?xml version="1.0" encoding="utf-8"?>
<p188:cmLst xmlns:a="http://schemas.openxmlformats.org/drawingml/2006/main" xmlns:r="http://schemas.openxmlformats.org/officeDocument/2006/relationships" xmlns:p188="http://schemas.microsoft.com/office/powerpoint/2018/8/main">
  <p188:cm id="{9888DAD0-4D0C-9542-BED1-A42D68DB49F7}" authorId="{2CE50345-6364-BFCE-0AB8-818AF2681A42}" created="2025-05-12T16:09:03.725">
    <pc:sldMkLst xmlns:pc="http://schemas.microsoft.com/office/powerpoint/2013/main/command">
      <pc:docMk/>
      <pc:sldMk cId="2559676376" sldId="865"/>
    </pc:sldMkLst>
    <p188:txBody>
      <a:bodyPr/>
      <a:lstStyle/>
      <a:p>
        <a:r>
          <a:rPr lang="en-SI"/>
          <a:t>Ali znamo tukaj poiskat kakšne slovenske primere?</a:t>
        </a:r>
      </a:p>
    </p188:txBody>
  </p188:cm>
</p188:cmLst>
</file>

<file path=ppt/comments/modernComment_362_D0B00B24.xml><?xml version="1.0" encoding="utf-8"?>
<p188:cmLst xmlns:a="http://schemas.openxmlformats.org/drawingml/2006/main" xmlns:r="http://schemas.openxmlformats.org/officeDocument/2006/relationships" xmlns:p188="http://schemas.microsoft.com/office/powerpoint/2018/8/main">
  <p188:cm id="{2886CF88-7E6B-9549-B359-3A36F398EC5D}" authorId="{2CE50345-6364-BFCE-0AB8-818AF2681A42}" created="2025-05-12T16:09:13.330">
    <pc:sldMkLst xmlns:pc="http://schemas.microsoft.com/office/powerpoint/2013/main/command">
      <pc:docMk/>
      <pc:sldMk cId="3501198116" sldId="866"/>
    </pc:sldMkLst>
    <p188:txBody>
      <a:bodyPr/>
      <a:lstStyle/>
      <a:p>
        <a:r>
          <a:rPr lang="en-SI"/>
          <a:t>Ali znamo tukaj poiskat kakšne slovenske primere?</a:t>
        </a:r>
      </a:p>
    </p188:txBody>
  </p188:cm>
</p188:cmLst>
</file>

<file path=ppt/comments/modernComment_363_91A1C662.xml><?xml version="1.0" encoding="utf-8"?>
<p188:cmLst xmlns:a="http://schemas.openxmlformats.org/drawingml/2006/main" xmlns:r="http://schemas.openxmlformats.org/officeDocument/2006/relationships" xmlns:p188="http://schemas.microsoft.com/office/powerpoint/2018/8/main">
  <p188:cm id="{272B15C0-6660-9B4C-A840-E03F132D7AC9}" authorId="{2CE50345-6364-BFCE-0AB8-818AF2681A42}" created="2025-05-12T16:09:19.930">
    <pc:sldMkLst xmlns:pc="http://schemas.microsoft.com/office/powerpoint/2013/main/command">
      <pc:docMk/>
      <pc:sldMk cId="2443298402" sldId="867"/>
    </pc:sldMkLst>
    <p188:txBody>
      <a:bodyPr/>
      <a:lstStyle/>
      <a:p>
        <a:r>
          <a:rPr lang="en-SI"/>
          <a:t>Ali znamo tukaj poiskat kakšne slovenske primere?</a:t>
        </a:r>
      </a:p>
    </p188:txBody>
  </p188:cm>
</p188:cmLst>
</file>

<file path=ppt/comments/modernComment_364_E8EB5E24.xml><?xml version="1.0" encoding="utf-8"?>
<p188:cmLst xmlns:a="http://schemas.openxmlformats.org/drawingml/2006/main" xmlns:r="http://schemas.openxmlformats.org/officeDocument/2006/relationships" xmlns:p188="http://schemas.microsoft.com/office/powerpoint/2018/8/main">
  <p188:cm id="{B8A8FAF8-1C9E-BF4F-A0AC-EBEF3C38CA2F}" authorId="{2CE50345-6364-BFCE-0AB8-818AF2681A42}" created="2025-05-12T16:09:29.628">
    <pc:sldMkLst xmlns:pc="http://schemas.microsoft.com/office/powerpoint/2013/main/command">
      <pc:docMk/>
      <pc:sldMk cId="3907739172" sldId="868"/>
    </pc:sldMkLst>
    <p188:txBody>
      <a:bodyPr/>
      <a:lstStyle/>
      <a:p>
        <a:r>
          <a:rPr lang="en-SI"/>
          <a:t>Ali znamo tukaj poiskat kakšne slovenske primere?</a:t>
        </a:r>
      </a:p>
    </p188:txBody>
  </p188:cm>
</p188:cmLst>
</file>

<file path=ppt/comments/modernComment_365_A91F5670.xml><?xml version="1.0" encoding="utf-8"?>
<p188:cmLst xmlns:a="http://schemas.openxmlformats.org/drawingml/2006/main" xmlns:r="http://schemas.openxmlformats.org/officeDocument/2006/relationships" xmlns:p188="http://schemas.microsoft.com/office/powerpoint/2018/8/main">
  <p188:cm id="{6DBF17B2-7556-0E48-8921-6B6214541A74}" authorId="{2CE50345-6364-BFCE-0AB8-818AF2681A42}" created="2025-05-12T16:09:43.818">
    <pc:sldMkLst xmlns:pc="http://schemas.microsoft.com/office/powerpoint/2013/main/command">
      <pc:docMk/>
      <pc:sldMk cId="2837403248" sldId="869"/>
    </pc:sldMkLst>
    <p188:txBody>
      <a:bodyPr/>
      <a:lstStyle/>
      <a:p>
        <a:r>
          <a:rPr lang="en-SI"/>
          <a:t>Ali znamo tukaj poiskat kakšne slovenske primere?</a:t>
        </a:r>
      </a:p>
    </p188:txBody>
  </p188:cm>
</p188:cmLst>
</file>

<file path=ppt/comments/modernComment_366_2D0BAD2F.xml><?xml version="1.0" encoding="utf-8"?>
<p188:cmLst xmlns:a="http://schemas.openxmlformats.org/drawingml/2006/main" xmlns:r="http://schemas.openxmlformats.org/officeDocument/2006/relationships" xmlns:p188="http://schemas.microsoft.com/office/powerpoint/2018/8/main">
  <p188:cm id="{9EF0FEFF-4DDC-564D-AB08-F9D52291009B}" authorId="{2CE50345-6364-BFCE-0AB8-818AF2681A42}" created="2025-05-12T16:10:02.435">
    <pc:sldMkLst xmlns:pc="http://schemas.microsoft.com/office/powerpoint/2013/main/command">
      <pc:docMk/>
      <pc:sldMk cId="755739951" sldId="870"/>
    </pc:sldMkLst>
    <p188:txBody>
      <a:bodyPr/>
      <a:lstStyle/>
      <a:p>
        <a:r>
          <a:rPr lang="en-SI"/>
          <a:t>Ali znamo tukaj poiskat kakšne slovenske primere?</a:t>
        </a:r>
      </a:p>
    </p188:txBody>
  </p188:cm>
</p188:cmLst>
</file>

<file path=ppt/comments/modernComment_367_3830C0C7.xml><?xml version="1.0" encoding="utf-8"?>
<p188:cmLst xmlns:a="http://schemas.openxmlformats.org/drawingml/2006/main" xmlns:r="http://schemas.openxmlformats.org/officeDocument/2006/relationships" xmlns:p188="http://schemas.microsoft.com/office/powerpoint/2018/8/main">
  <p188:cm id="{ED8CB0FD-EA5D-A04A-A198-6ABD2853B213}" authorId="{2CE50345-6364-BFCE-0AB8-818AF2681A42}" created="2025-05-12T16:10:16.923">
    <pc:sldMkLst xmlns:pc="http://schemas.microsoft.com/office/powerpoint/2013/main/command">
      <pc:docMk/>
      <pc:sldMk cId="942719175" sldId="871"/>
    </pc:sldMkLst>
    <p188:txBody>
      <a:bodyPr/>
      <a:lstStyle/>
      <a:p>
        <a:r>
          <a:rPr lang="en-SI"/>
          <a:t>Ali znamo tukaj poiskat kakšne slovenske primere?</a:t>
        </a:r>
      </a:p>
    </p188:txBody>
  </p188:cm>
</p188:cmLst>
</file>

<file path=ppt/comments/modernComment_368_98B8B967.xml><?xml version="1.0" encoding="utf-8"?>
<p188:cmLst xmlns:a="http://schemas.openxmlformats.org/drawingml/2006/main" xmlns:r="http://schemas.openxmlformats.org/officeDocument/2006/relationships" xmlns:p188="http://schemas.microsoft.com/office/powerpoint/2018/8/main">
  <p188:cm id="{E31C11C5-3906-854F-8490-219B2573DE96}" authorId="{2CE50345-6364-BFCE-0AB8-818AF2681A42}" created="2025-05-12T16:10:24.751">
    <pc:sldMkLst xmlns:pc="http://schemas.microsoft.com/office/powerpoint/2013/main/command">
      <pc:docMk/>
      <pc:sldMk cId="2562242919" sldId="872"/>
    </pc:sldMkLst>
    <p188:txBody>
      <a:bodyPr/>
      <a:lstStyle/>
      <a:p>
        <a:r>
          <a:rPr lang="en-SI"/>
          <a:t>Ali znamo tukaj poiskat kakšne slovenske primere?</a:t>
        </a:r>
      </a:p>
    </p188:txBody>
  </p188:cm>
</p188:cmLst>
</file>

<file path=ppt/comments/modernComment_369_F289D095.xml><?xml version="1.0" encoding="utf-8"?>
<p188:cmLst xmlns:a="http://schemas.openxmlformats.org/drawingml/2006/main" xmlns:r="http://schemas.openxmlformats.org/officeDocument/2006/relationships" xmlns:p188="http://schemas.microsoft.com/office/powerpoint/2018/8/main">
  <p188:cm id="{C1F4E5B1-A987-4A42-8F70-7058AB85A129}" authorId="{2CE50345-6364-BFCE-0AB8-818AF2681A42}" created="2025-05-12T16:10:34.353">
    <pc:sldMkLst xmlns:pc="http://schemas.microsoft.com/office/powerpoint/2013/main/command">
      <pc:docMk/>
      <pc:sldMk cId="4069118101" sldId="873"/>
    </pc:sldMkLst>
    <p188:txBody>
      <a:bodyPr/>
      <a:lstStyle/>
      <a:p>
        <a:r>
          <a:rPr lang="en-SI"/>
          <a:t>Ali znamo tukaj poiskat kakšne slovenske primere?</a:t>
        </a:r>
      </a:p>
    </p188:txBody>
  </p188:cm>
</p188:cmLst>
</file>

<file path=ppt/comments/modernComment_36A_99674B53.xml><?xml version="1.0" encoding="utf-8"?>
<p188:cmLst xmlns:a="http://schemas.openxmlformats.org/drawingml/2006/main" xmlns:r="http://schemas.openxmlformats.org/officeDocument/2006/relationships" xmlns:p188="http://schemas.microsoft.com/office/powerpoint/2018/8/main">
  <p188:cm id="{5A76B766-6F64-A446-9130-CFD31535EC88}" authorId="{2CE50345-6364-BFCE-0AB8-818AF2681A42}" created="2025-05-12T16:10:56.945">
    <pc:sldMkLst xmlns:pc="http://schemas.microsoft.com/office/powerpoint/2013/main/command">
      <pc:docMk/>
      <pc:sldMk cId="2573683539" sldId="874"/>
    </pc:sldMkLst>
    <p188:txBody>
      <a:bodyPr/>
      <a:lstStyle/>
      <a:p>
        <a:r>
          <a:rPr lang="en-SI"/>
          <a:t>Ali znamo tukaj poiskat kakšne slovenske primere?</a:t>
        </a:r>
      </a:p>
    </p188:txBody>
  </p188:cm>
</p188:cmLst>
</file>

<file path=ppt/comments/modernComment_36B_79E49968.xml><?xml version="1.0" encoding="utf-8"?>
<p188:cmLst xmlns:a="http://schemas.openxmlformats.org/drawingml/2006/main" xmlns:r="http://schemas.openxmlformats.org/officeDocument/2006/relationships" xmlns:p188="http://schemas.microsoft.com/office/powerpoint/2018/8/main">
  <p188:cm id="{1E99C85E-6B60-FA4A-9A7C-DCBA3048D9BD}" authorId="{2CE50345-6364-BFCE-0AB8-818AF2681A42}" created="2025-05-12T16:11:08.003">
    <pc:sldMkLst xmlns:pc="http://schemas.microsoft.com/office/powerpoint/2013/main/command">
      <pc:docMk/>
      <pc:sldMk cId="2045024616" sldId="875"/>
    </pc:sldMkLst>
    <p188:txBody>
      <a:bodyPr/>
      <a:lstStyle/>
      <a:p>
        <a:r>
          <a:rPr lang="en-SI"/>
          <a:t>Ali znamo tukaj poiskat kakšne slovenske primere?</a:t>
        </a:r>
      </a:p>
    </p188:txBody>
  </p188:cm>
</p188:cmLst>
</file>

<file path=ppt/comments/modernComment_36C_4B7D9762.xml><?xml version="1.0" encoding="utf-8"?>
<p188:cmLst xmlns:a="http://schemas.openxmlformats.org/drawingml/2006/main" xmlns:r="http://schemas.openxmlformats.org/officeDocument/2006/relationships" xmlns:p188="http://schemas.microsoft.com/office/powerpoint/2018/8/main">
  <p188:cm id="{EF12E0DB-CDC1-1642-8AA4-3E99665DDC86}" authorId="{2CE50345-6364-BFCE-0AB8-818AF2681A42}" created="2025-05-12T16:11:35.686">
    <pc:sldMkLst xmlns:pc="http://schemas.microsoft.com/office/powerpoint/2013/main/command">
      <pc:docMk/>
      <pc:sldMk cId="1266521954" sldId="876"/>
    </pc:sldMkLst>
    <p188:txBody>
      <a:bodyPr/>
      <a:lstStyle/>
      <a:p>
        <a:r>
          <a:rPr lang="en-SI"/>
          <a:t>Ali znamo tukaj poiskat kakšne slovenske primere?</a:t>
        </a:r>
      </a:p>
    </p188:txBody>
  </p188:cm>
</p188:cmLst>
</file>

<file path=ppt/comments/modernComment_36D_F9D22F48.xml><?xml version="1.0" encoding="utf-8"?>
<p188:cmLst xmlns:a="http://schemas.openxmlformats.org/drawingml/2006/main" xmlns:r="http://schemas.openxmlformats.org/officeDocument/2006/relationships" xmlns:p188="http://schemas.microsoft.com/office/powerpoint/2018/8/main">
  <p188:cm id="{4E063170-4CD0-4A4B-8B21-E2087055BEB6}" authorId="{2CE50345-6364-BFCE-0AB8-818AF2681A42}" created="2025-05-12T16:11:42.010">
    <pc:sldMkLst xmlns:pc="http://schemas.microsoft.com/office/powerpoint/2013/main/command">
      <pc:docMk/>
      <pc:sldMk cId="4191301448" sldId="877"/>
    </pc:sldMkLst>
    <p188:txBody>
      <a:bodyPr/>
      <a:lstStyle/>
      <a:p>
        <a:r>
          <a:rPr lang="en-SI"/>
          <a:t>Ali znamo tukaj poiskat kakšne slovenske primere?</a:t>
        </a:r>
      </a:p>
    </p188:txBody>
  </p188:cm>
</p188:cmLst>
</file>

<file path=ppt/comments/modernComment_37E_11264B8C.xml><?xml version="1.0" encoding="utf-8"?>
<p188:cmLst xmlns:a="http://schemas.openxmlformats.org/drawingml/2006/main" xmlns:r="http://schemas.openxmlformats.org/officeDocument/2006/relationships" xmlns:p188="http://schemas.microsoft.com/office/powerpoint/2018/8/main">
  <p188:cm id="{A2FA7FA0-82EF-BB48-B45E-D4C19092A537}" authorId="{2CE50345-6364-BFCE-0AB8-818AF2681A42}" created="2025-05-12T16:08:40.275">
    <pc:sldMkLst xmlns:pc="http://schemas.microsoft.com/office/powerpoint/2013/main/command">
      <pc:docMk/>
      <pc:sldMk cId="287722380" sldId="894"/>
    </pc:sldMkLst>
    <p188:txBody>
      <a:bodyPr/>
      <a:lstStyle/>
      <a:p>
        <a:r>
          <a:rPr lang="en-SI"/>
          <a:t>Ali znamo tukaj poiskat kakšne slovenske primere?</a:t>
        </a:r>
      </a:p>
    </p188:txBody>
  </p188:cm>
</p188:cmLst>
</file>

<file path=ppt/comments/modernComment_388_4954DA9C.xml><?xml version="1.0" encoding="utf-8"?>
<p188:cmLst xmlns:a="http://schemas.openxmlformats.org/drawingml/2006/main" xmlns:r="http://schemas.openxmlformats.org/officeDocument/2006/relationships" xmlns:p188="http://schemas.microsoft.com/office/powerpoint/2018/8/main">
  <p188:cm id="{3E56C610-E40A-3342-92B4-7286A9AC0390}" authorId="{2CE50345-6364-BFCE-0AB8-818AF2681A42}" created="2025-03-09T11:07:36.942">
    <ac:txMkLst xmlns:ac="http://schemas.microsoft.com/office/drawing/2013/main/command">
      <pc:docMk xmlns:pc="http://schemas.microsoft.com/office/powerpoint/2013/main/command"/>
      <pc:sldMk xmlns:pc="http://schemas.microsoft.com/office/powerpoint/2013/main/command" cId="1230297756" sldId="904"/>
      <ac:spMk id="2" creationId="{3D777803-1B64-4B02-B154-05711B1153F1}"/>
      <ac:txMk cp="0" len="859">
        <ac:context len="861" hash="1200013482"/>
      </ac:txMk>
    </ac:txMkLst>
    <p188:pos x="10078268" y="811122"/>
    <p188:txBody>
      <a:bodyPr/>
      <a:lstStyle/>
      <a:p>
        <a:r>
          <a:rPr lang="en-SI"/>
          <a:t>Ali bi prevajali karkoli od tukaj?</a:t>
        </a:r>
      </a:p>
    </p188:txBody>
  </p188:cm>
</p188:cmLst>
</file>

<file path=ppt/comments/modernComment_390_FEB9622F.xml><?xml version="1.0" encoding="utf-8"?>
<p188:cmLst xmlns:a="http://schemas.openxmlformats.org/drawingml/2006/main" xmlns:r="http://schemas.openxmlformats.org/officeDocument/2006/relationships" xmlns:p188="http://schemas.microsoft.com/office/powerpoint/2018/8/main">
  <p188:cm id="{F6D5DFBC-3890-DC44-A9C3-4CA6808BC39A}" authorId="{2CE50345-6364-BFCE-0AB8-818AF2681A42}" created="2025-03-09T10:21:13.289">
    <ac:deMkLst xmlns:ac="http://schemas.microsoft.com/office/drawing/2013/main/command">
      <pc:docMk xmlns:pc="http://schemas.microsoft.com/office/powerpoint/2013/main/command"/>
      <pc:sldMk xmlns:pc="http://schemas.microsoft.com/office/powerpoint/2013/main/command" cId="4273562159" sldId="912"/>
      <ac:spMk id="5" creationId="{910639CB-C643-444E-B899-7BEDEA013D07}"/>
    </ac:deMkLst>
    <p188:txBody>
      <a:bodyPr/>
      <a:lstStyle/>
      <a:p>
        <a:r>
          <a:rPr lang="en-SI"/>
          <a:t>Ali to prevajamo?</a:t>
        </a:r>
      </a:p>
    </p188:txBody>
  </p188:cm>
</p188:cmLst>
</file>

<file path=ppt/comments/modernComment_395_A77E6A40.xml><?xml version="1.0" encoding="utf-8"?>
<p188:cmLst xmlns:a="http://schemas.openxmlformats.org/drawingml/2006/main" xmlns:r="http://schemas.openxmlformats.org/officeDocument/2006/relationships" xmlns:p188="http://schemas.microsoft.com/office/powerpoint/2018/8/main">
  <p188:cm id="{843A1152-21CF-4EBB-9498-83815E855E83}" authorId="{48760A44-889F-4711-E3DA-731E0A8F5F46}" status="resolved" created="2024-11-29T13:11:28.408" complete="100000">
    <ac:deMkLst xmlns:ac="http://schemas.microsoft.com/office/drawing/2013/main/command">
      <pc:docMk xmlns:pc="http://schemas.microsoft.com/office/powerpoint/2013/main/command"/>
      <pc:sldMk xmlns:pc="http://schemas.microsoft.com/office/powerpoint/2013/main/command" cId="947630602" sldId="909"/>
      <ac:spMk id="5" creationId="{08338C97-1F5A-76F9-C058-235BDCCE2660}"/>
    </ac:deMkLst>
    <p188:txBody>
      <a:bodyPr/>
      <a:lstStyle/>
      <a:p>
        <a:r>
          <a:rPr lang="en-US"/>
          <a:t>I would create two slides for this; it's a lot of text in one slide</a:t>
        </a:r>
      </a:p>
    </p188:txBody>
  </p188:cm>
</p188:cmLst>
</file>

<file path=ppt/comments/modernComment_39C_8E58971E.xml><?xml version="1.0" encoding="utf-8"?>
<p188:cmLst xmlns:a="http://schemas.openxmlformats.org/drawingml/2006/main" xmlns:r="http://schemas.openxmlformats.org/officeDocument/2006/relationships" xmlns:p188="http://schemas.microsoft.com/office/powerpoint/2018/8/main">
  <p188:cm id="{257A6BEB-C6F0-BA41-9EF5-477D563A28FA}" authorId="{2CE50345-6364-BFCE-0AB8-818AF2681A42}" created="2025-05-12T16:05:44.149">
    <pc:sldMkLst xmlns:pc="http://schemas.microsoft.com/office/powerpoint/2013/main/command">
      <pc:docMk/>
      <pc:sldMk cId="2388170526" sldId="924"/>
    </pc:sldMkLst>
    <p188:txBody>
      <a:bodyPr/>
      <a:lstStyle/>
      <a:p>
        <a:r>
          <a:rPr lang="en-SI"/>
          <a:t>?</a:t>
        </a:r>
      </a:p>
    </p188:txBody>
  </p188:cm>
</p188:cmLst>
</file>

<file path=ppt/comments/modernComment_39D_311876A9.xml><?xml version="1.0" encoding="utf-8"?>
<p188:cmLst xmlns:a="http://schemas.openxmlformats.org/drawingml/2006/main" xmlns:r="http://schemas.openxmlformats.org/officeDocument/2006/relationships" xmlns:p188="http://schemas.microsoft.com/office/powerpoint/2018/8/main">
  <p188:cm id="{55C907F3-2B27-374C-B9EB-CDF2462B08D6}" authorId="{2CE50345-6364-BFCE-0AB8-818AF2681A42}" created="2025-05-12T16:06:05.184">
    <pc:sldMkLst xmlns:pc="http://schemas.microsoft.com/office/powerpoint/2013/main/command">
      <pc:docMk/>
      <pc:sldMk cId="823686825" sldId="925"/>
    </pc:sldMkLst>
    <p188:txBody>
      <a:bodyPr/>
      <a:lstStyle/>
      <a:p>
        <a:r>
          <a:rPr lang="en-SI"/>
          <a:t>?</a:t>
        </a:r>
      </a:p>
    </p188:txBody>
  </p188:cm>
</p188:cmLst>
</file>

<file path=ppt/comments/modernComment_39E_860D92EA.xml><?xml version="1.0" encoding="utf-8"?>
<p188:cmLst xmlns:a="http://schemas.openxmlformats.org/drawingml/2006/main" xmlns:r="http://schemas.openxmlformats.org/officeDocument/2006/relationships" xmlns:p188="http://schemas.microsoft.com/office/powerpoint/2018/8/main">
  <p188:cm id="{27ECE76A-1A5F-1340-B58D-C0E996C372DB}" authorId="{2CE50345-6364-BFCE-0AB8-818AF2681A42}" created="2025-05-12T16:06:15.957">
    <pc:sldMkLst xmlns:pc="http://schemas.microsoft.com/office/powerpoint/2013/main/command">
      <pc:docMk/>
      <pc:sldMk cId="2249036522" sldId="926"/>
    </pc:sldMkLst>
    <p188:txBody>
      <a:bodyPr/>
      <a:lstStyle/>
      <a:p>
        <a:r>
          <a:rPr lang="en-SI"/>
          <a:t>?</a:t>
        </a:r>
      </a:p>
    </p188:txBody>
  </p188:cm>
</p188:cmLst>
</file>

<file path=ppt/comments/modernComment_39F_F319C5EA.xml><?xml version="1.0" encoding="utf-8"?>
<p188:cmLst xmlns:a="http://schemas.openxmlformats.org/drawingml/2006/main" xmlns:r="http://schemas.openxmlformats.org/officeDocument/2006/relationships" xmlns:p188="http://schemas.microsoft.com/office/powerpoint/2018/8/main">
  <p188:cm id="{C4EF8FD6-F5B7-DB4A-90B1-043529E749D9}" authorId="{2CE50345-6364-BFCE-0AB8-818AF2681A42}" created="2025-05-12T16:06:26.034">
    <pc:sldMkLst xmlns:pc="http://schemas.microsoft.com/office/powerpoint/2013/main/command">
      <pc:docMk/>
      <pc:sldMk cId="4078552554" sldId="927"/>
    </pc:sldMkLst>
    <p188:txBody>
      <a:bodyPr/>
      <a:lstStyle/>
      <a:p>
        <a:r>
          <a:rPr lang="en-SI"/>
          <a:t>?</a:t>
        </a:r>
      </a:p>
    </p188:txBody>
  </p188:cm>
</p188:cmLst>
</file>

<file path=ppt/comments/modernComment_3A0_1E0AFF6C.xml><?xml version="1.0" encoding="utf-8"?>
<p188:cmLst xmlns:a="http://schemas.openxmlformats.org/drawingml/2006/main" xmlns:r="http://schemas.openxmlformats.org/officeDocument/2006/relationships" xmlns:p188="http://schemas.microsoft.com/office/powerpoint/2018/8/main">
  <p188:cm id="{CD8A168C-127C-EC40-AAB5-732A193B2D8A}" authorId="{2CE50345-6364-BFCE-0AB8-818AF2681A42}" created="2025-05-12T16:06:45.850">
    <pc:sldMkLst xmlns:pc="http://schemas.microsoft.com/office/powerpoint/2013/main/command">
      <pc:docMk/>
      <pc:sldMk cId="504037228" sldId="928"/>
    </pc:sldMkLst>
    <p188:txBody>
      <a:bodyPr/>
      <a:lstStyle/>
      <a:p>
        <a:r>
          <a:rPr lang="en-SI"/>
          <a:t>?</a:t>
        </a:r>
      </a:p>
    </p188:txBody>
  </p188:cm>
</p188:cmLst>
</file>

<file path=ppt/comments/modernComment_3A1_28D579C7.xml><?xml version="1.0" encoding="utf-8"?>
<p188:cmLst xmlns:a="http://schemas.openxmlformats.org/drawingml/2006/main" xmlns:r="http://schemas.openxmlformats.org/officeDocument/2006/relationships" xmlns:p188="http://schemas.microsoft.com/office/powerpoint/2018/8/main">
  <p188:cm id="{D6347E8F-6382-CD49-A4D4-5DB48502D29F}" authorId="{2CE50345-6364-BFCE-0AB8-818AF2681A42}" created="2025-05-12T16:06:54.422">
    <pc:sldMkLst xmlns:pc="http://schemas.microsoft.com/office/powerpoint/2013/main/command">
      <pc:docMk/>
      <pc:sldMk cId="685078983" sldId="929"/>
    </pc:sldMkLst>
    <p188:txBody>
      <a:bodyPr/>
      <a:lstStyle/>
      <a:p>
        <a:r>
          <a:rPr lang="en-SI"/>
          <a:t>?</a:t>
        </a:r>
      </a:p>
    </p188:txBody>
  </p188:cm>
</p188:cmLst>
</file>

<file path=ppt/comments/modernComment_3A2_62B671FB.xml><?xml version="1.0" encoding="utf-8"?>
<p188:cmLst xmlns:a="http://schemas.openxmlformats.org/drawingml/2006/main" xmlns:r="http://schemas.openxmlformats.org/officeDocument/2006/relationships" xmlns:p188="http://schemas.microsoft.com/office/powerpoint/2018/8/main">
  <p188:cm id="{7C8FBD78-FF85-B34B-8B29-8BD08B6FFAD6}" authorId="{2CE50345-6364-BFCE-0AB8-818AF2681A42}" created="2025-05-12T16:07:02.365">
    <pc:sldMkLst xmlns:pc="http://schemas.microsoft.com/office/powerpoint/2013/main/command">
      <pc:docMk/>
      <pc:sldMk cId="1656123899" sldId="930"/>
    </pc:sldMkLst>
    <p188:txBody>
      <a:bodyPr/>
      <a:lstStyle/>
      <a:p>
        <a:r>
          <a:rPr lang="en-SI"/>
          <a:t>?</a:t>
        </a:r>
      </a:p>
    </p188:txBody>
  </p188:cm>
</p188:cmLst>
</file>

<file path=ppt/comments/modernComment_3A3_FE081D0A.xml><?xml version="1.0" encoding="utf-8"?>
<p188:cmLst xmlns:a="http://schemas.openxmlformats.org/drawingml/2006/main" xmlns:r="http://schemas.openxmlformats.org/officeDocument/2006/relationships" xmlns:p188="http://schemas.microsoft.com/office/powerpoint/2018/8/main">
  <p188:cm id="{D80F79E0-DFD7-6348-9A30-0399BBD9EBFC}" authorId="{2CE50345-6364-BFCE-0AB8-818AF2681A42}" created="2025-05-12T16:07:15.626">
    <pc:sldMkLst xmlns:pc="http://schemas.microsoft.com/office/powerpoint/2013/main/command">
      <pc:docMk/>
      <pc:sldMk cId="4261944586" sldId="931"/>
    </pc:sldMkLst>
    <p188:txBody>
      <a:bodyPr/>
      <a:lstStyle/>
      <a:p>
        <a:r>
          <a:rPr lang="en-SI"/>
          <a:t>?</a:t>
        </a:r>
      </a:p>
    </p188:txBody>
  </p188:cm>
</p188:cmLst>
</file>

<file path=ppt/comments/modernComment_3A4_2D40D64C.xml><?xml version="1.0" encoding="utf-8"?>
<p188:cmLst xmlns:a="http://schemas.openxmlformats.org/drawingml/2006/main" xmlns:r="http://schemas.openxmlformats.org/officeDocument/2006/relationships" xmlns:p188="http://schemas.microsoft.com/office/powerpoint/2018/8/main">
  <p188:cm id="{7AD16634-4CC2-9645-B9C7-5BC802F64EEF}" authorId="{2CE50345-6364-BFCE-0AB8-818AF2681A42}" created="2025-05-12T16:07:24.264">
    <pc:sldMkLst xmlns:pc="http://schemas.microsoft.com/office/powerpoint/2013/main/command">
      <pc:docMk/>
      <pc:sldMk cId="759223884" sldId="932"/>
    </pc:sldMkLst>
    <p188:txBody>
      <a:bodyPr/>
      <a:lstStyle/>
      <a:p>
        <a:r>
          <a:rPr lang="en-SI"/>
          <a: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6604AD5-91EA-421E-AD42-0FCB14DC7119}" type="datetimeFigureOut">
              <a:rPr lang="ca-ES" smtClean="0"/>
              <a:t>12/5/25</a:t>
            </a:fld>
            <a:endParaRPr lang="ca-ES"/>
          </a:p>
        </p:txBody>
      </p:sp>
      <p:sp>
        <p:nvSpPr>
          <p:cNvPr id="4" name="Marcador de imagen d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F29DD399-5989-4A36-9C3E-33C8761D44F6}" type="slidenum">
              <a:rPr lang="ca-ES" smtClean="0"/>
              <a:t>‹#›</a:t>
            </a:fld>
            <a:endParaRPr lang="ca-ES"/>
          </a:p>
        </p:txBody>
      </p:sp>
    </p:spTree>
    <p:extLst>
      <p:ext uri="{BB962C8B-B14F-4D97-AF65-F5344CB8AC3E}">
        <p14:creationId xmlns:p14="http://schemas.microsoft.com/office/powerpoint/2010/main" val="90954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5F196-8D2B-C323-F50B-7FF8FB3C369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F387B11-9899-ABC0-9056-48FADDB6A19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1690B39-ECA0-D6EC-06BA-B16F9084E3D3}"/>
              </a:ext>
            </a:extLst>
          </p:cNvPr>
          <p:cNvSpPr>
            <a:spLocks noGrp="1"/>
          </p:cNvSpPr>
          <p:nvPr>
            <p:ph type="body" idx="1"/>
          </p:nvPr>
        </p:nvSpPr>
        <p:spPr/>
        <p:txBody>
          <a:bodyPr/>
          <a:lstStyle/>
          <a:p>
            <a:endParaRPr lang="ca-ES"/>
          </a:p>
        </p:txBody>
      </p:sp>
      <p:sp>
        <p:nvSpPr>
          <p:cNvPr id="4" name="Marcador de número de diapositiva 3">
            <a:extLst>
              <a:ext uri="{FF2B5EF4-FFF2-40B4-BE49-F238E27FC236}">
                <a16:creationId xmlns:a16="http://schemas.microsoft.com/office/drawing/2014/main" id="{560556D6-48E4-4FF0-4F39-A917E858ABED}"/>
              </a:ext>
            </a:extLst>
          </p:cNvPr>
          <p:cNvSpPr>
            <a:spLocks noGrp="1"/>
          </p:cNvSpPr>
          <p:nvPr>
            <p:ph type="sldNum" sz="quarter" idx="5"/>
          </p:nvPr>
        </p:nvSpPr>
        <p:spPr/>
        <p:txBody>
          <a:bodyPr/>
          <a:lstStyle/>
          <a:p>
            <a:fld id="{F29DD399-5989-4A36-9C3E-33C8761D44F6}" type="slidenum">
              <a:rPr lang="ca-ES" smtClean="0"/>
              <a:t>1</a:t>
            </a:fld>
            <a:endParaRPr lang="ca-ES"/>
          </a:p>
        </p:txBody>
      </p:sp>
    </p:spTree>
    <p:extLst>
      <p:ext uri="{BB962C8B-B14F-4D97-AF65-F5344CB8AC3E}">
        <p14:creationId xmlns:p14="http://schemas.microsoft.com/office/powerpoint/2010/main" val="3745656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16</a:t>
            </a:fld>
            <a:endParaRPr lang="ca-ES"/>
          </a:p>
        </p:txBody>
      </p:sp>
    </p:spTree>
    <p:extLst>
      <p:ext uri="{BB962C8B-B14F-4D97-AF65-F5344CB8AC3E}">
        <p14:creationId xmlns:p14="http://schemas.microsoft.com/office/powerpoint/2010/main" val="63290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17</a:t>
            </a:fld>
            <a:endParaRPr lang="ca-ES"/>
          </a:p>
        </p:txBody>
      </p:sp>
    </p:spTree>
    <p:extLst>
      <p:ext uri="{BB962C8B-B14F-4D97-AF65-F5344CB8AC3E}">
        <p14:creationId xmlns:p14="http://schemas.microsoft.com/office/powerpoint/2010/main" val="967799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18</a:t>
            </a:fld>
            <a:endParaRPr lang="ca-ES"/>
          </a:p>
        </p:txBody>
      </p:sp>
    </p:spTree>
    <p:extLst>
      <p:ext uri="{BB962C8B-B14F-4D97-AF65-F5344CB8AC3E}">
        <p14:creationId xmlns:p14="http://schemas.microsoft.com/office/powerpoint/2010/main" val="865064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19</a:t>
            </a:fld>
            <a:endParaRPr lang="ca-ES"/>
          </a:p>
        </p:txBody>
      </p:sp>
    </p:spTree>
    <p:extLst>
      <p:ext uri="{BB962C8B-B14F-4D97-AF65-F5344CB8AC3E}">
        <p14:creationId xmlns:p14="http://schemas.microsoft.com/office/powerpoint/2010/main" val="219849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20</a:t>
            </a:fld>
            <a:endParaRPr lang="ca-ES"/>
          </a:p>
        </p:txBody>
      </p:sp>
    </p:spTree>
    <p:extLst>
      <p:ext uri="{BB962C8B-B14F-4D97-AF65-F5344CB8AC3E}">
        <p14:creationId xmlns:p14="http://schemas.microsoft.com/office/powerpoint/2010/main" val="2088718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21</a:t>
            </a:fld>
            <a:endParaRPr lang="ca-ES"/>
          </a:p>
        </p:txBody>
      </p:sp>
    </p:spTree>
    <p:extLst>
      <p:ext uri="{BB962C8B-B14F-4D97-AF65-F5344CB8AC3E}">
        <p14:creationId xmlns:p14="http://schemas.microsoft.com/office/powerpoint/2010/main" val="85965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22</a:t>
            </a:fld>
            <a:endParaRPr lang="ca-ES"/>
          </a:p>
        </p:txBody>
      </p:sp>
    </p:spTree>
    <p:extLst>
      <p:ext uri="{BB962C8B-B14F-4D97-AF65-F5344CB8AC3E}">
        <p14:creationId xmlns:p14="http://schemas.microsoft.com/office/powerpoint/2010/main" val="223842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23</a:t>
            </a:fld>
            <a:endParaRPr lang="ca-ES"/>
          </a:p>
        </p:txBody>
      </p:sp>
    </p:spTree>
    <p:extLst>
      <p:ext uri="{BB962C8B-B14F-4D97-AF65-F5344CB8AC3E}">
        <p14:creationId xmlns:p14="http://schemas.microsoft.com/office/powerpoint/2010/main" val="480870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24</a:t>
            </a:fld>
            <a:endParaRPr lang="ca-ES"/>
          </a:p>
        </p:txBody>
      </p:sp>
    </p:spTree>
    <p:extLst>
      <p:ext uri="{BB962C8B-B14F-4D97-AF65-F5344CB8AC3E}">
        <p14:creationId xmlns:p14="http://schemas.microsoft.com/office/powerpoint/2010/main" val="63861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26</a:t>
            </a:fld>
            <a:endParaRPr lang="ca-ES"/>
          </a:p>
        </p:txBody>
      </p:sp>
    </p:spTree>
    <p:extLst>
      <p:ext uri="{BB962C8B-B14F-4D97-AF65-F5344CB8AC3E}">
        <p14:creationId xmlns:p14="http://schemas.microsoft.com/office/powerpoint/2010/main" val="295233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8</a:t>
            </a:fld>
            <a:endParaRPr lang="ca-ES"/>
          </a:p>
        </p:txBody>
      </p:sp>
    </p:spTree>
    <p:extLst>
      <p:ext uri="{BB962C8B-B14F-4D97-AF65-F5344CB8AC3E}">
        <p14:creationId xmlns:p14="http://schemas.microsoft.com/office/powerpoint/2010/main" val="1976253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27</a:t>
            </a:fld>
            <a:endParaRPr lang="ca-ES"/>
          </a:p>
        </p:txBody>
      </p:sp>
    </p:spTree>
    <p:extLst>
      <p:ext uri="{BB962C8B-B14F-4D97-AF65-F5344CB8AC3E}">
        <p14:creationId xmlns:p14="http://schemas.microsoft.com/office/powerpoint/2010/main" val="3575724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28</a:t>
            </a:fld>
            <a:endParaRPr lang="ca-ES"/>
          </a:p>
        </p:txBody>
      </p:sp>
    </p:spTree>
    <p:extLst>
      <p:ext uri="{BB962C8B-B14F-4D97-AF65-F5344CB8AC3E}">
        <p14:creationId xmlns:p14="http://schemas.microsoft.com/office/powerpoint/2010/main" val="2576598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29</a:t>
            </a:fld>
            <a:endParaRPr lang="ca-ES"/>
          </a:p>
        </p:txBody>
      </p:sp>
    </p:spTree>
    <p:extLst>
      <p:ext uri="{BB962C8B-B14F-4D97-AF65-F5344CB8AC3E}">
        <p14:creationId xmlns:p14="http://schemas.microsoft.com/office/powerpoint/2010/main" val="246674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30</a:t>
            </a:fld>
            <a:endParaRPr lang="ca-ES"/>
          </a:p>
        </p:txBody>
      </p:sp>
    </p:spTree>
    <p:extLst>
      <p:ext uri="{BB962C8B-B14F-4D97-AF65-F5344CB8AC3E}">
        <p14:creationId xmlns:p14="http://schemas.microsoft.com/office/powerpoint/2010/main" val="2909656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32</a:t>
            </a:fld>
            <a:endParaRPr lang="ca-ES"/>
          </a:p>
        </p:txBody>
      </p:sp>
    </p:spTree>
    <p:extLst>
      <p:ext uri="{BB962C8B-B14F-4D97-AF65-F5344CB8AC3E}">
        <p14:creationId xmlns:p14="http://schemas.microsoft.com/office/powerpoint/2010/main" val="3540817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33</a:t>
            </a:fld>
            <a:endParaRPr lang="ca-ES"/>
          </a:p>
        </p:txBody>
      </p:sp>
    </p:spTree>
    <p:extLst>
      <p:ext uri="{BB962C8B-B14F-4D97-AF65-F5344CB8AC3E}">
        <p14:creationId xmlns:p14="http://schemas.microsoft.com/office/powerpoint/2010/main" val="797739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34</a:t>
            </a:fld>
            <a:endParaRPr lang="ca-ES"/>
          </a:p>
        </p:txBody>
      </p:sp>
    </p:spTree>
    <p:extLst>
      <p:ext uri="{BB962C8B-B14F-4D97-AF65-F5344CB8AC3E}">
        <p14:creationId xmlns:p14="http://schemas.microsoft.com/office/powerpoint/2010/main" val="2217360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35</a:t>
            </a:fld>
            <a:endParaRPr lang="ca-ES"/>
          </a:p>
        </p:txBody>
      </p:sp>
    </p:spTree>
    <p:extLst>
      <p:ext uri="{BB962C8B-B14F-4D97-AF65-F5344CB8AC3E}">
        <p14:creationId xmlns:p14="http://schemas.microsoft.com/office/powerpoint/2010/main" val="7199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36</a:t>
            </a:fld>
            <a:endParaRPr lang="ca-ES"/>
          </a:p>
        </p:txBody>
      </p:sp>
    </p:spTree>
    <p:extLst>
      <p:ext uri="{BB962C8B-B14F-4D97-AF65-F5344CB8AC3E}">
        <p14:creationId xmlns:p14="http://schemas.microsoft.com/office/powerpoint/2010/main" val="1037049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37</a:t>
            </a:fld>
            <a:endParaRPr lang="ca-ES"/>
          </a:p>
        </p:txBody>
      </p:sp>
    </p:spTree>
    <p:extLst>
      <p:ext uri="{BB962C8B-B14F-4D97-AF65-F5344CB8AC3E}">
        <p14:creationId xmlns:p14="http://schemas.microsoft.com/office/powerpoint/2010/main" val="137087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Spol je kategorija, s katero imenujemo tisto, kar izhaja iz bioloških lastnosti, ki se tradicionalno uporabljajo za razvrščanje teles moških in žensk na binarni način.</a:t>
            </a:r>
          </a:p>
          <a:p>
            <a:r>
              <a:rPr lang="en-GB" dirty="0"/>
              <a:t>Kar zadeva spol, so diferencirane kategorije posledica družbenega učenja in rezultat tega, kar se družbeno pričakuje od enega in drugega.</a:t>
            </a:r>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9</a:t>
            </a:fld>
            <a:endParaRPr lang="ca-ES"/>
          </a:p>
        </p:txBody>
      </p:sp>
    </p:spTree>
    <p:extLst>
      <p:ext uri="{BB962C8B-B14F-4D97-AF65-F5344CB8AC3E}">
        <p14:creationId xmlns:p14="http://schemas.microsoft.com/office/powerpoint/2010/main" val="926569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38</a:t>
            </a:fld>
            <a:endParaRPr lang="ca-ES"/>
          </a:p>
        </p:txBody>
      </p:sp>
    </p:spTree>
    <p:extLst>
      <p:ext uri="{BB962C8B-B14F-4D97-AF65-F5344CB8AC3E}">
        <p14:creationId xmlns:p14="http://schemas.microsoft.com/office/powerpoint/2010/main" val="1683870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39</a:t>
            </a:fld>
            <a:endParaRPr lang="ca-ES"/>
          </a:p>
        </p:txBody>
      </p:sp>
    </p:spTree>
    <p:extLst>
      <p:ext uri="{BB962C8B-B14F-4D97-AF65-F5344CB8AC3E}">
        <p14:creationId xmlns:p14="http://schemas.microsoft.com/office/powerpoint/2010/main" val="2808913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40</a:t>
            </a:fld>
            <a:endParaRPr lang="ca-ES"/>
          </a:p>
        </p:txBody>
      </p:sp>
    </p:spTree>
    <p:extLst>
      <p:ext uri="{BB962C8B-B14F-4D97-AF65-F5344CB8AC3E}">
        <p14:creationId xmlns:p14="http://schemas.microsoft.com/office/powerpoint/2010/main" val="2690379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41</a:t>
            </a:fld>
            <a:endParaRPr lang="ca-ES"/>
          </a:p>
        </p:txBody>
      </p:sp>
    </p:spTree>
    <p:extLst>
      <p:ext uri="{BB962C8B-B14F-4D97-AF65-F5344CB8AC3E}">
        <p14:creationId xmlns:p14="http://schemas.microsoft.com/office/powerpoint/2010/main" val="3783180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43</a:t>
            </a:fld>
            <a:endParaRPr lang="ca-ES"/>
          </a:p>
        </p:txBody>
      </p:sp>
    </p:spTree>
    <p:extLst>
      <p:ext uri="{BB962C8B-B14F-4D97-AF65-F5344CB8AC3E}">
        <p14:creationId xmlns:p14="http://schemas.microsoft.com/office/powerpoint/2010/main" val="1847127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44</a:t>
            </a:fld>
            <a:endParaRPr lang="ca-ES"/>
          </a:p>
        </p:txBody>
      </p:sp>
    </p:spTree>
    <p:extLst>
      <p:ext uri="{BB962C8B-B14F-4D97-AF65-F5344CB8AC3E}">
        <p14:creationId xmlns:p14="http://schemas.microsoft.com/office/powerpoint/2010/main" val="4194976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45</a:t>
            </a:fld>
            <a:endParaRPr lang="ca-ES"/>
          </a:p>
        </p:txBody>
      </p:sp>
    </p:spTree>
    <p:extLst>
      <p:ext uri="{BB962C8B-B14F-4D97-AF65-F5344CB8AC3E}">
        <p14:creationId xmlns:p14="http://schemas.microsoft.com/office/powerpoint/2010/main" val="55213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46</a:t>
            </a:fld>
            <a:endParaRPr lang="ca-ES"/>
          </a:p>
        </p:txBody>
      </p:sp>
    </p:spTree>
    <p:extLst>
      <p:ext uri="{BB962C8B-B14F-4D97-AF65-F5344CB8AC3E}">
        <p14:creationId xmlns:p14="http://schemas.microsoft.com/office/powerpoint/2010/main" val="3748047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47</a:t>
            </a:fld>
            <a:endParaRPr lang="ca-ES"/>
          </a:p>
        </p:txBody>
      </p:sp>
    </p:spTree>
    <p:extLst>
      <p:ext uri="{BB962C8B-B14F-4D97-AF65-F5344CB8AC3E}">
        <p14:creationId xmlns:p14="http://schemas.microsoft.com/office/powerpoint/2010/main" val="4238485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48</a:t>
            </a:fld>
            <a:endParaRPr lang="ca-ES"/>
          </a:p>
        </p:txBody>
      </p:sp>
    </p:spTree>
    <p:extLst>
      <p:ext uri="{BB962C8B-B14F-4D97-AF65-F5344CB8AC3E}">
        <p14:creationId xmlns:p14="http://schemas.microsoft.com/office/powerpoint/2010/main" val="275683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Ta klasifikacija velja za negativen primer stereotipov, saj poudarja omejevalne in pogosto škodljive družbene norme, ki uveljavljajo toge vloge spolov. Ti stereotipi ohranjajo neenakost in omejujejo potencial posameznikov na podlagi njihovega zaznanega spola.</a:t>
            </a:r>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10</a:t>
            </a:fld>
            <a:endParaRPr lang="ca-ES"/>
          </a:p>
        </p:txBody>
      </p:sp>
    </p:spTree>
    <p:extLst>
      <p:ext uri="{BB962C8B-B14F-4D97-AF65-F5344CB8AC3E}">
        <p14:creationId xmlns:p14="http://schemas.microsoft.com/office/powerpoint/2010/main" val="2323629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49</a:t>
            </a:fld>
            <a:endParaRPr lang="ca-ES"/>
          </a:p>
        </p:txBody>
      </p:sp>
    </p:spTree>
    <p:extLst>
      <p:ext uri="{BB962C8B-B14F-4D97-AF65-F5344CB8AC3E}">
        <p14:creationId xmlns:p14="http://schemas.microsoft.com/office/powerpoint/2010/main" val="1432431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50</a:t>
            </a:fld>
            <a:endParaRPr lang="ca-ES"/>
          </a:p>
        </p:txBody>
      </p:sp>
    </p:spTree>
    <p:extLst>
      <p:ext uri="{BB962C8B-B14F-4D97-AF65-F5344CB8AC3E}">
        <p14:creationId xmlns:p14="http://schemas.microsoft.com/office/powerpoint/2010/main" val="3832103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51</a:t>
            </a:fld>
            <a:endParaRPr lang="ca-ES"/>
          </a:p>
        </p:txBody>
      </p:sp>
    </p:spTree>
    <p:extLst>
      <p:ext uri="{BB962C8B-B14F-4D97-AF65-F5344CB8AC3E}">
        <p14:creationId xmlns:p14="http://schemas.microsoft.com/office/powerpoint/2010/main" val="3554771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52</a:t>
            </a:fld>
            <a:endParaRPr lang="ca-ES"/>
          </a:p>
        </p:txBody>
      </p:sp>
    </p:spTree>
    <p:extLst>
      <p:ext uri="{BB962C8B-B14F-4D97-AF65-F5344CB8AC3E}">
        <p14:creationId xmlns:p14="http://schemas.microsoft.com/office/powerpoint/2010/main" val="1527444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53</a:t>
            </a:fld>
            <a:endParaRPr lang="ca-ES"/>
          </a:p>
        </p:txBody>
      </p:sp>
    </p:spTree>
    <p:extLst>
      <p:ext uri="{BB962C8B-B14F-4D97-AF65-F5344CB8AC3E}">
        <p14:creationId xmlns:p14="http://schemas.microsoft.com/office/powerpoint/2010/main" val="2278692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54</a:t>
            </a:fld>
            <a:endParaRPr lang="ca-ES"/>
          </a:p>
        </p:txBody>
      </p:sp>
    </p:spTree>
    <p:extLst>
      <p:ext uri="{BB962C8B-B14F-4D97-AF65-F5344CB8AC3E}">
        <p14:creationId xmlns:p14="http://schemas.microsoft.com/office/powerpoint/2010/main" val="37664717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55</a:t>
            </a:fld>
            <a:endParaRPr lang="ca-ES"/>
          </a:p>
        </p:txBody>
      </p:sp>
    </p:spTree>
    <p:extLst>
      <p:ext uri="{BB962C8B-B14F-4D97-AF65-F5344CB8AC3E}">
        <p14:creationId xmlns:p14="http://schemas.microsoft.com/office/powerpoint/2010/main" val="6292760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56</a:t>
            </a:fld>
            <a:endParaRPr lang="ca-ES"/>
          </a:p>
        </p:txBody>
      </p:sp>
    </p:spTree>
    <p:extLst>
      <p:ext uri="{BB962C8B-B14F-4D97-AF65-F5344CB8AC3E}">
        <p14:creationId xmlns:p14="http://schemas.microsoft.com/office/powerpoint/2010/main" val="2723985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57</a:t>
            </a:fld>
            <a:endParaRPr lang="ca-ES"/>
          </a:p>
        </p:txBody>
      </p:sp>
    </p:spTree>
    <p:extLst>
      <p:ext uri="{BB962C8B-B14F-4D97-AF65-F5344CB8AC3E}">
        <p14:creationId xmlns:p14="http://schemas.microsoft.com/office/powerpoint/2010/main" val="1031930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58</a:t>
            </a:fld>
            <a:endParaRPr lang="ca-ES"/>
          </a:p>
        </p:txBody>
      </p:sp>
    </p:spTree>
    <p:extLst>
      <p:ext uri="{BB962C8B-B14F-4D97-AF65-F5344CB8AC3E}">
        <p14:creationId xmlns:p14="http://schemas.microsoft.com/office/powerpoint/2010/main" val="170482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11</a:t>
            </a:fld>
            <a:endParaRPr lang="ca-ES"/>
          </a:p>
        </p:txBody>
      </p:sp>
    </p:spTree>
    <p:extLst>
      <p:ext uri="{BB962C8B-B14F-4D97-AF65-F5344CB8AC3E}">
        <p14:creationId xmlns:p14="http://schemas.microsoft.com/office/powerpoint/2010/main" val="32265458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59</a:t>
            </a:fld>
            <a:endParaRPr lang="ca-ES"/>
          </a:p>
        </p:txBody>
      </p:sp>
    </p:spTree>
    <p:extLst>
      <p:ext uri="{BB962C8B-B14F-4D97-AF65-F5344CB8AC3E}">
        <p14:creationId xmlns:p14="http://schemas.microsoft.com/office/powerpoint/2010/main" val="2895076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60</a:t>
            </a:fld>
            <a:endParaRPr lang="ca-ES"/>
          </a:p>
        </p:txBody>
      </p:sp>
    </p:spTree>
    <p:extLst>
      <p:ext uri="{BB962C8B-B14F-4D97-AF65-F5344CB8AC3E}">
        <p14:creationId xmlns:p14="http://schemas.microsoft.com/office/powerpoint/2010/main" val="36142706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61</a:t>
            </a:fld>
            <a:endParaRPr lang="ca-ES"/>
          </a:p>
        </p:txBody>
      </p:sp>
    </p:spTree>
    <p:extLst>
      <p:ext uri="{BB962C8B-B14F-4D97-AF65-F5344CB8AC3E}">
        <p14:creationId xmlns:p14="http://schemas.microsoft.com/office/powerpoint/2010/main" val="18767347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71</a:t>
            </a:fld>
            <a:endParaRPr lang="ca-ES"/>
          </a:p>
        </p:txBody>
      </p:sp>
    </p:spTree>
    <p:extLst>
      <p:ext uri="{BB962C8B-B14F-4D97-AF65-F5344CB8AC3E}">
        <p14:creationId xmlns:p14="http://schemas.microsoft.com/office/powerpoint/2010/main" val="193316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72</a:t>
            </a:fld>
            <a:endParaRPr lang="ca-ES"/>
          </a:p>
        </p:txBody>
      </p:sp>
    </p:spTree>
    <p:extLst>
      <p:ext uri="{BB962C8B-B14F-4D97-AF65-F5344CB8AC3E}">
        <p14:creationId xmlns:p14="http://schemas.microsoft.com/office/powerpoint/2010/main" val="32262316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73</a:t>
            </a:fld>
            <a:endParaRPr lang="ca-ES"/>
          </a:p>
        </p:txBody>
      </p:sp>
    </p:spTree>
    <p:extLst>
      <p:ext uri="{BB962C8B-B14F-4D97-AF65-F5344CB8AC3E}">
        <p14:creationId xmlns:p14="http://schemas.microsoft.com/office/powerpoint/2010/main" val="243468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12</a:t>
            </a:fld>
            <a:endParaRPr lang="ca-ES"/>
          </a:p>
        </p:txBody>
      </p:sp>
    </p:spTree>
    <p:extLst>
      <p:ext uri="{BB962C8B-B14F-4D97-AF65-F5344CB8AC3E}">
        <p14:creationId xmlns:p14="http://schemas.microsoft.com/office/powerpoint/2010/main" val="146224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13</a:t>
            </a:fld>
            <a:endParaRPr lang="ca-ES"/>
          </a:p>
        </p:txBody>
      </p:sp>
    </p:spTree>
    <p:extLst>
      <p:ext uri="{BB962C8B-B14F-4D97-AF65-F5344CB8AC3E}">
        <p14:creationId xmlns:p14="http://schemas.microsoft.com/office/powerpoint/2010/main" val="373362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14</a:t>
            </a:fld>
            <a:endParaRPr lang="ca-ES"/>
          </a:p>
        </p:txBody>
      </p:sp>
    </p:spTree>
    <p:extLst>
      <p:ext uri="{BB962C8B-B14F-4D97-AF65-F5344CB8AC3E}">
        <p14:creationId xmlns:p14="http://schemas.microsoft.com/office/powerpoint/2010/main" val="405728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15</a:t>
            </a:fld>
            <a:endParaRPr lang="ca-ES"/>
          </a:p>
        </p:txBody>
      </p:sp>
    </p:spTree>
    <p:extLst>
      <p:ext uri="{BB962C8B-B14F-4D97-AF65-F5344CB8AC3E}">
        <p14:creationId xmlns:p14="http://schemas.microsoft.com/office/powerpoint/2010/main" val="373407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BB5B0-6FC4-43A2-B642-D25B6E1FAC1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a:extLst>
              <a:ext uri="{FF2B5EF4-FFF2-40B4-BE49-F238E27FC236}">
                <a16:creationId xmlns:a16="http://schemas.microsoft.com/office/drawing/2014/main" id="{4A34CEA5-CAAC-46C7-BA29-79118D840C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a:extLst>
              <a:ext uri="{FF2B5EF4-FFF2-40B4-BE49-F238E27FC236}">
                <a16:creationId xmlns:a16="http://schemas.microsoft.com/office/drawing/2014/main" id="{4A144763-0327-460E-8AAD-7C35B92202E5}"/>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5" name="Marcador de pie de página 4">
            <a:extLst>
              <a:ext uri="{FF2B5EF4-FFF2-40B4-BE49-F238E27FC236}">
                <a16:creationId xmlns:a16="http://schemas.microsoft.com/office/drawing/2014/main" id="{30E9B663-56F0-4614-8365-BA6DEABD8D47}"/>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D2B7903-654A-4C4E-B166-F280723895C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95556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7FA3D-BA31-48BB-8A6C-11B8293BFA19}"/>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A93D9F25-B342-48C3-8643-20FDCBDCD8E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3FB00380-5AC4-4576-8FD2-0BB01A7C295B}"/>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5" name="Marcador de pie de página 4">
            <a:extLst>
              <a:ext uri="{FF2B5EF4-FFF2-40B4-BE49-F238E27FC236}">
                <a16:creationId xmlns:a16="http://schemas.microsoft.com/office/drawing/2014/main" id="{53CB7384-3233-4B48-99FF-1637696E2B66}"/>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72E6CE2-0DAA-4396-912F-720AC00B95E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72829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93DD01-0C1B-4582-B459-093C5EBDED4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240FF8B5-B656-480E-8656-EACD96EF798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9F98E695-27A9-4982-AAC3-CEF1FD9DFD0D}"/>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5" name="Marcador de pie de página 4">
            <a:extLst>
              <a:ext uri="{FF2B5EF4-FFF2-40B4-BE49-F238E27FC236}">
                <a16:creationId xmlns:a16="http://schemas.microsoft.com/office/drawing/2014/main" id="{A1826E3A-01AE-4E98-8A02-5AD9E287D421}"/>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EC561CD2-72FF-44CA-875D-54B954ED26B5}"/>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593654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F5A131D6-0B61-C04C-91F4-682762695A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11" name="Grafický objekt 10">
            <a:extLst>
              <a:ext uri="{FF2B5EF4-FFF2-40B4-BE49-F238E27FC236}">
                <a16:creationId xmlns:a16="http://schemas.microsoft.com/office/drawing/2014/main" id="{D3C89706-9470-7D01-5A64-B6C2A1DB872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3" name="Obdélník 12">
            <a:extLst>
              <a:ext uri="{FF2B5EF4-FFF2-40B4-BE49-F238E27FC236}">
                <a16:creationId xmlns:a16="http://schemas.microsoft.com/office/drawing/2014/main" id="{DE7550B6-8147-0298-8B33-2D293454C7A0}"/>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Grafický objekt 4">
            <a:extLst>
              <a:ext uri="{FF2B5EF4-FFF2-40B4-BE49-F238E27FC236}">
                <a16:creationId xmlns:a16="http://schemas.microsoft.com/office/drawing/2014/main" id="{91E73527-EF80-E607-C2E0-7DC2C69DFAE6}"/>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10" name="Grafický objekt 9">
            <a:extLst>
              <a:ext uri="{FF2B5EF4-FFF2-40B4-BE49-F238E27FC236}">
                <a16:creationId xmlns:a16="http://schemas.microsoft.com/office/drawing/2014/main" id="{51231657-CCCD-0E9D-68A6-07B5ABC9C3E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9603" y="1472023"/>
            <a:ext cx="2628903" cy="1070173"/>
          </a:xfrm>
          <a:prstGeom prst="rect">
            <a:avLst/>
          </a:prstGeom>
        </p:spPr>
      </p:pic>
      <p:pic>
        <p:nvPicPr>
          <p:cNvPr id="2" name="Obrázek 1">
            <a:extLst>
              <a:ext uri="{FF2B5EF4-FFF2-40B4-BE49-F238E27FC236}">
                <a16:creationId xmlns:a16="http://schemas.microsoft.com/office/drawing/2014/main" id="{AB407EF2-9794-F002-50C9-D44A0C39572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 name="Zástupný obsah 2">
            <a:extLst>
              <a:ext uri="{FF2B5EF4-FFF2-40B4-BE49-F238E27FC236}">
                <a16:creationId xmlns:a16="http://schemas.microsoft.com/office/drawing/2014/main" id="{9BA4B092-A965-B4BF-E9C3-9F42E6B5FA34}"/>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Financira Evropska unija. Izražena stališča in mnenja so le stališča in mnenja avtorjev in ne odražajo nujno stališč Evropske unije ali Evropske raziskovalne agencije. Zanje ne moreta biti odgovorna niti Evropska unija niti organ, ki dodeli pomoč.</a:t>
            </a:r>
            <a:endParaRPr lang="en-GB" sz="700" noProof="0" dirty="0">
              <a:solidFill>
                <a:schemeClr val="tx1">
                  <a:lumMod val="65000"/>
                  <a:lumOff val="35000"/>
                </a:schemeClr>
              </a:solidFill>
              <a:latin typeface="Varela Round" pitchFamily="2" charset="-79"/>
              <a:cs typeface="Varela Round" pitchFamily="2" charset="-79"/>
            </a:endParaRPr>
          </a:p>
        </p:txBody>
      </p:sp>
      <p:sp>
        <p:nvSpPr>
          <p:cNvPr id="4" name="Obdélník 3">
            <a:extLst>
              <a:ext uri="{FF2B5EF4-FFF2-40B4-BE49-F238E27FC236}">
                <a16:creationId xmlns:a16="http://schemas.microsoft.com/office/drawing/2014/main" id="{E0A87F3E-BF06-8B98-4E93-DC9D405D3601}"/>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806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Úvodní snímek">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EA069DE6-4884-4EDB-D6D1-9F109ECA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6" name="Grafický objekt 5">
            <a:extLst>
              <a:ext uri="{FF2B5EF4-FFF2-40B4-BE49-F238E27FC236}">
                <a16:creationId xmlns:a16="http://schemas.microsoft.com/office/drawing/2014/main" id="{33778BE9-684B-CF76-1BF4-9F5D5F90E9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0" name="Obdélník 9">
            <a:extLst>
              <a:ext uri="{FF2B5EF4-FFF2-40B4-BE49-F238E27FC236}">
                <a16:creationId xmlns:a16="http://schemas.microsoft.com/office/drawing/2014/main" id="{E561CFBA-4CA8-176A-3B0D-649DBB389EB6}"/>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a:extLst>
              <a:ext uri="{FF2B5EF4-FFF2-40B4-BE49-F238E27FC236}">
                <a16:creationId xmlns:a16="http://schemas.microsoft.com/office/drawing/2014/main" id="{02FC2A12-D0D0-E4A4-82FF-67C6228BB507}"/>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14" name="Zástupný obsah 2">
            <a:extLst>
              <a:ext uri="{FF2B5EF4-FFF2-40B4-BE49-F238E27FC236}">
                <a16:creationId xmlns:a16="http://schemas.microsoft.com/office/drawing/2014/main" id="{4D50E074-D0C1-C511-7647-FD5D1CE9A0C0}"/>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Financira Evropska unija. Izražena stališča in mnenja so le stališča in mnenja avtorjev in ne odražajo nujno stališč Evropske unije ali Evropske raziskovalne agencije. Zanje ne moreta biti odgovorna niti Evropska unija niti organ, ki dodeli pomoč.</a:t>
            </a:r>
            <a:endParaRPr lang="en-GB" sz="700" noProof="0" dirty="0">
              <a:solidFill>
                <a:schemeClr val="tx1">
                  <a:lumMod val="65000"/>
                  <a:lumOff val="35000"/>
                </a:schemeClr>
              </a:solidFill>
              <a:latin typeface="Varela Round" pitchFamily="2" charset="-79"/>
              <a:cs typeface="Varela Round" pitchFamily="2" charset="-79"/>
            </a:endParaRPr>
          </a:p>
        </p:txBody>
      </p:sp>
      <p:sp>
        <p:nvSpPr>
          <p:cNvPr id="16" name="Obdélník 15">
            <a:extLst>
              <a:ext uri="{FF2B5EF4-FFF2-40B4-BE49-F238E27FC236}">
                <a16:creationId xmlns:a16="http://schemas.microsoft.com/office/drawing/2014/main" id="{35E77DA1-897C-3031-FACC-4420EA71FEF7}"/>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Grafický objekt 11">
            <a:extLst>
              <a:ext uri="{FF2B5EF4-FFF2-40B4-BE49-F238E27FC236}">
                <a16:creationId xmlns:a16="http://schemas.microsoft.com/office/drawing/2014/main" id="{B3BA2906-521D-BC0B-6AD3-09DB154A5F96}"/>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709" y="728569"/>
            <a:ext cx="782955" cy="318725"/>
          </a:xfrm>
          <a:prstGeom prst="rect">
            <a:avLst/>
          </a:prstGeom>
        </p:spPr>
      </p:pic>
      <p:sp>
        <p:nvSpPr>
          <p:cNvPr id="15" name="Zástupný obsah 2">
            <a:extLst>
              <a:ext uri="{FF2B5EF4-FFF2-40B4-BE49-F238E27FC236}">
                <a16:creationId xmlns:a16="http://schemas.microsoft.com/office/drawing/2014/main" id="{E0697B74-3B5A-3473-2674-4645A8166EF7}"/>
              </a:ext>
            </a:extLst>
          </p:cNvPr>
          <p:cNvSpPr>
            <a:spLocks noGrp="1"/>
          </p:cNvSpPr>
          <p:nvPr>
            <p:ph idx="1"/>
          </p:nvPr>
        </p:nvSpPr>
        <p:spPr>
          <a:xfrm>
            <a:off x="6091969" y="755644"/>
            <a:ext cx="5099306" cy="4636624"/>
          </a:xfrm>
          <a:noFill/>
        </p:spPr>
        <p:txBody>
          <a:bodyPr/>
          <a:lstStyle>
            <a:lvl1pPr marL="0" indent="0">
              <a:buNone/>
              <a:defRPr sz="3200">
                <a:no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cs-CZ"/>
          </a:p>
        </p:txBody>
      </p:sp>
    </p:spTree>
    <p:extLst>
      <p:ext uri="{BB962C8B-B14F-4D97-AF65-F5344CB8AC3E}">
        <p14:creationId xmlns:p14="http://schemas.microsoft.com/office/powerpoint/2010/main" val="202766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Záhlaví oddílu">
    <p:spTree>
      <p:nvGrpSpPr>
        <p:cNvPr id="1" name=""/>
        <p:cNvGrpSpPr/>
        <p:nvPr/>
      </p:nvGrpSpPr>
      <p:grpSpPr>
        <a:xfrm>
          <a:off x="0" y="0"/>
          <a:ext cx="0" cy="0"/>
          <a:chOff x="0" y="0"/>
          <a:chExt cx="0" cy="0"/>
        </a:xfrm>
      </p:grpSpPr>
      <p:pic>
        <p:nvPicPr>
          <p:cNvPr id="28" name="Grafický objekt 27">
            <a:extLst>
              <a:ext uri="{FF2B5EF4-FFF2-40B4-BE49-F238E27FC236}">
                <a16:creationId xmlns:a16="http://schemas.microsoft.com/office/drawing/2014/main" id="{F4E353D4-D852-D83B-6F3D-E6F3C0F27A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29" name="Grafický objekt 28">
            <a:extLst>
              <a:ext uri="{FF2B5EF4-FFF2-40B4-BE49-F238E27FC236}">
                <a16:creationId xmlns:a16="http://schemas.microsoft.com/office/drawing/2014/main" id="{6BF63111-E9B0-CF14-C15B-6733A3572FE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30" name="Obdélník 29">
            <a:extLst>
              <a:ext uri="{FF2B5EF4-FFF2-40B4-BE49-F238E27FC236}">
                <a16:creationId xmlns:a16="http://schemas.microsoft.com/office/drawing/2014/main" id="{804786FF-CFA3-343F-3F34-AC2E8D6A499D}"/>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5" name="Grafický objekt 34">
            <a:extLst>
              <a:ext uri="{FF2B5EF4-FFF2-40B4-BE49-F238E27FC236}">
                <a16:creationId xmlns:a16="http://schemas.microsoft.com/office/drawing/2014/main" id="{A2635EBB-A696-00A8-4BC3-F4B127BE93DC}"/>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31" name="Obrázek 30">
            <a:extLst>
              <a:ext uri="{FF2B5EF4-FFF2-40B4-BE49-F238E27FC236}">
                <a16:creationId xmlns:a16="http://schemas.microsoft.com/office/drawing/2014/main" id="{78AFF3EC-2E3C-3BCA-44F3-68058D885A61}"/>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2" name="Zástupný obsah 2">
            <a:extLst>
              <a:ext uri="{FF2B5EF4-FFF2-40B4-BE49-F238E27FC236}">
                <a16:creationId xmlns:a16="http://schemas.microsoft.com/office/drawing/2014/main" id="{25B7A185-F6AB-902A-5152-E04C0E74B52D}"/>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Financira Evropska unija. Izražena stališča in mnenja so le stališča in mnenja avtorjev in ne odražajo nujno stališč Evropske unije ali Evropske raziskovalne agencije. Zanje ne moreta biti odgovorna niti Evropska unija niti organ, ki dodeli pomoč.</a:t>
            </a:r>
            <a:endParaRPr lang="en-GB" sz="700" noProof="0" dirty="0">
              <a:solidFill>
                <a:schemeClr val="tx1">
                  <a:lumMod val="65000"/>
                  <a:lumOff val="35000"/>
                </a:schemeClr>
              </a:solidFill>
              <a:latin typeface="Varela Round" pitchFamily="2" charset="-79"/>
              <a:cs typeface="Varela Round" pitchFamily="2" charset="-79"/>
            </a:endParaRPr>
          </a:p>
        </p:txBody>
      </p:sp>
      <p:sp>
        <p:nvSpPr>
          <p:cNvPr id="33" name="Obdélník 32">
            <a:extLst>
              <a:ext uri="{FF2B5EF4-FFF2-40B4-BE49-F238E27FC236}">
                <a16:creationId xmlns:a16="http://schemas.microsoft.com/office/drawing/2014/main" id="{6F3DF2C1-A267-26BA-4180-D08F8FEB2398}"/>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4" name="Grafický objekt 33">
            <a:extLst>
              <a:ext uri="{FF2B5EF4-FFF2-40B4-BE49-F238E27FC236}">
                <a16:creationId xmlns:a16="http://schemas.microsoft.com/office/drawing/2014/main" id="{DA836CF8-5B81-CB03-99DA-49ED8B1B6E90}"/>
              </a:ext>
            </a:extLst>
          </p:cNvPr>
          <p:cNvPicPr>
            <a:picLocks noChangeAspect="1"/>
          </p:cNvPicPr>
          <p:nvPr userDrawn="1"/>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5709" y="728569"/>
            <a:ext cx="782955" cy="318725"/>
          </a:xfrm>
          <a:prstGeom prst="rect">
            <a:avLst/>
          </a:prstGeom>
        </p:spPr>
      </p:pic>
    </p:spTree>
    <p:extLst>
      <p:ext uri="{BB962C8B-B14F-4D97-AF65-F5344CB8AC3E}">
        <p14:creationId xmlns:p14="http://schemas.microsoft.com/office/powerpoint/2010/main" val="414134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AE751-B403-4828-A174-5FFF125CF4ED}"/>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6F1111B9-B70D-437C-9BC9-B6F37A93FAD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F1CE169-396C-4FB2-8DC2-437F7128D166}"/>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5" name="Marcador de pie de página 4">
            <a:extLst>
              <a:ext uri="{FF2B5EF4-FFF2-40B4-BE49-F238E27FC236}">
                <a16:creationId xmlns:a16="http://schemas.microsoft.com/office/drawing/2014/main" id="{752520AB-BD9A-4566-A57D-B64FA6C45800}"/>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12162344-1316-4BEE-A0EA-F5799BE019A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4025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4A3A2-E568-4743-A7B3-6A2024F9F35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1A0AB466-71EF-4BC7-A647-1C43A215AA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3972D30-33CE-410F-AE2E-D38AFBE4AA00}"/>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5" name="Marcador de pie de página 4">
            <a:extLst>
              <a:ext uri="{FF2B5EF4-FFF2-40B4-BE49-F238E27FC236}">
                <a16:creationId xmlns:a16="http://schemas.microsoft.com/office/drawing/2014/main" id="{CE91A4DF-C175-404D-8C54-A84DAB552C9C}"/>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408AF1E1-FF3F-4152-99A4-6ACE7B622EA9}"/>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1525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07C71-0730-4C4D-8A7B-96E438B28F21}"/>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2CB0C3AB-0F8D-4623-AE6C-DB2289A3215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a:extLst>
              <a:ext uri="{FF2B5EF4-FFF2-40B4-BE49-F238E27FC236}">
                <a16:creationId xmlns:a16="http://schemas.microsoft.com/office/drawing/2014/main" id="{6E5E9B06-331F-4A19-AB3F-8CBBD923E3B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a:extLst>
              <a:ext uri="{FF2B5EF4-FFF2-40B4-BE49-F238E27FC236}">
                <a16:creationId xmlns:a16="http://schemas.microsoft.com/office/drawing/2014/main" id="{D758951B-54F0-4BFA-85CB-53E76F7D0D3A}"/>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6" name="Marcador de pie de página 5">
            <a:extLst>
              <a:ext uri="{FF2B5EF4-FFF2-40B4-BE49-F238E27FC236}">
                <a16:creationId xmlns:a16="http://schemas.microsoft.com/office/drawing/2014/main" id="{F8EF74CC-C662-4A93-9DF3-176955787C5F}"/>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59E4EB8A-9D11-4A7A-8411-F410DC40390A}"/>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6092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23E86-99E7-499C-9FA0-AA9810EB61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AA81728F-09DB-435A-A57C-ACC34A95F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BC9AA9D-1781-45A2-9F77-C2F4AD40079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a:extLst>
              <a:ext uri="{FF2B5EF4-FFF2-40B4-BE49-F238E27FC236}">
                <a16:creationId xmlns:a16="http://schemas.microsoft.com/office/drawing/2014/main" id="{3F4D3603-788C-42B0-BB0F-BD5399A01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7BB54DD-7548-4D6B-943F-64000EFE17F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a:extLst>
              <a:ext uri="{FF2B5EF4-FFF2-40B4-BE49-F238E27FC236}">
                <a16:creationId xmlns:a16="http://schemas.microsoft.com/office/drawing/2014/main" id="{36B7456F-55CD-4944-BA54-D1223B996F85}"/>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8" name="Marcador de pie de página 7">
            <a:extLst>
              <a:ext uri="{FF2B5EF4-FFF2-40B4-BE49-F238E27FC236}">
                <a16:creationId xmlns:a16="http://schemas.microsoft.com/office/drawing/2014/main" id="{9A447087-5B1C-412D-BED1-D36635B746BB}"/>
              </a:ext>
            </a:extLst>
          </p:cNvPr>
          <p:cNvSpPr>
            <a:spLocks noGrp="1"/>
          </p:cNvSpPr>
          <p:nvPr>
            <p:ph type="ftr" sz="quarter" idx="11"/>
          </p:nvPr>
        </p:nvSpPr>
        <p:spPr/>
        <p:txBody>
          <a:bodyPr/>
          <a:lstStyle/>
          <a:p>
            <a:endParaRPr lang="ca-ES"/>
          </a:p>
        </p:txBody>
      </p:sp>
      <p:sp>
        <p:nvSpPr>
          <p:cNvPr id="9" name="Marcador de número de diapositiva 8">
            <a:extLst>
              <a:ext uri="{FF2B5EF4-FFF2-40B4-BE49-F238E27FC236}">
                <a16:creationId xmlns:a16="http://schemas.microsoft.com/office/drawing/2014/main" id="{34DEA115-C8DC-4F4F-9F0F-6DE21C5AB80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23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1CFDF-3813-4121-8139-557305DFA392}"/>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fecha 2">
            <a:extLst>
              <a:ext uri="{FF2B5EF4-FFF2-40B4-BE49-F238E27FC236}">
                <a16:creationId xmlns:a16="http://schemas.microsoft.com/office/drawing/2014/main" id="{00249F3E-2F06-42B2-A9D4-33F9A0B1D359}"/>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4" name="Marcador de pie de página 3">
            <a:extLst>
              <a:ext uri="{FF2B5EF4-FFF2-40B4-BE49-F238E27FC236}">
                <a16:creationId xmlns:a16="http://schemas.microsoft.com/office/drawing/2014/main" id="{DA44A2C3-C7D0-415A-91D3-040756E73016}"/>
              </a:ext>
            </a:extLst>
          </p:cNvPr>
          <p:cNvSpPr>
            <a:spLocks noGrp="1"/>
          </p:cNvSpPr>
          <p:nvPr>
            <p:ph type="ftr" sz="quarter" idx="11"/>
          </p:nvPr>
        </p:nvSpPr>
        <p:spPr/>
        <p:txBody>
          <a:bodyPr/>
          <a:lstStyle/>
          <a:p>
            <a:endParaRPr lang="ca-ES"/>
          </a:p>
        </p:txBody>
      </p:sp>
      <p:sp>
        <p:nvSpPr>
          <p:cNvPr id="5" name="Marcador de número de diapositiva 4">
            <a:extLst>
              <a:ext uri="{FF2B5EF4-FFF2-40B4-BE49-F238E27FC236}">
                <a16:creationId xmlns:a16="http://schemas.microsoft.com/office/drawing/2014/main" id="{B834835F-51EC-4006-898C-324202CB0948}"/>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89281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127FCA-4FEE-40BD-81EE-BC4D9520A2C6}"/>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3" name="Marcador de pie de página 2">
            <a:extLst>
              <a:ext uri="{FF2B5EF4-FFF2-40B4-BE49-F238E27FC236}">
                <a16:creationId xmlns:a16="http://schemas.microsoft.com/office/drawing/2014/main" id="{EC33B712-DEB4-4A79-A0EC-503055B24FE4}"/>
              </a:ext>
            </a:extLst>
          </p:cNvPr>
          <p:cNvSpPr>
            <a:spLocks noGrp="1"/>
          </p:cNvSpPr>
          <p:nvPr>
            <p:ph type="ftr" sz="quarter" idx="11"/>
          </p:nvPr>
        </p:nvSpPr>
        <p:spPr/>
        <p:txBody>
          <a:bodyPr/>
          <a:lstStyle/>
          <a:p>
            <a:endParaRPr lang="ca-ES"/>
          </a:p>
        </p:txBody>
      </p:sp>
      <p:sp>
        <p:nvSpPr>
          <p:cNvPr id="4" name="Marcador de número de diapositiva 3">
            <a:extLst>
              <a:ext uri="{FF2B5EF4-FFF2-40B4-BE49-F238E27FC236}">
                <a16:creationId xmlns:a16="http://schemas.microsoft.com/office/drawing/2014/main" id="{5BB9123C-25B0-47CD-893D-D443CADA2AF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1069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4758B-321A-4998-902A-A45CDACCBC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49110E9D-128C-483A-BB4A-EF70B5B0D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a:extLst>
              <a:ext uri="{FF2B5EF4-FFF2-40B4-BE49-F238E27FC236}">
                <a16:creationId xmlns:a16="http://schemas.microsoft.com/office/drawing/2014/main" id="{C196A921-4AFA-4EAC-8905-B7CDD8833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BA80C9A-C326-46A4-8F03-B7F292EA7D42}"/>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6" name="Marcador de pie de página 5">
            <a:extLst>
              <a:ext uri="{FF2B5EF4-FFF2-40B4-BE49-F238E27FC236}">
                <a16:creationId xmlns:a16="http://schemas.microsoft.com/office/drawing/2014/main" id="{9B52C026-23D7-44C2-BA60-CA63DC0654F6}"/>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60133D24-7CD2-4A2F-8B89-67E1FD007C44}"/>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4548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5944A1-68DD-45AE-8EC8-D72B55C178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a:extLst>
              <a:ext uri="{FF2B5EF4-FFF2-40B4-BE49-F238E27FC236}">
                <a16:creationId xmlns:a16="http://schemas.microsoft.com/office/drawing/2014/main" id="{FF56F17E-366D-425A-9C8D-53BEDBDCC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a:extLst>
              <a:ext uri="{FF2B5EF4-FFF2-40B4-BE49-F238E27FC236}">
                <a16:creationId xmlns:a16="http://schemas.microsoft.com/office/drawing/2014/main" id="{01A21CC4-5A73-4E32-8A0C-09C9E0D2D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B5E71BC-0A45-4AC4-B154-F6D8A8439053}"/>
              </a:ext>
            </a:extLst>
          </p:cNvPr>
          <p:cNvSpPr>
            <a:spLocks noGrp="1"/>
          </p:cNvSpPr>
          <p:nvPr>
            <p:ph type="dt" sz="half" idx="10"/>
          </p:nvPr>
        </p:nvSpPr>
        <p:spPr/>
        <p:txBody>
          <a:bodyPr/>
          <a:lstStyle/>
          <a:p>
            <a:fld id="{DFE01261-5BA9-47D7-BD4C-5B241D0732E3}" type="datetimeFigureOut">
              <a:rPr lang="ca-ES" smtClean="0"/>
              <a:t>12/5/25</a:t>
            </a:fld>
            <a:endParaRPr lang="ca-ES"/>
          </a:p>
        </p:txBody>
      </p:sp>
      <p:sp>
        <p:nvSpPr>
          <p:cNvPr id="6" name="Marcador de pie de página 5">
            <a:extLst>
              <a:ext uri="{FF2B5EF4-FFF2-40B4-BE49-F238E27FC236}">
                <a16:creationId xmlns:a16="http://schemas.microsoft.com/office/drawing/2014/main" id="{C7D266DB-5D4E-4380-A0EE-84A37D76A513}"/>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97F7BC5A-2845-4DE4-BF49-72379BB5929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96417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EA4D497-3288-4D2C-BE36-4F9BE3A43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8498133A-5B4C-4878-9DE0-3D57AEBCA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A2C4387-96E9-4379-9EEB-CA27B9657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01261-5BA9-47D7-BD4C-5B241D0732E3}" type="datetimeFigureOut">
              <a:rPr lang="ca-ES" smtClean="0"/>
              <a:t>12/5/25</a:t>
            </a:fld>
            <a:endParaRPr lang="ca-ES"/>
          </a:p>
        </p:txBody>
      </p:sp>
      <p:sp>
        <p:nvSpPr>
          <p:cNvPr id="5" name="Marcador de pie de página 4">
            <a:extLst>
              <a:ext uri="{FF2B5EF4-FFF2-40B4-BE49-F238E27FC236}">
                <a16:creationId xmlns:a16="http://schemas.microsoft.com/office/drawing/2014/main" id="{9489CEED-9A45-48B7-AB8D-F32975629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a:extLst>
              <a:ext uri="{FF2B5EF4-FFF2-40B4-BE49-F238E27FC236}">
                <a16:creationId xmlns:a16="http://schemas.microsoft.com/office/drawing/2014/main" id="{0D9151D7-81FC-4A91-9974-40209F30B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5B461-C16D-426C-A337-FBC029A285F8}" type="slidenum">
              <a:rPr lang="ca-ES" smtClean="0"/>
              <a:t>‹#›</a:t>
            </a:fld>
            <a:endParaRPr lang="ca-ES"/>
          </a:p>
        </p:txBody>
      </p:sp>
    </p:spTree>
    <p:extLst>
      <p:ext uri="{BB962C8B-B14F-4D97-AF65-F5344CB8AC3E}">
        <p14:creationId xmlns:p14="http://schemas.microsoft.com/office/powerpoint/2010/main" val="130260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390_FEB9622F.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hyperlink" Target="https://interior.gencat.cat/ca/el_departament/publicacion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39C_8E58971E.xm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microsoft.com/office/2018/10/relationships/comments" Target="../comments/modernComment_39D_311876A9.xm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microsoft.com/office/2018/10/relationships/comments" Target="../comments/modernComment_39E_860D92EA.xm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microsoft.com/office/2018/10/relationships/comments" Target="../comments/modernComment_39F_F319C5EA.xm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microsoft.com/office/2018/10/relationships/comments" Target="../comments/modernComment_3A0_1E0AFF6C.xm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microsoft.com/office/2018/10/relationships/comments" Target="../comments/modernComment_3A1_28D579C7.xm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microsoft.com/office/2018/10/relationships/comments" Target="../comments/modernComment_3A2_62B671FB.xml"/><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395_A77E6A40.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microsoft.com/office/2018/10/relationships/comments" Target="../comments/modernComment_3A3_FE081D0A.xml"/><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microsoft.com/office/2018/10/relationships/comments" Target="../comments/modernComment_3A4_2D40D64C.xml"/><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microsoft.com/office/2018/10/relationships/comments" Target="../comments/modernComment_37E_11264B8C.xm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microsoft.com/office/2018/10/relationships/comments" Target="../comments/modernComment_360_8CEC27A8.xm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microsoft.com/office/2018/10/relationships/comments" Target="../comments/modernComment_361_98918FD8.xm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microsoft.com/office/2018/10/relationships/comments" Target="../comments/modernComment_362_D0B00B24.xm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microsoft.com/office/2018/10/relationships/comments" Target="../comments/modernComment_363_91A1C662.xml"/><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microsoft.com/office/2018/10/relationships/comments" Target="../comments/modernComment_364_E8EB5E24.xm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microsoft.com/office/2018/10/relationships/comments" Target="../comments/modernComment_365_A91F5670.xm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microsoft.com/office/2018/10/relationships/comments" Target="../comments/modernComment_366_2D0BAD2F.xml"/><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microsoft.com/office/2018/10/relationships/comments" Target="../comments/modernComment_367_3830C0C7.xml"/><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microsoft.com/office/2018/10/relationships/comments" Target="../comments/modernComment_368_98B8B967.xml"/><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microsoft.com/office/2018/10/relationships/comments" Target="../comments/modernComment_369_F289D095.xml"/><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microsoft.com/office/2018/10/relationships/comments" Target="../comments/modernComment_36A_99674B53.xml"/><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microsoft.com/office/2018/10/relationships/comments" Target="../comments/modernComment_36B_79E49968.xml"/><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microsoft.com/office/2018/10/relationships/comments" Target="../comments/modernComment_36C_4B7D9762.xml"/><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microsoft.com/office/2018/10/relationships/comments" Target="../comments/modernComment_36D_F9D22F48.xml"/><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8" Type="http://schemas.openxmlformats.org/officeDocument/2006/relationships/hyperlink" Target="https://serc.carleton.edu/advancegeo/index.html" TargetMode="External"/><Relationship Id="rId3" Type="http://schemas.openxmlformats.org/officeDocument/2006/relationships/hyperlink" Target="https://rise.articulate.com/share/2LrVyOKeJZAqrMP-hOMleefCfTVJe0NJ#/" TargetMode="External"/><Relationship Id="rId7" Type="http://schemas.openxmlformats.org/officeDocument/2006/relationships/hyperlink" Target="https://gender-smart.eu/" TargetMode="External"/><Relationship Id="rId2" Type="http://schemas.microsoft.com/office/2018/10/relationships/comments" Target="../comments/modernComment_388_4954DA9C.xml"/><Relationship Id="rId1" Type="http://schemas.openxmlformats.org/officeDocument/2006/relationships/slideLayout" Target="../slideLayouts/slideLayout14.xml"/><Relationship Id="rId6" Type="http://schemas.openxmlformats.org/officeDocument/2006/relationships/hyperlink" Target="https://wereset.eu/" TargetMode="External"/><Relationship Id="rId5" Type="http://schemas.openxmlformats.org/officeDocument/2006/relationships/hyperlink" Target="https://eige.europa.eu/gender-mainstreaming/toolkits/gear/action-toolbox" TargetMode="External"/><Relationship Id="rId10" Type="http://schemas.openxmlformats.org/officeDocument/2006/relationships/image" Target="../media/image10.png"/><Relationship Id="rId4" Type="http://schemas.openxmlformats.org/officeDocument/2006/relationships/hyperlink" Target="https://unisafe-gbv.eu/" TargetMode="External"/><Relationship Id="rId9" Type="http://schemas.openxmlformats.org/officeDocument/2006/relationships/hyperlink" Target="https://h2020.genderaction.eu/"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43183-9521-276C-0286-DB64C4F897E7}"/>
            </a:ext>
          </a:extLst>
        </p:cNvPr>
        <p:cNvGrpSpPr/>
        <p:nvPr/>
      </p:nvGrpSpPr>
      <p:grpSpPr>
        <a:xfrm>
          <a:off x="0" y="0"/>
          <a:ext cx="0" cy="0"/>
          <a:chOff x="0" y="0"/>
          <a:chExt cx="0" cy="0"/>
        </a:xfrm>
      </p:grpSpPr>
      <p:sp>
        <p:nvSpPr>
          <p:cNvPr id="24" name="Zástupný obsah 2">
            <a:extLst>
              <a:ext uri="{FF2B5EF4-FFF2-40B4-BE49-F238E27FC236}">
                <a16:creationId xmlns:a16="http://schemas.microsoft.com/office/drawing/2014/main" id="{C58EE8C6-EE08-32B8-6284-E1E42C5CB356}"/>
              </a:ext>
            </a:extLst>
          </p:cNvPr>
          <p:cNvSpPr txBox="1">
            <a:spLocks/>
          </p:cNvSpPr>
          <p:nvPr/>
        </p:nvSpPr>
        <p:spPr>
          <a:xfrm>
            <a:off x="1264414" y="3605131"/>
            <a:ext cx="7928284" cy="156321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spc="300" dirty="0">
                <a:solidFill>
                  <a:schemeClr val="tx1">
                    <a:lumMod val="65000"/>
                    <a:lumOff val="35000"/>
                  </a:schemeClr>
                </a:solidFill>
                <a:latin typeface="Calibri"/>
                <a:cs typeface="Calibri"/>
              </a:rPr>
              <a:t>Obravnavanje nasilja na podlagi spola v akademskih okoljih</a:t>
            </a:r>
            <a:endParaRPr lang="en-US" dirty="0">
              <a:solidFill>
                <a:schemeClr val="tx1">
                  <a:lumMod val="65000"/>
                  <a:lumOff val="35000"/>
                </a:schemeClr>
              </a:solidFill>
              <a:latin typeface="Calibri"/>
              <a:cs typeface="Calibri"/>
            </a:endParaRPr>
          </a:p>
          <a:p>
            <a:pPr algn="l"/>
            <a:r>
              <a:rPr lang="en-US" sz="1800" dirty="0">
                <a:solidFill>
                  <a:schemeClr val="tx1">
                    <a:lumMod val="65000"/>
                    <a:lumOff val="35000"/>
                  </a:schemeClr>
                </a:solidFill>
                <a:latin typeface="Calibri"/>
                <a:cs typeface="Calibri"/>
              </a:rPr>
              <a:t>Datum, ime moderatorja, elektronski naslov.</a:t>
            </a:r>
            <a:endParaRPr lang="en-US" sz="1800" dirty="0">
              <a:solidFill>
                <a:schemeClr val="tx1">
                  <a:lumMod val="65000"/>
                  <a:lumOff val="35000"/>
                </a:schemeClr>
              </a:solidFill>
              <a:latin typeface="Calibri"/>
              <a:ea typeface="Calibri"/>
              <a:cs typeface="Calibri"/>
            </a:endParaRPr>
          </a:p>
          <a:p>
            <a:pPr algn="l"/>
            <a:endParaRPr lang="en-US" sz="1100" b="1" dirty="0">
              <a:solidFill>
                <a:schemeClr val="tx1">
                  <a:lumMod val="65000"/>
                  <a:lumOff val="35000"/>
                </a:schemeClr>
              </a:solidFill>
              <a:latin typeface="Calibri"/>
              <a:cs typeface="Calibri"/>
            </a:endParaRPr>
          </a:p>
        </p:txBody>
      </p:sp>
      <p:pic>
        <p:nvPicPr>
          <p:cNvPr id="5" name="Imagen 3">
            <a:extLst>
              <a:ext uri="{FF2B5EF4-FFF2-40B4-BE49-F238E27FC236}">
                <a16:creationId xmlns:a16="http://schemas.microsoft.com/office/drawing/2014/main" id="{A995D3E3-2C38-18C9-10BF-C61D4A6137CA}"/>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381545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401525" y="1691632"/>
            <a:ext cx="4027001" cy="2585323"/>
          </a:xfrm>
          <a:prstGeom prst="rect">
            <a:avLst/>
          </a:prstGeom>
          <a:solidFill>
            <a:schemeClr val="accent6">
              <a:lumMod val="40000"/>
              <a:lumOff val="60000"/>
            </a:schemeClr>
          </a:solidFill>
          <a:effectLst/>
        </p:spPr>
        <p:txBody>
          <a:bodyPr wrap="square" rtlCol="0">
            <a:spAutoFit/>
          </a:bodyPr>
          <a:lstStyle/>
          <a:p>
            <a:pPr algn="ctr"/>
            <a:r>
              <a:rPr lang="en-GB" b="1" dirty="0"/>
              <a:t>Ženski spol</a:t>
            </a:r>
          </a:p>
          <a:p>
            <a:pPr algn="ctr"/>
            <a:endParaRPr lang="es-ES" b="1" dirty="0"/>
          </a:p>
          <a:p>
            <a:pPr marL="285750" lvl="0" indent="-285750">
              <a:buFont typeface="Arial" panose="020B0604020202020204" pitchFamily="34" charset="0"/>
              <a:buChar char="•"/>
            </a:pPr>
            <a:r>
              <a:rPr lang="en-GB" dirty="0"/>
              <a:t>Biti občutljiv in nežen</a:t>
            </a:r>
          </a:p>
          <a:p>
            <a:pPr marL="285750" lvl="0" indent="-285750">
              <a:buFont typeface="Arial" panose="020B0604020202020204" pitchFamily="34" charset="0"/>
              <a:buChar char="•"/>
            </a:pPr>
            <a:r>
              <a:rPr lang="en-GB" dirty="0"/>
              <a:t>Slabost in potreba po zaščiti</a:t>
            </a:r>
          </a:p>
          <a:p>
            <a:pPr marL="285750" lvl="0" indent="-285750">
              <a:buFont typeface="Arial" panose="020B0604020202020204" pitchFamily="34" charset="0"/>
              <a:buChar char="•"/>
            </a:pPr>
            <a:r>
              <a:rPr lang="en-GB" dirty="0"/>
              <a:t>Podrejenost in odvisnost</a:t>
            </a:r>
          </a:p>
          <a:p>
            <a:pPr marL="285750" lvl="0" indent="-285750">
              <a:buFont typeface="Arial" panose="020B0604020202020204" pitchFamily="34" charset="0"/>
              <a:buChar char="•"/>
            </a:pPr>
            <a:r>
              <a:rPr lang="en-GB" dirty="0"/>
              <a:t>Imeti hčere ali sinove</a:t>
            </a:r>
          </a:p>
          <a:p>
            <a:pPr marL="285750" lvl="0" indent="-285750">
              <a:buFont typeface="Arial" panose="020B0604020202020204" pitchFamily="34" charset="0"/>
              <a:buChar char="•"/>
            </a:pPr>
            <a:r>
              <a:rPr lang="en-GB" dirty="0"/>
              <a:t>Skrb za druge</a:t>
            </a:r>
          </a:p>
          <a:p>
            <a:pPr marL="285750" lvl="0" indent="-285750">
              <a:buFont typeface="Arial" panose="020B0604020202020204" pitchFamily="34" charset="0"/>
              <a:buChar char="•"/>
            </a:pPr>
            <a:r>
              <a:rPr lang="en-GB" dirty="0"/>
              <a:t>Zasebna sfera</a:t>
            </a:r>
          </a:p>
          <a:p>
            <a:pPr marL="285750" lvl="0" indent="-285750">
              <a:buFont typeface="Arial" panose="020B0604020202020204" pitchFamily="34" charset="0"/>
              <a:buChar char="•"/>
            </a:pPr>
            <a:r>
              <a:rPr lang="en-GB" dirty="0"/>
              <a:t>Spolno pasiven</a:t>
            </a:r>
            <a:endParaRPr lang="es-ES"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cs typeface="Calibri"/>
              </a:rPr>
              <a:t>Stereotipi o spolu</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4">
            <a:extLst>
              <a:ext uri="{FF2B5EF4-FFF2-40B4-BE49-F238E27FC236}">
                <a16:creationId xmlns:a16="http://schemas.microsoft.com/office/drawing/2014/main" id="{910639CB-C643-444E-B899-7BEDEA013D07}"/>
              </a:ext>
            </a:extLst>
          </p:cNvPr>
          <p:cNvSpPr txBox="1"/>
          <p:nvPr/>
        </p:nvSpPr>
        <p:spPr>
          <a:xfrm>
            <a:off x="6172223" y="1691631"/>
            <a:ext cx="4027001" cy="2585323"/>
          </a:xfrm>
          <a:prstGeom prst="rect">
            <a:avLst/>
          </a:prstGeom>
          <a:solidFill>
            <a:srgbClr val="F2B8EB"/>
          </a:solidFill>
          <a:effectLst/>
        </p:spPr>
        <p:txBody>
          <a:bodyPr wrap="square" rtlCol="0">
            <a:spAutoFit/>
          </a:bodyPr>
          <a:lstStyle/>
          <a:p>
            <a:pPr algn="ctr"/>
            <a:r>
              <a:rPr lang="en-GB" b="1" dirty="0"/>
              <a:t>Moški spol</a:t>
            </a:r>
          </a:p>
          <a:p>
            <a:pPr algn="ctr"/>
            <a:endParaRPr lang="es-ES" b="1" dirty="0"/>
          </a:p>
          <a:p>
            <a:pPr marL="285750" lvl="0" indent="-285750">
              <a:buFont typeface="Arial" panose="020B0604020202020204" pitchFamily="34" charset="0"/>
              <a:buChar char="•"/>
            </a:pPr>
            <a:r>
              <a:rPr lang="en-GB" dirty="0"/>
              <a:t>Sila in agresivnost</a:t>
            </a:r>
          </a:p>
          <a:p>
            <a:pPr marL="285750" lvl="0" indent="-285750">
              <a:buFont typeface="Arial" panose="020B0604020202020204" pitchFamily="34" charset="0"/>
              <a:buChar char="•"/>
            </a:pPr>
            <a:r>
              <a:rPr lang="en-GB" dirty="0"/>
              <a:t>Tveganje in pogum</a:t>
            </a:r>
          </a:p>
          <a:p>
            <a:pPr marL="285750" lvl="0" indent="-285750">
              <a:buFont typeface="Arial" panose="020B0604020202020204" pitchFamily="34" charset="0"/>
              <a:buChar char="•"/>
            </a:pPr>
            <a:r>
              <a:rPr lang="en-GB" dirty="0"/>
              <a:t>Neodvisnost in samozadostnost</a:t>
            </a:r>
          </a:p>
          <a:p>
            <a:pPr marL="285750" lvl="0" indent="-285750">
              <a:buFont typeface="Arial" panose="020B0604020202020204" pitchFamily="34" charset="0"/>
              <a:buChar char="•"/>
            </a:pPr>
            <a:r>
              <a:rPr lang="en-GB" dirty="0"/>
              <a:t>Trdota in potlačena čustva</a:t>
            </a:r>
          </a:p>
          <a:p>
            <a:pPr marL="285750" lvl="0" indent="-285750">
              <a:buFont typeface="Arial" panose="020B0604020202020204" pitchFamily="34" charset="0"/>
              <a:buChar char="•"/>
            </a:pPr>
            <a:r>
              <a:rPr lang="en-GB" dirty="0"/>
              <a:t>Avtoriteta</a:t>
            </a:r>
          </a:p>
          <a:p>
            <a:pPr marL="285750" lvl="0" indent="-285750">
              <a:buFont typeface="Arial" panose="020B0604020202020204" pitchFamily="34" charset="0"/>
              <a:buChar char="•"/>
            </a:pPr>
            <a:r>
              <a:rPr lang="en-GB" dirty="0"/>
              <a:t>Javna sfera</a:t>
            </a:r>
          </a:p>
          <a:p>
            <a:pPr marL="285750" lvl="0" indent="-285750">
              <a:buFont typeface="Arial" panose="020B0604020202020204" pitchFamily="34" charset="0"/>
              <a:buChar char="•"/>
            </a:pPr>
            <a:r>
              <a:rPr lang="en-GB" dirty="0"/>
              <a:t>Spolno aktiven</a:t>
            </a:r>
            <a:endParaRPr lang="es-ES" dirty="0"/>
          </a:p>
        </p:txBody>
      </p:sp>
    </p:spTree>
    <p:extLst>
      <p:ext uri="{BB962C8B-B14F-4D97-AF65-F5344CB8AC3E}">
        <p14:creationId xmlns:p14="http://schemas.microsoft.com/office/powerpoint/2010/main" val="260352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03113" y="1883543"/>
            <a:ext cx="10397066" cy="3139321"/>
          </a:xfrm>
          <a:prstGeom prst="rect">
            <a:avLst/>
          </a:prstGeom>
          <a:solidFill>
            <a:schemeClr val="bg1"/>
          </a:solidFill>
          <a:effectLst/>
        </p:spPr>
        <p:txBody>
          <a:bodyPr wrap="square" rtlCol="0">
            <a:spAutoFit/>
          </a:bodyPr>
          <a:lstStyle/>
          <a:p>
            <a:r>
              <a:rPr lang="en-GB" b="1" dirty="0"/>
              <a:t>Spol: </a:t>
            </a:r>
            <a:r>
              <a:rPr lang="en-GB" dirty="0"/>
              <a:t>pripada </a:t>
            </a:r>
            <a:r>
              <a:rPr lang="en-GB" dirty="0" err="1"/>
              <a:t>sociokulturnemu</a:t>
            </a:r>
            <a:r>
              <a:rPr lang="en-GB" dirty="0"/>
              <a:t> kontekstu in si ga delimo z ljudmi okoli nas.</a:t>
            </a:r>
          </a:p>
          <a:p>
            <a:endParaRPr lang="en-GB" b="1" dirty="0"/>
          </a:p>
          <a:p>
            <a:r>
              <a:rPr lang="en-GB" b="1" dirty="0"/>
              <a:t>Spolna identiteta: </a:t>
            </a:r>
            <a:r>
              <a:rPr lang="en-GB" dirty="0"/>
              <a:t>ljudje imamo kot posamezniki specifično spolno identiteto, ki se ujema s spolom, ki izhaja iz binarne klasifikacije moških ali žensk, dodeljene ob rojstvu (cis osebe) ali se ne ujema (</a:t>
            </a:r>
            <a:r>
              <a:rPr lang="en-GB" dirty="0" err="1"/>
              <a:t>transspolne</a:t>
            </a:r>
            <a:r>
              <a:rPr lang="en-GB" dirty="0"/>
              <a:t> osebe).</a:t>
            </a:r>
          </a:p>
          <a:p>
            <a:endParaRPr lang="en-GB" b="1" dirty="0"/>
          </a:p>
          <a:p>
            <a:r>
              <a:rPr lang="en-GB" b="1" dirty="0"/>
              <a:t>Izražanje spola: </a:t>
            </a:r>
            <a:r>
              <a:rPr lang="en-GB" dirty="0"/>
              <a:t>način, na katerega se oseba predstavlja zunanjemu svetu s svojim videzom, vedenjem, oblačili, frizuro itd. (biti bolj ali manj moški; biti bolj ali manj ženstven).</a:t>
            </a:r>
          </a:p>
          <a:p>
            <a:endParaRPr lang="en-GB" dirty="0"/>
          </a:p>
          <a:p>
            <a:r>
              <a:rPr lang="en-GB" b="1" dirty="0"/>
              <a:t>Spolna usmerjenost: </a:t>
            </a:r>
            <a:r>
              <a:rPr lang="en-GB" dirty="0"/>
              <a:t>to je določeno samo s sposobnostjo ljudi za čustveno, čustveno in spolno privlačnost do ljudi drugega spola (</a:t>
            </a:r>
            <a:r>
              <a:rPr lang="en-GB" dirty="0" err="1"/>
              <a:t>heteroseksualec</a:t>
            </a:r>
            <a:r>
              <a:rPr lang="en-GB" dirty="0"/>
              <a:t>), istega spola (gej, lezbijka) ali več kot enega spola (</a:t>
            </a:r>
            <a:r>
              <a:rPr lang="en-GB" dirty="0" err="1"/>
              <a:t>biseksualec</a:t>
            </a:r>
            <a:r>
              <a:rPr lang="en-GB" dirty="0"/>
              <a:t>), kot tudi z intimnimi in spolnimi odnosi, ki jih vzpostavljajo.</a:t>
            </a:r>
            <a:endParaRPr lang="es-ES"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177471" cy="954107"/>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Razlika med spoloma, spolna identiteta, izražanje spola in spolna usmerjenost</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781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397039" y="1791686"/>
            <a:ext cx="9577920" cy="3016210"/>
          </a:xfrm>
          <a:prstGeom prst="rect">
            <a:avLst/>
          </a:prstGeom>
          <a:solidFill>
            <a:schemeClr val="bg1"/>
          </a:solidFill>
          <a:effectLst/>
        </p:spPr>
        <p:txBody>
          <a:bodyPr wrap="square" rtlCol="0">
            <a:spAutoFit/>
          </a:bodyPr>
          <a:lstStyle/>
          <a:p>
            <a:r>
              <a:rPr lang="en-GB" dirty="0"/>
              <a:t>Nadlegovanje je sestavljeno iz kakršnega koli nesoglasnega fizičnega, verbalnega ali neverbalnega vedenja osebe ali skupine ljudi, usmerjenega proti eni ali več osebam z namenom ali učinkom napada na njihovo dostojanstvo, zlasti kadar to ustvarja zastrašujoče, sovražno, ponižujoče, ponižujoče ali žaljivo okolje.</a:t>
            </a:r>
          </a:p>
          <a:p>
            <a:endParaRPr lang="en-GB" dirty="0"/>
          </a:p>
          <a:p>
            <a:endParaRPr lang="en-GB" dirty="0"/>
          </a:p>
          <a:p>
            <a:r>
              <a:rPr lang="en-GB" dirty="0"/>
              <a:t>Žaljiva dejanja ali vedenje morajo biti vztrajna in se ponavljati, da jih lahko opredelimo kot nadlegovanje. Kljub temu so nekatera izolirana ali redka vedenja lahko dovolj resna, da jih označimo kot spolno nadlegovanje. </a:t>
            </a:r>
            <a:endParaRPr lang="es-ES" dirty="0"/>
          </a:p>
          <a:p>
            <a:endParaRPr lang="en-US" sz="2800"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Nadlegovanje</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69784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20058" y="1475233"/>
            <a:ext cx="9943808" cy="3416320"/>
          </a:xfrm>
          <a:prstGeom prst="rect">
            <a:avLst/>
          </a:prstGeom>
          <a:solidFill>
            <a:schemeClr val="bg1"/>
          </a:solidFill>
          <a:effectLst/>
        </p:spPr>
        <p:txBody>
          <a:bodyPr wrap="square" rtlCol="0">
            <a:spAutoFit/>
          </a:bodyPr>
          <a:lstStyle/>
          <a:p>
            <a:pPr marL="285750" indent="-285750">
              <a:buFont typeface="Arial" panose="020B0604020202020204" pitchFamily="34" charset="0"/>
              <a:buChar char="•"/>
            </a:pPr>
            <a:r>
              <a:rPr lang="en-GB" b="1" dirty="0"/>
              <a:t>Spolno: </a:t>
            </a:r>
            <a:r>
              <a:rPr lang="en-GB" dirty="0"/>
              <a:t>To se nanaša na verbalno, neverbalno ali fizično vedenje neželene spolne narave, ki napada dostojanstvo osebe in ustvarja zastrašujoče, sovražno, ponižujoče, žaljivo ali neprijetno okolje ali povzroči ta učinek.</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Zaradi spola: </a:t>
            </a:r>
            <a:r>
              <a:rPr lang="en-GB" dirty="0"/>
              <a:t>To se nanaša na neželeno verbalno ali fizično vedenje, ki napada dostojanstvo osebe in ustvarja zastrašujoče, sovražno, ponižujoče, žaljivo ali neprijetno okolje, če je to vedenje motivirano ali temelji na spolu ali spolu osebe, ki je </a:t>
            </a:r>
            <a:r>
              <a:rPr lang="en-GB" dirty="0" err="1"/>
              <a:t>nadlegovana</a:t>
            </a:r>
            <a:r>
              <a:rPr lang="en-GB" dirty="0"/>
              <a:t>.</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Zaradi spolne usmerjenosti, spolne identitete in izražanja spola: </a:t>
            </a:r>
            <a:r>
              <a:rPr lang="en-GB" dirty="0"/>
              <a:t>Vsako vedenje, ki temelji na spolni usmerjenosti, spolni identiteti ali spolnem izražanju osebe, katerega namen ali učinek je kršitev njenega dostojanstva ali fizične ali psihične celovitosti ali ustvarjanje zastrašujočega, sovražnega, ponižujočega, ponižujočega, žaljivega ali neprijetnega okolja.</a:t>
            </a:r>
            <a:endParaRPr lang="en-US" sz="2800"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Klasifikacije nadlegovanja</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82073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20058" y="1475233"/>
            <a:ext cx="9943808" cy="2862322"/>
          </a:xfrm>
          <a:prstGeom prst="rect">
            <a:avLst/>
          </a:prstGeom>
          <a:solidFill>
            <a:schemeClr val="bg1"/>
          </a:solidFill>
          <a:effectLst/>
        </p:spPr>
        <p:txBody>
          <a:bodyPr wrap="square" rtlCol="0">
            <a:spAutoFit/>
          </a:bodyPr>
          <a:lstStyle/>
          <a:p>
            <a:pPr marL="285750" indent="-285750">
              <a:buFont typeface="Arial" panose="020B0604020202020204" pitchFamily="34" charset="0"/>
              <a:buChar char="•"/>
            </a:pPr>
            <a:r>
              <a:rPr lang="en-GB" b="1" dirty="0"/>
              <a:t>Spolno: </a:t>
            </a:r>
            <a:r>
              <a:rPr lang="en-GB" dirty="0"/>
              <a:t>Dajanje nespodobnih spolnih komentarjev, </a:t>
            </a:r>
            <a:r>
              <a:rPr lang="en-GB" dirty="0" err="1"/>
              <a:t>seksualizirane</a:t>
            </a:r>
            <a:r>
              <a:rPr lang="en-GB" dirty="0"/>
              <a:t> šale, spolno izsiljevanje ali pritiskanje na nekoga, naj ima spolne odnose.</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Glede na spol ali spol: </a:t>
            </a:r>
            <a:r>
              <a:rPr lang="en-GB" dirty="0"/>
              <a:t>Podajanje zaničevalnih komentarjev o ženskah, ker so ženske, dajanje seksističnih ali </a:t>
            </a:r>
            <a:r>
              <a:rPr lang="en-GB" dirty="0" err="1"/>
              <a:t>seksualiziranih</a:t>
            </a:r>
            <a:r>
              <a:rPr lang="en-GB" dirty="0"/>
              <a:t> komentarjev ali šal, postavljanje vprašanj v zvezi z materinstvom, izkazovanje prizanesljivega odnosa ali podajanje pokroviteljskih komentarjev, komentiranje videza.</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Nadlegovanje zaradi spolne usmerjenosti, spolne identitete in izražanja spola: </a:t>
            </a:r>
            <a:r>
              <a:rPr lang="en-GB" dirty="0"/>
              <a:t>Izdajanje LGBTI-</a:t>
            </a:r>
            <a:r>
              <a:rPr lang="en-GB" dirty="0" err="1"/>
              <a:t>fobičnih</a:t>
            </a:r>
            <a:r>
              <a:rPr lang="en-GB" dirty="0"/>
              <a:t> komentarjev ali šal, zasmehovanje ali omalovaževanje, nespodobno komentiranje osebe, ker pripada skupnosti LGBTI, </a:t>
            </a:r>
            <a:r>
              <a:rPr lang="en-GB" dirty="0" err="1"/>
              <a:t>homofobni</a:t>
            </a:r>
            <a:r>
              <a:rPr lang="en-GB" dirty="0"/>
              <a:t> fizični napadi, uporaba spolne usmerjenosti kot žalitve.</a:t>
            </a:r>
            <a:endParaRPr lang="en-US" sz="2800"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Primeri nadlegovanja</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3670589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36978" y="1383912"/>
            <a:ext cx="10509955" cy="3970318"/>
          </a:xfrm>
          <a:prstGeom prst="rect">
            <a:avLst/>
          </a:prstGeom>
          <a:solidFill>
            <a:schemeClr val="bg1"/>
          </a:solidFill>
          <a:effectLst/>
        </p:spPr>
        <p:txBody>
          <a:bodyPr wrap="square" rtlCol="0">
            <a:spAutoFit/>
          </a:bodyPr>
          <a:lstStyle/>
          <a:p>
            <a:pPr marL="285750" indent="-285750">
              <a:buFont typeface="Arial" panose="020B0604020202020204" pitchFamily="34" charset="0"/>
              <a:buChar char="•"/>
            </a:pPr>
            <a:r>
              <a:rPr lang="en-GB" b="1" dirty="0"/>
              <a:t>Horizontalno nadlegovanje: </a:t>
            </a:r>
            <a:r>
              <a:rPr lang="en-GB" dirty="0"/>
              <a:t>Med sodelavci in/ali sodelavkami se lahko pojavijo različne oblike nadlegovanja, v tem primeru ga imenujemo horizontalno nadlegovanje.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Vertikalno nadlegovanje: </a:t>
            </a:r>
            <a:r>
              <a:rPr lang="en-GB" dirty="0"/>
              <a:t>Vertikalno nadlegovanje se dogaja med nadrejenimi in podrejenimi, profesorji in študenti, torej med ljudmi, ki imajo različne položaje moči. Vertikalno nadlegovanje je lahko navzgor ali navzdol.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Nadlegovanje menjalnice Quid pro quo: </a:t>
            </a:r>
            <a:r>
              <a:rPr lang="en-GB" dirty="0"/>
              <a:t>Oblika vertikalnega spolnega nadlegovanja, pri kateri nadlegovalec </a:t>
            </a:r>
            <a:r>
              <a:rPr lang="en-GB" dirty="0" err="1"/>
              <a:t>nadlegovani</a:t>
            </a:r>
            <a:r>
              <a:rPr lang="en-GB" dirty="0"/>
              <a:t> osebi grozi (ali namiguje), da bo izgubila ugodnosti, priložnosti ali pogoje v službi ali karieri (če se zgodi med učitelji in učenci), če se ne bo podredila njenim spolnim zahtevam.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Nadlegovanje v sovražnem delovnem okolju: </a:t>
            </a:r>
            <a:r>
              <a:rPr lang="en-GB" dirty="0"/>
              <a:t>Niz vedenj, ki ustvarja zastrašujoče, sovražno in žaljivo okolje. Komentarji spolne narave, šale (običajno zahteva, da so dejanja vztrajna in ponavljajoča se, odvisno od resnosti vedenja).</a:t>
            </a:r>
            <a:endParaRPr lang="en-US" sz="2800"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Primeri nadlegovanja</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81348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108013" y="1434845"/>
            <a:ext cx="10022831" cy="1477328"/>
          </a:xfrm>
          <a:prstGeom prst="rect">
            <a:avLst/>
          </a:prstGeom>
          <a:solidFill>
            <a:schemeClr val="bg1"/>
          </a:solidFill>
          <a:effectLst/>
        </p:spPr>
        <p:txBody>
          <a:bodyPr wrap="square" rtlCol="0">
            <a:spAutoFit/>
          </a:bodyPr>
          <a:lstStyle/>
          <a:p>
            <a:r>
              <a:rPr lang="en-GB" dirty="0"/>
              <a:t>Nasilje nad ženskami definiramo kot kršitev človekovih pravic z nasiljem na podlagi spola, ki je manifestacija diskriminacije in neenakosti v okviru sistema razmerij moči moških nad ženskami. Povzročeno je s fizičnimi, ekonomskimi ali psihološkimi sredstvi, vključuje grožnje, ustrahovanje in prisilo ter povzroči fizično, spolno ali psihično škodo ali trpljenje, ne glede na to, ali se zgodi v javni ali zasebni sferi.</a:t>
            </a:r>
            <a:endParaRPr lang="es-ES"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784041" y="766345"/>
            <a:ext cx="8293263"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Nasilje nad ženskami</a:t>
            </a:r>
            <a:endParaRPr lang="es-ES"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4">
            <a:extLst>
              <a:ext uri="{FF2B5EF4-FFF2-40B4-BE49-F238E27FC236}">
                <a16:creationId xmlns:a16="http://schemas.microsoft.com/office/drawing/2014/main" id="{910639CB-C643-444E-B899-7BEDEA013D07}"/>
              </a:ext>
            </a:extLst>
          </p:cNvPr>
          <p:cNvSpPr txBox="1"/>
          <p:nvPr/>
        </p:nvSpPr>
        <p:spPr>
          <a:xfrm>
            <a:off x="1390236" y="3202733"/>
            <a:ext cx="4027001" cy="1477328"/>
          </a:xfrm>
          <a:prstGeom prst="rect">
            <a:avLst/>
          </a:prstGeom>
          <a:solidFill>
            <a:schemeClr val="bg1"/>
          </a:solidFill>
          <a:effectLst/>
        </p:spPr>
        <p:txBody>
          <a:bodyPr wrap="square" rtlCol="0">
            <a:spAutoFit/>
          </a:bodyPr>
          <a:lstStyle/>
          <a:p>
            <a:r>
              <a:rPr lang="en-GB" b="1" dirty="0"/>
              <a:t>Do nasilja nad ženskami lahko pride:</a:t>
            </a:r>
          </a:p>
          <a:p>
            <a:pPr marL="285750" indent="-285750">
              <a:buFont typeface="Arial" panose="020B0604020202020204" pitchFamily="34" charset="0"/>
              <a:buChar char="•"/>
            </a:pPr>
            <a:r>
              <a:rPr lang="en-GB" dirty="0"/>
              <a:t>V intimnem razmerju</a:t>
            </a:r>
          </a:p>
          <a:p>
            <a:pPr marL="285750" indent="-285750">
              <a:buFont typeface="Arial" panose="020B0604020202020204" pitchFamily="34" charset="0"/>
              <a:buChar char="•"/>
            </a:pPr>
            <a:r>
              <a:rPr lang="en-GB" dirty="0"/>
              <a:t>V družini</a:t>
            </a:r>
          </a:p>
          <a:p>
            <a:pPr marL="285750" indent="-285750">
              <a:buFont typeface="Arial" panose="020B0604020202020204" pitchFamily="34" charset="0"/>
              <a:buChar char="•"/>
            </a:pPr>
            <a:r>
              <a:rPr lang="en-GB" dirty="0"/>
              <a:t>V službi</a:t>
            </a:r>
          </a:p>
          <a:p>
            <a:pPr marL="285750" indent="-285750">
              <a:buFont typeface="Arial" panose="020B0604020202020204" pitchFamily="34" charset="0"/>
              <a:buChar char="•"/>
            </a:pPr>
            <a:r>
              <a:rPr lang="en-GB" dirty="0"/>
              <a:t>V skupnosti</a:t>
            </a:r>
            <a:endParaRPr lang="es-ES" dirty="0"/>
          </a:p>
        </p:txBody>
      </p:sp>
      <p:sp>
        <p:nvSpPr>
          <p:cNvPr id="9" name="TextovéPole 4">
            <a:extLst>
              <a:ext uri="{FF2B5EF4-FFF2-40B4-BE49-F238E27FC236}">
                <a16:creationId xmlns:a16="http://schemas.microsoft.com/office/drawing/2014/main" id="{910639CB-C643-444E-B899-7BEDEA013D07}"/>
              </a:ext>
            </a:extLst>
          </p:cNvPr>
          <p:cNvSpPr txBox="1"/>
          <p:nvPr/>
        </p:nvSpPr>
        <p:spPr>
          <a:xfrm>
            <a:off x="6119428" y="3202733"/>
            <a:ext cx="4628986" cy="2031325"/>
          </a:xfrm>
          <a:prstGeom prst="rect">
            <a:avLst/>
          </a:prstGeom>
          <a:solidFill>
            <a:schemeClr val="bg1"/>
          </a:solidFill>
          <a:effectLst/>
        </p:spPr>
        <p:txBody>
          <a:bodyPr wrap="square" rtlCol="0">
            <a:spAutoFit/>
          </a:bodyPr>
          <a:lstStyle/>
          <a:p>
            <a:r>
              <a:rPr lang="en-GB" b="1" dirty="0"/>
              <a:t>Nasilje nad ženskami ima različne oblike. Ti obrazci vključujejo:</a:t>
            </a:r>
          </a:p>
          <a:p>
            <a:pPr marL="285750" indent="-285750">
              <a:buFont typeface="Arial" panose="020B0604020202020204" pitchFamily="34" charset="0"/>
              <a:buChar char="•"/>
            </a:pPr>
            <a:r>
              <a:rPr lang="en-GB" dirty="0"/>
              <a:t>Seksistični komentarji Žalitve in ponižanja</a:t>
            </a:r>
          </a:p>
          <a:p>
            <a:pPr marL="285750" indent="-285750">
              <a:buFont typeface="Arial" panose="020B0604020202020204" pitchFamily="34" charset="0"/>
              <a:buChar char="•"/>
            </a:pPr>
            <a:r>
              <a:rPr lang="en-GB" dirty="0"/>
              <a:t>Nadzor vedenja v intimnem odnosu</a:t>
            </a:r>
          </a:p>
          <a:p>
            <a:pPr marL="285750" indent="-285750">
              <a:buFont typeface="Arial" panose="020B0604020202020204" pitchFamily="34" charset="0"/>
              <a:buChar char="•"/>
            </a:pPr>
            <a:r>
              <a:rPr lang="en-GB" dirty="0"/>
              <a:t>Fizična in verbalna agresija</a:t>
            </a:r>
          </a:p>
          <a:p>
            <a:pPr marL="285750" indent="-285750">
              <a:buFont typeface="Arial" panose="020B0604020202020204" pitchFamily="34" charset="0"/>
              <a:buChar char="•"/>
            </a:pPr>
            <a:r>
              <a:rPr lang="en-GB" dirty="0" err="1"/>
              <a:t>Mikroagresije</a:t>
            </a:r>
            <a:endParaRPr lang="en-GB" dirty="0"/>
          </a:p>
          <a:p>
            <a:pPr marL="285750" indent="-285750">
              <a:buFont typeface="Arial" panose="020B0604020202020204" pitchFamily="34" charset="0"/>
              <a:buChar char="•"/>
            </a:pPr>
            <a:r>
              <a:rPr lang="en-GB" dirty="0"/>
              <a:t>Posilstvo ali pritisk za seks</a:t>
            </a:r>
            <a:endParaRPr lang="es-ES" dirty="0"/>
          </a:p>
        </p:txBody>
      </p:sp>
    </p:spTree>
    <p:extLst>
      <p:ext uri="{BB962C8B-B14F-4D97-AF65-F5344CB8AC3E}">
        <p14:creationId xmlns:p14="http://schemas.microsoft.com/office/powerpoint/2010/main" val="174726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108013" y="1434845"/>
            <a:ext cx="10022831" cy="3139321"/>
          </a:xfrm>
          <a:prstGeom prst="rect">
            <a:avLst/>
          </a:prstGeom>
          <a:solidFill>
            <a:schemeClr val="bg1"/>
          </a:solidFill>
          <a:effectLst/>
        </p:spPr>
        <p:txBody>
          <a:bodyPr wrap="square" rtlCol="0">
            <a:spAutoFit/>
          </a:bodyPr>
          <a:lstStyle/>
          <a:p>
            <a:r>
              <a:rPr lang="en-GB" b="1" dirty="0"/>
              <a:t>Nasilje nad ženskami ni nepomembna težava. Je družbeni problem in kot tak zadeva vse.</a:t>
            </a:r>
          </a:p>
          <a:p>
            <a:endParaRPr lang="en-GB" b="1" dirty="0"/>
          </a:p>
          <a:p>
            <a:r>
              <a:rPr lang="en-GB" dirty="0"/>
              <a:t>Moški (iz vseh družbenih in izobraževalnih okolij), ki izvajajo nasilje nad ženskami, so "normalni" moški in velika večina jih nima duševne bolezni ali motnje.</a:t>
            </a:r>
          </a:p>
          <a:p>
            <a:endParaRPr lang="en-GB" dirty="0"/>
          </a:p>
          <a:p>
            <a:r>
              <a:rPr lang="en-GB" dirty="0"/>
              <a:t>Opozoriti je treba, da te resnejše in bolj vidne oblike nasilja podpirajo druge manj vidne ali manj eksplicitne oblike nasilja.</a:t>
            </a:r>
          </a:p>
          <a:p>
            <a:br>
              <a:rPr lang="en-GB" dirty="0"/>
            </a:br>
            <a:r>
              <a:rPr lang="en-GB" dirty="0"/>
              <a:t>Prav ta subtilna in nevidna vedenja omogočajo normalizacijo situacij nasilja, ki jih žrtve, pa tudi napadalci in njihovi krogi včasih težko prepoznajo. Brez tega konteksta bi bilo stopnjevanje hudega nasilja, kot so umor, posilstvo ali fizični napad, praktično nemogoče.</a:t>
            </a:r>
          </a:p>
        </p:txBody>
      </p:sp>
      <p:sp>
        <p:nvSpPr>
          <p:cNvPr id="7" name="TextovéPole 3">
            <a:extLst>
              <a:ext uri="{FF2B5EF4-FFF2-40B4-BE49-F238E27FC236}">
                <a16:creationId xmlns:a16="http://schemas.microsoft.com/office/drawing/2014/main" id="{FF70681E-D2C4-4C22-8EDD-C58E9F94E548}"/>
              </a:ext>
            </a:extLst>
          </p:cNvPr>
          <p:cNvSpPr txBox="1"/>
          <p:nvPr/>
        </p:nvSpPr>
        <p:spPr>
          <a:xfrm>
            <a:off x="1784041" y="766345"/>
            <a:ext cx="8293263"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Nasilje nad ženskami</a:t>
            </a:r>
            <a:endParaRPr lang="es-ES"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98092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00082" y="1782119"/>
            <a:ext cx="9345016" cy="2308324"/>
          </a:xfrm>
          <a:prstGeom prst="rect">
            <a:avLst/>
          </a:prstGeom>
          <a:solidFill>
            <a:schemeClr val="bg1"/>
          </a:solidFill>
          <a:effectLst/>
        </p:spPr>
        <p:txBody>
          <a:bodyPr wrap="square" rtlCol="0">
            <a:spAutoFit/>
          </a:bodyPr>
          <a:lstStyle/>
          <a:p>
            <a:r>
              <a:rPr lang="en-GB" dirty="0"/>
              <a:t>Nadlegovanje je vedenje, ki je tesno povezano s strukturnimi neenakostmi naše družbe (seksizmom, razrednostjo, ksenofobijo, rasizmom, LGBTI-fobijo itd.) in s tem njenimi razmerji moči in dinamiko.</a:t>
            </a:r>
          </a:p>
          <a:p>
            <a:endParaRPr lang="en-GB" dirty="0"/>
          </a:p>
          <a:p>
            <a:endParaRPr lang="en-GB" dirty="0"/>
          </a:p>
          <a:p>
            <a:r>
              <a:rPr lang="en-GB" dirty="0"/>
              <a:t>Čeprav se nadlegovanje lahko pojavi na katerem koli področju ali poklicu in v kateri koli starostni skupini, študije jasno kažejo, da je velika večina ljudi, ki trpijo nadlegovanje, žensk in da so nadlegovalci v večini primerov moški.</a:t>
            </a:r>
            <a:endParaRPr lang="es-ES"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Kdo je običajno ustrahovan?</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416149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185333" y="1677424"/>
            <a:ext cx="9708446" cy="3693319"/>
          </a:xfrm>
          <a:prstGeom prst="rect">
            <a:avLst/>
          </a:prstGeom>
          <a:solidFill>
            <a:schemeClr val="bg1"/>
          </a:solidFill>
          <a:effectLst/>
        </p:spPr>
        <p:txBody>
          <a:bodyPr wrap="square" rtlCol="0">
            <a:spAutoFit/>
          </a:bodyPr>
          <a:lstStyle/>
          <a:p>
            <a:r>
              <a:rPr lang="en-GB" dirty="0"/>
              <a:t>Ljudje, ki odstopajo od </a:t>
            </a:r>
            <a:r>
              <a:rPr lang="en-GB" dirty="0" err="1"/>
              <a:t>heteropatriarhalne</a:t>
            </a:r>
            <a:r>
              <a:rPr lang="en-GB" dirty="0"/>
              <a:t> norme, kot so lezbijke, geji in </a:t>
            </a:r>
            <a:r>
              <a:rPr lang="en-GB" dirty="0" err="1"/>
              <a:t>biseksualci</a:t>
            </a:r>
            <a:r>
              <a:rPr lang="en-GB" dirty="0"/>
              <a:t>, so prav tako ogroženi zaradi teh oblik nasilja, pa tudi </a:t>
            </a:r>
            <a:r>
              <a:rPr lang="en-GB" dirty="0" err="1"/>
              <a:t>transspolne</a:t>
            </a:r>
            <a:r>
              <a:rPr lang="en-GB" dirty="0"/>
              <a:t> in </a:t>
            </a:r>
            <a:r>
              <a:rPr lang="en-GB" dirty="0" err="1"/>
              <a:t>interspolne</a:t>
            </a:r>
            <a:r>
              <a:rPr lang="en-GB" dirty="0"/>
              <a:t> osebe, ki lahko trpijo nadlegovanje zaradi svoje spolne usmerjenosti in/ali spolne identitete, ter vsi, katerih spolno izražanje je </a:t>
            </a:r>
            <a:r>
              <a:rPr lang="en-GB" dirty="0" err="1"/>
              <a:t>nenormativno</a:t>
            </a:r>
            <a:r>
              <a:rPr lang="en-GB" dirty="0"/>
              <a:t> (ne glede na to, ali so del skupnosti LGBTI ali ne).</a:t>
            </a:r>
          </a:p>
          <a:p>
            <a:endParaRPr lang="en-GB" b="1" dirty="0"/>
          </a:p>
          <a:p>
            <a:pPr marL="285750" indent="-285750">
              <a:buFont typeface="Arial" panose="020B0604020202020204" pitchFamily="34" charset="0"/>
              <a:buChar char="•"/>
            </a:pPr>
            <a:r>
              <a:rPr lang="en-GB" dirty="0"/>
              <a:t>Mlade ženske.</a:t>
            </a:r>
          </a:p>
          <a:p>
            <a:pPr marL="285750" indent="-285750">
              <a:buFont typeface="Arial" panose="020B0604020202020204" pitchFamily="34" charset="0"/>
              <a:buChar char="•"/>
            </a:pPr>
            <a:r>
              <a:rPr lang="en-GB" dirty="0"/>
              <a:t>Samske ženske z družinskimi obveznostmi (samohranilke, ovdovele, ločene in ločene matere).</a:t>
            </a:r>
          </a:p>
          <a:p>
            <a:pPr marL="285750" indent="-285750">
              <a:buFont typeface="Arial" panose="020B0604020202020204" pitchFamily="34" charset="0"/>
              <a:buChar char="•"/>
            </a:pPr>
            <a:r>
              <a:rPr lang="en-GB" dirty="0"/>
              <a:t>Ženske v poklicnih sektorjih ali na delovnih mestih, ki so tradicionalno moška (v katerih je malo žensk).</a:t>
            </a:r>
          </a:p>
          <a:p>
            <a:pPr marL="285750" indent="-285750">
              <a:buFont typeface="Arial" panose="020B0604020202020204" pitchFamily="34" charset="0"/>
              <a:buChar char="•"/>
            </a:pPr>
            <a:r>
              <a:rPr lang="en-GB" dirty="0"/>
              <a:t>Lezbijke in biseksualne ženske.</a:t>
            </a:r>
          </a:p>
          <a:p>
            <a:pPr marL="285750" indent="-285750">
              <a:buFont typeface="Arial" panose="020B0604020202020204" pitchFamily="34" charset="0"/>
              <a:buChar char="•"/>
            </a:pPr>
            <a:r>
              <a:rPr lang="en-GB" dirty="0"/>
              <a:t>Invalidke.</a:t>
            </a:r>
          </a:p>
          <a:p>
            <a:pPr marL="285750" indent="-285750">
              <a:buFont typeface="Arial" panose="020B0604020202020204" pitchFamily="34" charset="0"/>
              <a:buChar char="•"/>
            </a:pPr>
            <a:r>
              <a:rPr lang="en-GB" dirty="0"/>
              <a:t>Migrantke in/ali ženske, ki pripadajo etnični manjšini.</a:t>
            </a:r>
          </a:p>
          <a:p>
            <a:pPr marL="285750" indent="-285750">
              <a:buFont typeface="Arial" panose="020B0604020202020204" pitchFamily="34" charset="0"/>
              <a:buChar char="•"/>
            </a:pPr>
            <a:r>
              <a:rPr lang="en-GB" dirty="0"/>
              <a:t>Ženske v negotovih zaposlitvah (podizvajalci, občasni ali začasni).</a:t>
            </a:r>
            <a:endParaRPr lang="en-US" sz="2800"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Kdo je običajno ustrahovan?</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89656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Dnevni red</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366840" y="2094722"/>
            <a:ext cx="9797026" cy="295786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9.50	Dobrodošlica in pregled</a:t>
            </a:r>
          </a:p>
          <a:p>
            <a:pPr>
              <a:lnSpc>
                <a:spcPct val="150000"/>
              </a:lnSpc>
            </a:pPr>
            <a:r>
              <a:rPr lang="en-US" sz="1800" b="0" i="0" u="none" strike="noStrike" baseline="0" dirty="0">
                <a:solidFill>
                  <a:srgbClr val="000000"/>
                </a:solidFill>
                <a:latin typeface="Calibri"/>
                <a:cs typeface="Calibri"/>
              </a:rPr>
              <a:t>9.50 – 10.55	Vsebina 1. del. Osnovni pojmi</a:t>
            </a:r>
          </a:p>
          <a:p>
            <a:pPr>
              <a:lnSpc>
                <a:spcPct val="150000"/>
              </a:lnSpc>
            </a:pPr>
            <a:r>
              <a:rPr lang="en-US" sz="1800" b="0" i="0" u="none" strike="noStrike" baseline="0" dirty="0">
                <a:solidFill>
                  <a:srgbClr val="000000"/>
                </a:solidFill>
                <a:latin typeface="Calibri"/>
                <a:cs typeface="Calibri"/>
              </a:rPr>
              <a:t>10.55 – 11.45	Vsebina 2. del Primeri spolne diskriminacije in nasilja na univerzi </a:t>
            </a:r>
          </a:p>
          <a:p>
            <a:pPr>
              <a:lnSpc>
                <a:spcPct val="150000"/>
              </a:lnSpc>
            </a:pPr>
            <a:r>
              <a:rPr lang="en-US" sz="1800" b="0" i="0" u="none" strike="noStrike" baseline="0" dirty="0">
                <a:solidFill>
                  <a:srgbClr val="000000"/>
                </a:solidFill>
                <a:latin typeface="Calibri"/>
                <a:cs typeface="Calibri"/>
              </a:rPr>
              <a:t>11.45 – 12.00	Odmor</a:t>
            </a:r>
          </a:p>
          <a:p>
            <a:pPr>
              <a:lnSpc>
                <a:spcPct val="150000"/>
              </a:lnSpc>
            </a:pPr>
            <a:r>
              <a:rPr lang="en-US" sz="1800" b="0" i="0" u="none" strike="noStrike" baseline="0" dirty="0">
                <a:solidFill>
                  <a:srgbClr val="000000"/>
                </a:solidFill>
                <a:latin typeface="Calibri"/>
                <a:cs typeface="Calibri"/>
              </a:rPr>
              <a:t>12.00 – 12.45	Vsebina 3. del. Vključujoč in spolno nevtralen jezik</a:t>
            </a:r>
          </a:p>
          <a:p>
            <a:pPr>
              <a:lnSpc>
                <a:spcPct val="150000"/>
              </a:lnSpc>
            </a:pPr>
            <a:r>
              <a:rPr lang="en-US" sz="1800" b="0" i="0" u="none" strike="noStrike" baseline="0" dirty="0">
                <a:solidFill>
                  <a:srgbClr val="000000"/>
                </a:solidFill>
                <a:latin typeface="Calibri"/>
                <a:cs typeface="Calibri"/>
              </a:rPr>
              <a:t>12.45 – 13.10	Vsebina 4. del. Protokol univerze</a:t>
            </a:r>
          </a:p>
          <a:p>
            <a:pPr>
              <a:lnSpc>
                <a:spcPct val="150000"/>
              </a:lnSpc>
            </a:pPr>
            <a:r>
              <a:rPr lang="en-US" sz="1800" b="0" i="0" u="none" strike="noStrike" baseline="0" dirty="0">
                <a:solidFill>
                  <a:srgbClr val="000000"/>
                </a:solidFill>
                <a:latin typeface="Calibri"/>
                <a:cs typeface="Calibri"/>
              </a:rPr>
              <a:t>13.10 – 13.30	Zaključek</a:t>
            </a: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36204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806618" y="1883543"/>
            <a:ext cx="8138894" cy="1015663"/>
          </a:xfrm>
          <a:prstGeom prst="rect">
            <a:avLst/>
          </a:prstGeom>
          <a:solidFill>
            <a:schemeClr val="bg1"/>
          </a:solidFill>
          <a:effectLst/>
        </p:spPr>
        <p:txBody>
          <a:bodyPr wrap="square" rtlCol="0">
            <a:spAutoFit/>
          </a:bodyPr>
          <a:lstStyle/>
          <a:p>
            <a:r>
              <a:rPr lang="en-GB" sz="2000" dirty="0"/>
              <a:t>Zavezali smo se, da bomo ustvarili varno in spoštljivo okolje za vse ljudi, v katerem se spoštuje enakost, in da bi to storili učinkovito, moramo poslušati, razmisliti in spremeniti stališča in vedenja, ki so že dolgo normalizirana.</a:t>
            </a:r>
            <a:endParaRPr lang="es-ES" sz="2000"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177471" cy="954107"/>
          </a:xfrm>
          <a:prstGeom prst="rect">
            <a:avLst/>
          </a:prstGeom>
          <a:noFill/>
        </p:spPr>
        <p:txBody>
          <a:bodyPr wrap="square" rtlCol="0">
            <a:spAutoFit/>
          </a:bodyPr>
          <a:lstStyle/>
          <a:p>
            <a:endParaRPr lang="en-GB"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806618" y="737525"/>
            <a:ext cx="9177471"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Kaj delamo na univerzi?</a:t>
            </a:r>
          </a:p>
        </p:txBody>
      </p:sp>
    </p:spTree>
    <p:extLst>
      <p:ext uri="{BB962C8B-B14F-4D97-AF65-F5344CB8AC3E}">
        <p14:creationId xmlns:p14="http://schemas.microsoft.com/office/powerpoint/2010/main" val="1860077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55022" y="1870560"/>
            <a:ext cx="9396453" cy="2462213"/>
          </a:xfrm>
          <a:prstGeom prst="rect">
            <a:avLst/>
          </a:prstGeom>
          <a:solidFill>
            <a:schemeClr val="bg1"/>
          </a:solidFill>
          <a:effectLst/>
        </p:spPr>
        <p:txBody>
          <a:bodyPr wrap="square" rtlCol="0">
            <a:spAutoFit/>
          </a:bodyPr>
          <a:lstStyle/>
          <a:p>
            <a:r>
              <a:rPr lang="en-GB" dirty="0"/>
              <a:t>Znotraj Univerze se razmerja moči, seksizem in LGBTI-fobija kažejo na različne načine in ustvarjajo različne situacije neenakosti, zlorabe ali nasilja, bodisi zato, ker se te situacije odvijajo znotraj Univerze bodisi zato, ker so prizadete ljudi, ki ji pripadajo, ali so bile prizadete v drugem kontekstu.</a:t>
            </a:r>
          </a:p>
          <a:p>
            <a:endParaRPr lang="en-GB" dirty="0"/>
          </a:p>
          <a:p>
            <a:endParaRPr lang="en-GB" dirty="0"/>
          </a:p>
          <a:p>
            <a:r>
              <a:rPr lang="en-GB" dirty="0"/>
              <a:t>Največje tveganje za izkušnjo nasilja je med 20. in 24. letom starosti, čeprav se to tveganje začne pri 15. letu starosti. Večina dodiplomskih študentov je starih od 18 do 24 let.</a:t>
            </a:r>
            <a:endParaRPr lang="en-GB" sz="2000" dirty="0"/>
          </a:p>
          <a:p>
            <a:endParaRPr lang="en-US" sz="2800"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dirty="0">
                <a:solidFill>
                  <a:schemeClr val="tx1">
                    <a:lumMod val="65000"/>
                    <a:lumOff val="35000"/>
                  </a:schemeClr>
                </a:solidFill>
                <a:cs typeface="Calibri"/>
              </a:rPr>
              <a:t>Nasilje na podlagi spola na univerzi</a:t>
            </a:r>
            <a:endParaRPr lang="cs-CZ" sz="2800" b="1" i="0"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650511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780143" y="5179874"/>
            <a:ext cx="10599056" cy="1138773"/>
          </a:xfrm>
          <a:prstGeom prst="rect">
            <a:avLst/>
          </a:prstGeom>
          <a:solidFill>
            <a:schemeClr val="bg1"/>
          </a:solidFill>
          <a:effectLst/>
        </p:spPr>
        <p:txBody>
          <a:bodyPr wrap="square" rtlCol="0">
            <a:spAutoFit/>
          </a:bodyPr>
          <a:lstStyle/>
          <a:p>
            <a:endParaRPr lang="en-GB" b="1" dirty="0"/>
          </a:p>
          <a:p>
            <a:r>
              <a:rPr lang="en-GB" sz="1600" b="1" dirty="0">
                <a:solidFill>
                  <a:srgbClr val="0070C0"/>
                </a:solidFill>
              </a:rPr>
              <a:t>Vir: </a:t>
            </a:r>
            <a:r>
              <a:rPr lang="en-GB" sz="1600" dirty="0" err="1">
                <a:solidFill>
                  <a:srgbClr val="0070C0"/>
                </a:solidFill>
              </a:rPr>
              <a:t>Lipinsky</a:t>
            </a:r>
            <a:r>
              <a:rPr lang="en-GB" sz="1600" dirty="0">
                <a:solidFill>
                  <a:srgbClr val="0070C0"/>
                </a:solidFill>
              </a:rPr>
              <a:t>, Anke; </a:t>
            </a:r>
            <a:r>
              <a:rPr lang="en-GB" sz="1600" dirty="0" err="1">
                <a:solidFill>
                  <a:srgbClr val="0070C0"/>
                </a:solidFill>
              </a:rPr>
              <a:t>Schredl</a:t>
            </a:r>
            <a:r>
              <a:rPr lang="en-GB" sz="1600" dirty="0">
                <a:solidFill>
                  <a:srgbClr val="0070C0"/>
                </a:solidFill>
              </a:rPr>
              <a:t>, Claudia; Baumann, Horst; Humbert, Anne Laure; </a:t>
            </a:r>
            <a:r>
              <a:rPr lang="en-GB" sz="1600" dirty="0" err="1">
                <a:solidFill>
                  <a:srgbClr val="0070C0"/>
                </a:solidFill>
              </a:rPr>
              <a:t>Tanwar</a:t>
            </a:r>
            <a:r>
              <a:rPr lang="en-GB" sz="1600" dirty="0">
                <a:solidFill>
                  <a:srgbClr val="0070C0"/>
                </a:solidFill>
              </a:rPr>
              <a:t>, Jagriti; </a:t>
            </a:r>
            <a:r>
              <a:rPr lang="en-GB" sz="1600" dirty="0" err="1">
                <a:solidFill>
                  <a:srgbClr val="0070C0"/>
                </a:solidFill>
              </a:rPr>
              <a:t>Bondestam</a:t>
            </a:r>
            <a:r>
              <a:rPr lang="en-GB" sz="1600" dirty="0">
                <a:solidFill>
                  <a:srgbClr val="0070C0"/>
                </a:solidFill>
              </a:rPr>
              <a:t>, </a:t>
            </a:r>
            <a:r>
              <a:rPr lang="en-GB" sz="1600" dirty="0" err="1">
                <a:solidFill>
                  <a:srgbClr val="0070C0"/>
                </a:solidFill>
              </a:rPr>
              <a:t>Fredik</a:t>
            </a:r>
            <a:r>
              <a:rPr lang="en-GB" sz="1600" dirty="0">
                <a:solidFill>
                  <a:srgbClr val="0070C0"/>
                </a:solidFill>
              </a:rPr>
              <a:t>; Freund, </a:t>
            </a:r>
            <a:r>
              <a:rPr lang="en-GB" sz="1600" dirty="0" err="1">
                <a:solidFill>
                  <a:srgbClr val="0070C0"/>
                </a:solidFill>
              </a:rPr>
              <a:t>Frederike</a:t>
            </a:r>
            <a:r>
              <a:rPr lang="en-GB" sz="1600" dirty="0">
                <a:solidFill>
                  <a:srgbClr val="0070C0"/>
                </a:solidFill>
              </a:rPr>
              <a:t>; </a:t>
            </a:r>
            <a:r>
              <a:rPr lang="en-GB" sz="1600" dirty="0" err="1">
                <a:solidFill>
                  <a:srgbClr val="0070C0"/>
                </a:solidFill>
              </a:rPr>
              <a:t>Lomazzi</a:t>
            </a:r>
            <a:r>
              <a:rPr lang="en-GB" sz="1600" dirty="0">
                <a:solidFill>
                  <a:srgbClr val="0070C0"/>
                </a:solidFill>
              </a:rPr>
              <a:t>, Vera (2022). </a:t>
            </a:r>
            <a:r>
              <a:rPr lang="en-GB" sz="1600" dirty="0" err="1">
                <a:solidFill>
                  <a:srgbClr val="0070C0"/>
                </a:solidFill>
              </a:rPr>
              <a:t>UniSAFE</a:t>
            </a:r>
            <a:r>
              <a:rPr lang="en-GB" sz="1600" dirty="0">
                <a:solidFill>
                  <a:srgbClr val="0070C0"/>
                </a:solidFill>
              </a:rPr>
              <a:t> Survey – Gender-based violence and institutional responses. GESIS – Leibniz </a:t>
            </a:r>
            <a:r>
              <a:rPr lang="en-GB" sz="1600" dirty="0" err="1">
                <a:solidFill>
                  <a:srgbClr val="0070C0"/>
                </a:solidFill>
              </a:rPr>
              <a:t>Institut</a:t>
            </a:r>
            <a:r>
              <a:rPr lang="en-GB" sz="1600" dirty="0">
                <a:solidFill>
                  <a:srgbClr val="0070C0"/>
                </a:solidFill>
              </a:rPr>
              <a:t> </a:t>
            </a:r>
            <a:r>
              <a:rPr lang="en-GB" sz="1600" dirty="0" err="1">
                <a:solidFill>
                  <a:srgbClr val="0070C0"/>
                </a:solidFill>
              </a:rPr>
              <a:t>für</a:t>
            </a:r>
            <a:r>
              <a:rPr lang="en-GB" sz="1600" dirty="0">
                <a:solidFill>
                  <a:srgbClr val="0070C0"/>
                </a:solidFill>
              </a:rPr>
              <a:t> </a:t>
            </a:r>
            <a:r>
              <a:rPr lang="en-GB" sz="1600" dirty="0" err="1">
                <a:solidFill>
                  <a:srgbClr val="0070C0"/>
                </a:solidFill>
              </a:rPr>
              <a:t>Sozialwissenschaften</a:t>
            </a:r>
            <a:r>
              <a:rPr lang="en-GB" sz="1600" dirty="0">
                <a:solidFill>
                  <a:srgbClr val="0070C0"/>
                </a:solidFill>
              </a:rPr>
              <a:t>. Data file Version 1.0.0, https://doi.org/10.7802/2475</a:t>
            </a:r>
          </a:p>
        </p:txBody>
      </p:sp>
      <p:sp>
        <p:nvSpPr>
          <p:cNvPr id="7" name="TextovéPole 3">
            <a:extLst>
              <a:ext uri="{FF2B5EF4-FFF2-40B4-BE49-F238E27FC236}">
                <a16:creationId xmlns:a16="http://schemas.microsoft.com/office/drawing/2014/main" id="{FF70681E-D2C4-4C22-8EDD-C58E9F94E548}"/>
              </a:ext>
            </a:extLst>
          </p:cNvPr>
          <p:cNvSpPr txBox="1"/>
          <p:nvPr/>
        </p:nvSpPr>
        <p:spPr>
          <a:xfrm>
            <a:off x="1847541" y="690145"/>
            <a:ext cx="8293263"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Nasilje na podlagi spola na univerzi</a:t>
            </a:r>
            <a:endParaRPr lang="es-ES"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0797" y="1654379"/>
            <a:ext cx="7985403" cy="3833728"/>
          </a:xfrm>
          <a:prstGeom prst="rect">
            <a:avLst/>
          </a:prstGeom>
        </p:spPr>
      </p:pic>
      <p:sp>
        <p:nvSpPr>
          <p:cNvPr id="3" name="Rectángulo 2"/>
          <p:cNvSpPr/>
          <p:nvPr/>
        </p:nvSpPr>
        <p:spPr>
          <a:xfrm>
            <a:off x="2022197" y="1213365"/>
            <a:ext cx="9807378" cy="369332"/>
          </a:xfrm>
          <a:prstGeom prst="rect">
            <a:avLst/>
          </a:prstGeom>
        </p:spPr>
        <p:txBody>
          <a:bodyPr wrap="square">
            <a:spAutoFit/>
          </a:bodyPr>
          <a:lstStyle/>
          <a:p>
            <a:r>
              <a:rPr lang="en-GB" b="1" dirty="0"/>
              <a:t>Razširjenost katere koli oblike nasilja na podlagi spola in po oblikah nasilja na podlagi spola</a:t>
            </a:r>
          </a:p>
        </p:txBody>
      </p:sp>
    </p:spTree>
    <p:extLst>
      <p:ext uri="{BB962C8B-B14F-4D97-AF65-F5344CB8AC3E}">
        <p14:creationId xmlns:p14="http://schemas.microsoft.com/office/powerpoint/2010/main" val="2726366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806618" y="1883543"/>
            <a:ext cx="8485958" cy="1661993"/>
          </a:xfrm>
          <a:prstGeom prst="rect">
            <a:avLst/>
          </a:prstGeom>
          <a:solidFill>
            <a:schemeClr val="bg1"/>
          </a:solidFill>
          <a:effectLst/>
        </p:spPr>
        <p:txBody>
          <a:bodyPr wrap="square" rtlCol="0">
            <a:spAutoFit/>
          </a:bodyPr>
          <a:lstStyle/>
          <a:p>
            <a:r>
              <a:rPr lang="en-GB" sz="2000" dirty="0"/>
              <a:t>Univerza je pripravila </a:t>
            </a:r>
            <a:r>
              <a:rPr lang="en-GB" sz="2000" dirty="0">
                <a:solidFill>
                  <a:srgbClr val="FF0000"/>
                </a:solidFill>
              </a:rPr>
              <a:t>UPC Protokol za preprečevanje in odzivanje na situacije nasilja, diskriminacije in nadlegovanja (razen nadlegovanja na delovnem mestu).</a:t>
            </a:r>
            <a:endParaRPr lang="en-GB" dirty="0">
              <a:solidFill>
                <a:srgbClr val="FF0000"/>
              </a:solidFill>
            </a:endParaRPr>
          </a:p>
          <a:p>
            <a:r>
              <a:rPr lang="en-GB" dirty="0"/>
              <a:t>      </a:t>
            </a:r>
          </a:p>
          <a:p>
            <a:endParaRPr lang="en-GB" sz="2000" dirty="0"/>
          </a:p>
          <a:p>
            <a:pPr algn="ctr"/>
            <a:r>
              <a:rPr lang="en-GB" sz="2400" b="1" dirty="0">
                <a:solidFill>
                  <a:srgbClr val="7030A0"/>
                </a:solidFill>
              </a:rPr>
              <a:t>Se tega zavedate?</a:t>
            </a:r>
            <a:endParaRPr lang="es-ES" sz="2800" b="1" dirty="0">
              <a:solidFill>
                <a:srgbClr val="7030A0"/>
              </a:solidFill>
            </a:endParaRPr>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177471" cy="954107"/>
          </a:xfrm>
          <a:prstGeom prst="rect">
            <a:avLst/>
          </a:prstGeom>
          <a:noFill/>
        </p:spPr>
        <p:txBody>
          <a:bodyPr wrap="square" rtlCol="0">
            <a:spAutoFit/>
          </a:bodyPr>
          <a:lstStyle/>
          <a:p>
            <a:endParaRPr lang="en-GB"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806618" y="737525"/>
            <a:ext cx="9177471"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Kaj delamo na univerzi?</a:t>
            </a:r>
          </a:p>
        </p:txBody>
      </p:sp>
    </p:spTree>
    <p:extLst>
      <p:ext uri="{BB962C8B-B14F-4D97-AF65-F5344CB8AC3E}">
        <p14:creationId xmlns:p14="http://schemas.microsoft.com/office/powerpoint/2010/main" val="1862161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806618" y="1883543"/>
            <a:ext cx="8138894" cy="2893100"/>
          </a:xfrm>
          <a:prstGeom prst="rect">
            <a:avLst/>
          </a:prstGeom>
          <a:solidFill>
            <a:schemeClr val="bg1"/>
          </a:solidFill>
          <a:effectLst/>
        </p:spPr>
        <p:txBody>
          <a:bodyPr wrap="square" rtlCol="0">
            <a:spAutoFit/>
          </a:bodyPr>
          <a:lstStyle/>
          <a:p>
            <a:pPr marL="285750" lvl="0" indent="-285750">
              <a:buFont typeface="Arial" panose="020B0604020202020204" pitchFamily="34" charset="0"/>
              <a:buChar char="•"/>
            </a:pPr>
            <a:r>
              <a:rPr lang="en-GB" dirty="0">
                <a:solidFill>
                  <a:srgbClr val="FF0000"/>
                </a:solidFill>
              </a:rPr>
              <a:t>Organic Law 3/2007, of 22 March, for the Effective Equality of Women and Men</a:t>
            </a:r>
            <a:endParaRPr lang="es-ES" dirty="0">
              <a:solidFill>
                <a:srgbClr val="FF0000"/>
              </a:solidFill>
            </a:endParaRPr>
          </a:p>
          <a:p>
            <a:pPr marL="285750" lvl="0" indent="-285750">
              <a:buFont typeface="Arial" panose="020B0604020202020204" pitchFamily="34" charset="0"/>
              <a:buChar char="•"/>
            </a:pPr>
            <a:r>
              <a:rPr lang="en-GB" dirty="0">
                <a:solidFill>
                  <a:srgbClr val="FF0000"/>
                </a:solidFill>
              </a:rPr>
              <a:t>Law 5/2008, of April 24, on the Right of Women to Eradicate Violence against Women</a:t>
            </a:r>
            <a:endParaRPr lang="es-ES" dirty="0">
              <a:solidFill>
                <a:srgbClr val="FF0000"/>
              </a:solidFill>
            </a:endParaRPr>
          </a:p>
          <a:p>
            <a:pPr marL="285750" lvl="0" indent="-285750">
              <a:buFont typeface="Arial" panose="020B0604020202020204" pitchFamily="34" charset="0"/>
              <a:buChar char="•"/>
            </a:pPr>
            <a:r>
              <a:rPr lang="en-GB" dirty="0">
                <a:solidFill>
                  <a:srgbClr val="FF0000"/>
                </a:solidFill>
              </a:rPr>
              <a:t>Law 17/2015, of 21 July, on Effective Equality between Women and Men</a:t>
            </a:r>
            <a:endParaRPr lang="es-ES" dirty="0">
              <a:solidFill>
                <a:srgbClr val="FF0000"/>
              </a:solidFill>
            </a:endParaRPr>
          </a:p>
          <a:p>
            <a:pPr marL="285750" lvl="0" indent="-285750">
              <a:buFont typeface="Arial" panose="020B0604020202020204" pitchFamily="34" charset="0"/>
              <a:buChar char="•"/>
            </a:pPr>
            <a:r>
              <a:rPr lang="en-GB" dirty="0">
                <a:solidFill>
                  <a:srgbClr val="FF0000"/>
                </a:solidFill>
              </a:rPr>
              <a:t>Law 17/2020, of 22 December, amending Law 5/2008, on the Right of Women to Eradicate Violence against Women</a:t>
            </a:r>
            <a:endParaRPr lang="es-ES" dirty="0">
              <a:solidFill>
                <a:srgbClr val="FF0000"/>
              </a:solidFill>
            </a:endParaRPr>
          </a:p>
          <a:p>
            <a:pPr marL="285750" lvl="0" indent="-285750">
              <a:buFont typeface="Arial" panose="020B0604020202020204" pitchFamily="34" charset="0"/>
              <a:buChar char="•"/>
            </a:pPr>
            <a:r>
              <a:rPr lang="en-GB" dirty="0">
                <a:solidFill>
                  <a:srgbClr val="FF0000"/>
                </a:solidFill>
              </a:rPr>
              <a:t>Law 19/2020, of 30 December, on Equal Treatment and Non-Discrimination</a:t>
            </a:r>
            <a:endParaRPr lang="es-ES" dirty="0">
              <a:solidFill>
                <a:srgbClr val="FF0000"/>
              </a:solidFill>
            </a:endParaRPr>
          </a:p>
          <a:p>
            <a:pPr marL="285750" lvl="0" indent="-285750">
              <a:buFont typeface="Arial" panose="020B0604020202020204" pitchFamily="34" charset="0"/>
              <a:buChar char="•"/>
            </a:pPr>
            <a:r>
              <a:rPr lang="en-GB" dirty="0">
                <a:solidFill>
                  <a:srgbClr val="FF0000"/>
                </a:solidFill>
              </a:rPr>
              <a:t>Organic Law 10/2022, of 6 September, on the Comprehensive Guarantee of Sexual Freedom</a:t>
            </a:r>
            <a:endParaRPr lang="es-ES" dirty="0">
              <a:solidFill>
                <a:srgbClr val="FF0000"/>
              </a:solidFill>
            </a:endParaRPr>
          </a:p>
          <a:p>
            <a:endParaRPr lang="es-ES" sz="2000"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177471" cy="954107"/>
          </a:xfrm>
          <a:prstGeom prst="rect">
            <a:avLst/>
          </a:prstGeom>
          <a:noFill/>
        </p:spPr>
        <p:txBody>
          <a:bodyPr wrap="square" rtlCol="0">
            <a:spAutoFit/>
          </a:bodyPr>
          <a:lstStyle/>
          <a:p>
            <a:endParaRPr lang="en-GB"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806618" y="737525"/>
            <a:ext cx="9177471"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Dodatne informacije: pravni okvir (Španija in Katalonija)</a:t>
            </a:r>
            <a:endParaRPr lang="cs-CZ" sz="2800" b="1" dirty="0">
              <a:solidFill>
                <a:srgbClr val="C00000"/>
              </a:solidFill>
              <a:latin typeface="Calibri"/>
              <a:cs typeface="Calibri"/>
            </a:endParaRPr>
          </a:p>
        </p:txBody>
      </p:sp>
    </p:spTree>
    <p:extLst>
      <p:ext uri="{BB962C8B-B14F-4D97-AF65-F5344CB8AC3E}">
        <p14:creationId xmlns:p14="http://schemas.microsoft.com/office/powerpoint/2010/main" val="4273562159"/>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2223655" y="613643"/>
            <a:ext cx="9167297" cy="523220"/>
          </a:xfrm>
          <a:prstGeom prst="rect">
            <a:avLst/>
          </a:prstGeom>
          <a:noFill/>
        </p:spPr>
        <p:txBody>
          <a:bodyPr wrap="square" rtlCol="0">
            <a:spAutoFit/>
          </a:bodyPr>
          <a:lstStyle/>
          <a:p>
            <a:r>
              <a:rPr lang="en-GB" sz="2800" b="1" dirty="0">
                <a:solidFill>
                  <a:schemeClr val="tx1">
                    <a:lumMod val="65000"/>
                    <a:lumOff val="35000"/>
                  </a:schemeClr>
                </a:solidFill>
                <a:cs typeface="Calibri"/>
              </a:rPr>
              <a:t>Dodatne informacije: nekaj podatkov (Španija in Katalonija*)</a:t>
            </a:r>
            <a:endParaRPr lang="en-US" sz="4000" b="1" dirty="0">
              <a:solidFill>
                <a:srgbClr val="6A007C"/>
              </a:solidFill>
              <a:latin typeface="Sofia Pro" pitchFamily="2" charset="0"/>
            </a:endParaRPr>
          </a:p>
        </p:txBody>
      </p:sp>
      <p:sp>
        <p:nvSpPr>
          <p:cNvPr id="7" name="Rectángulo 6"/>
          <p:cNvSpPr/>
          <p:nvPr/>
        </p:nvSpPr>
        <p:spPr>
          <a:xfrm>
            <a:off x="639124" y="1496550"/>
            <a:ext cx="10458367" cy="2308324"/>
          </a:xfrm>
          <a:prstGeom prst="rect">
            <a:avLst/>
          </a:prstGeom>
        </p:spPr>
        <p:txBody>
          <a:bodyPr wrap="square">
            <a:spAutoFit/>
          </a:bodyPr>
          <a:lstStyle/>
          <a:p>
            <a:pPr marL="800100" lvl="1" indent="-342900">
              <a:buFont typeface="Arial" panose="020B0604020202020204" pitchFamily="34" charset="0"/>
              <a:buChar char="•"/>
            </a:pPr>
            <a:r>
              <a:rPr lang="en-US" dirty="0"/>
              <a:t>Približno 25 % žensk, ki prebivajo v Kataloniji, je bilo predmet resne ali zelo resne seksistične agresije.</a:t>
            </a:r>
          </a:p>
          <a:p>
            <a:pPr lvl="1"/>
            <a:endParaRPr lang="en-US" dirty="0"/>
          </a:p>
          <a:p>
            <a:pPr lvl="1"/>
            <a:r>
              <a:rPr lang="en-US" dirty="0"/>
              <a:t>Če se osredotočimo na univerzitetno področje:</a:t>
            </a:r>
          </a:p>
          <a:p>
            <a:pPr marL="800100" lvl="1" indent="-342900">
              <a:buFont typeface="Arial" panose="020B0604020202020204" pitchFamily="34" charset="0"/>
              <a:buChar char="•"/>
            </a:pPr>
            <a:r>
              <a:rPr lang="en-US" dirty="0"/>
              <a:t>Približno 10 % študentk se je počutilo prisiljenih, </a:t>
            </a:r>
            <a:r>
              <a:rPr lang="en-US" dirty="0" err="1"/>
              <a:t>nadlegovanih</a:t>
            </a:r>
            <a:r>
              <a:rPr lang="en-US" dirty="0"/>
              <a:t> ali spolno užaljenih (pogostnost, s katero moško nasilje prizadene študentke in študentke, je dovolj zaskrbljujoča).</a:t>
            </a:r>
          </a:p>
          <a:p>
            <a:pPr marL="800100" lvl="1" indent="-342900">
              <a:buFont typeface="Arial" panose="020B0604020202020204" pitchFamily="34" charset="0"/>
              <a:buChar char="•"/>
            </a:pPr>
            <a:r>
              <a:rPr lang="en-US" dirty="0"/>
              <a:t>V Kataloniji študije kažejo, da je razširjenost seksističnega nasilja med študentkami okoli 15 %.</a:t>
            </a:r>
          </a:p>
          <a:p>
            <a:pPr marL="800100" lvl="1" indent="-342900">
              <a:buFont typeface="Arial" panose="020B0604020202020204" pitchFamily="34" charset="0"/>
              <a:buChar char="•"/>
            </a:pPr>
            <a:r>
              <a:rPr lang="en-US" dirty="0"/>
              <a:t>V Španiji vemo, da je približno 20 % študentk utrpelo nadzor ali izolacijo s strani svojega partnerja (strašno normalizirana oblika seksističnega nasilja).</a:t>
            </a:r>
            <a:endParaRPr lang="cs-CZ" sz="2400" dirty="0">
              <a:latin typeface="Sofia Pro" pitchFamily="2" charset="0"/>
            </a:endParaRPr>
          </a:p>
        </p:txBody>
      </p:sp>
      <p:sp>
        <p:nvSpPr>
          <p:cNvPr id="8" name="Rectángulo 7"/>
          <p:cNvSpPr/>
          <p:nvPr/>
        </p:nvSpPr>
        <p:spPr>
          <a:xfrm>
            <a:off x="1058059" y="4995559"/>
            <a:ext cx="10332893" cy="830997"/>
          </a:xfrm>
          <a:prstGeom prst="rect">
            <a:avLst/>
          </a:prstGeom>
        </p:spPr>
        <p:txBody>
          <a:bodyPr wrap="none">
            <a:spAutoFit/>
          </a:bodyPr>
          <a:lstStyle/>
          <a:p>
            <a:r>
              <a:rPr lang="en-US" sz="1600" b="1" dirty="0">
                <a:solidFill>
                  <a:schemeClr val="tx1">
                    <a:lumMod val="50000"/>
                    <a:lumOff val="50000"/>
                  </a:schemeClr>
                </a:solidFill>
              </a:rPr>
              <a:t>* Raziskava o nasilju med moškimi, vlada Katalonije (2016): </a:t>
            </a:r>
            <a:r>
              <a:rPr lang="en-US" sz="1600" u="sng" dirty="0">
                <a:solidFill>
                  <a:srgbClr val="0070C0"/>
                </a:solidFill>
              </a:rPr>
              <a:t>(</a:t>
            </a:r>
            <a:r>
              <a:rPr lang="en-US" sz="1600" u="sng" dirty="0">
                <a:solidFill>
                  <a:srgbClr val="0070C0"/>
                </a:solidFill>
                <a:hlinkClick r:id="rId2"/>
              </a:rPr>
              <a:t>https://interior.gencat.cat/ca/el_departament/publicacions/</a:t>
            </a:r>
            <a:endParaRPr lang="en-US" sz="1600" u="sng" dirty="0">
              <a:solidFill>
                <a:srgbClr val="0070C0"/>
              </a:solidFill>
            </a:endParaRPr>
          </a:p>
          <a:p>
            <a:r>
              <a:rPr lang="en-US" sz="1600" u="sng" dirty="0" err="1">
                <a:solidFill>
                  <a:srgbClr val="0070C0"/>
                </a:solidFill>
              </a:rPr>
              <a:t>seguretat</a:t>
            </a:r>
            <a:r>
              <a:rPr lang="en-US" sz="1600" u="sng" dirty="0">
                <a:solidFill>
                  <a:srgbClr val="0070C0"/>
                </a:solidFill>
              </a:rPr>
              <a:t>/</a:t>
            </a:r>
            <a:r>
              <a:rPr lang="en-US" sz="1600" u="sng" dirty="0" err="1">
                <a:solidFill>
                  <a:srgbClr val="0070C0"/>
                </a:solidFill>
              </a:rPr>
              <a:t>estudis</a:t>
            </a:r>
            <a:r>
              <a:rPr lang="en-US" sz="1600" u="sng" dirty="0">
                <a:solidFill>
                  <a:srgbClr val="0070C0"/>
                </a:solidFill>
              </a:rPr>
              <a:t>-i-</a:t>
            </a:r>
            <a:r>
              <a:rPr lang="en-US" sz="1600" u="sng" dirty="0" err="1">
                <a:solidFill>
                  <a:srgbClr val="0070C0"/>
                </a:solidFill>
              </a:rPr>
              <a:t>enquestes</a:t>
            </a:r>
            <a:r>
              <a:rPr lang="en-US" sz="1600" u="sng" dirty="0">
                <a:solidFill>
                  <a:srgbClr val="0070C0"/>
                </a:solidFill>
              </a:rPr>
              <a:t>/</a:t>
            </a:r>
            <a:r>
              <a:rPr lang="en-US" sz="1600" u="sng" dirty="0" err="1">
                <a:solidFill>
                  <a:srgbClr val="0070C0"/>
                </a:solidFill>
              </a:rPr>
              <a:t>enquesta_de_violencia_masclista</a:t>
            </a:r>
            <a:r>
              <a:rPr lang="en-US" sz="1600" u="sng" dirty="0">
                <a:solidFill>
                  <a:srgbClr val="0070C0"/>
                </a:solidFill>
              </a:rPr>
              <a:t>/enquesta-de-violencia-masclista-2016/)</a:t>
            </a:r>
          </a:p>
          <a:p>
            <a:endParaRPr lang="cs-CZ" sz="1600" b="1" dirty="0">
              <a:solidFill>
                <a:srgbClr val="6A007C"/>
              </a:solidFill>
              <a:latin typeface="Sofia Pro" pitchFamily="2" charset="0"/>
            </a:endParaRPr>
          </a:p>
        </p:txBody>
      </p:sp>
    </p:spTree>
    <p:extLst>
      <p:ext uri="{BB962C8B-B14F-4D97-AF65-F5344CB8AC3E}">
        <p14:creationId xmlns:p14="http://schemas.microsoft.com/office/powerpoint/2010/main" val="407282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662246" y="1413718"/>
            <a:ext cx="10867508" cy="4401205"/>
          </a:xfrm>
          <a:prstGeom prst="rect">
            <a:avLst/>
          </a:prstGeom>
          <a:solidFill>
            <a:schemeClr val="bg1"/>
          </a:solidFill>
          <a:effectLst/>
        </p:spPr>
        <p:txBody>
          <a:bodyPr wrap="square" rtlCol="0">
            <a:spAutoFit/>
          </a:bodyPr>
          <a:lstStyle/>
          <a:p>
            <a:r>
              <a:rPr lang="en-GB" sz="2000" b="1" dirty="0"/>
              <a:t>Oblike nadlegovanja:</a:t>
            </a:r>
          </a:p>
          <a:p>
            <a:pPr marL="342900" indent="-342900">
              <a:buFont typeface="Arial" panose="020B0604020202020204" pitchFamily="34" charset="0"/>
              <a:buChar char="•"/>
            </a:pPr>
            <a:r>
              <a:rPr lang="en-GB" sz="2000" dirty="0"/>
              <a:t>V učilnici: neprimerni komentarji, seksistične pripombe ali izključevanje na podlagi spola.</a:t>
            </a:r>
          </a:p>
          <a:p>
            <a:pPr marL="342900" indent="-342900">
              <a:buFont typeface="Arial" panose="020B0604020202020204" pitchFamily="34" charset="0"/>
              <a:buChar char="•"/>
            </a:pPr>
            <a:r>
              <a:rPr lang="en-GB" sz="2000" dirty="0"/>
              <a:t>V laboratoriju: laboratoriji pogosto vključujejo delo v zaprtih prostorih ali po dolgih urah, kar povečuje možnosti za neprimerno vedenje. Skupni prostori lahko vodijo tudi do zmanjšane zasebnosti, s čimer se povečajo ranljivosti.</a:t>
            </a:r>
          </a:p>
          <a:p>
            <a:pPr marL="342900" indent="-342900">
              <a:buFont typeface="Arial" panose="020B0604020202020204" pitchFamily="34" charset="0"/>
              <a:buChar char="•"/>
            </a:pPr>
            <a:r>
              <a:rPr lang="en-GB" sz="2000" dirty="0"/>
              <a:t>Pri delu na terenu ali oddaljenih lokacijah: neravnovesja moči, kot je prisila ali nadlegovanje s strani nadzornikov, vrstnikov ali lokalnih zainteresiranih strani. Izolirane nastavitve lahko povečajo ranljivost, omejijo dostop do podpornih sistemov in zapletejo postopke poročanja.</a:t>
            </a:r>
          </a:p>
          <a:p>
            <a:pPr marL="342900" indent="-342900">
              <a:buFont typeface="Arial" panose="020B0604020202020204" pitchFamily="34" charset="0"/>
              <a:buChar char="•"/>
            </a:pPr>
            <a:r>
              <a:rPr lang="en-GB" sz="2000" dirty="0"/>
              <a:t>Med pripravništvom ali kooperativnim izobraževanjem: nadlegovanje na delovnem mestu, ki se pogosto poveča zaradi izolacije na podeželju. Delo v različnih kulturnih okoljih med terenskim delom lahko posameznike izpostavi okoljem, kjer se lokalne norme glede spola bistveno razlikujejo od univerzitetnih standardov.</a:t>
            </a:r>
          </a:p>
          <a:p>
            <a:pPr marL="342900" indent="-342900">
              <a:buFont typeface="Arial" panose="020B0604020202020204" pitchFamily="34" charset="0"/>
              <a:buChar char="•"/>
            </a:pPr>
            <a:r>
              <a:rPr lang="en-GB" sz="2000" dirty="0"/>
              <a:t>V spletnih platformah: spolno nadlegovanje prek e-pošte, družbenih medijev ali drugih digitalnih komunikacijskih platform.</a:t>
            </a:r>
            <a:endParaRPr lang="en-US" sz="2800"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679242" y="737525"/>
            <a:ext cx="9850512"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Nadlegovanje na univerzah za kmetijstvo in znanosti o življenju</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75647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644236" y="1260745"/>
            <a:ext cx="10885519" cy="4524315"/>
          </a:xfrm>
          <a:prstGeom prst="rect">
            <a:avLst/>
          </a:prstGeom>
          <a:solidFill>
            <a:schemeClr val="bg1"/>
          </a:solidFill>
          <a:effectLst/>
        </p:spPr>
        <p:txBody>
          <a:bodyPr wrap="square" rtlCol="0">
            <a:spAutoFit/>
          </a:bodyPr>
          <a:lstStyle/>
          <a:p>
            <a:pPr marL="285750" lvl="0" indent="-285750">
              <a:buFont typeface="Arial" panose="020B0604020202020204" pitchFamily="34" charset="0"/>
              <a:buChar char="•"/>
            </a:pPr>
            <a:r>
              <a:rPr lang="es-ES" b="1" dirty="0"/>
              <a:t>Nastavitve terenskega dela: </a:t>
            </a:r>
            <a:r>
              <a:rPr lang="es-ES" dirty="0"/>
              <a:t>terensko delo pogosto poteka na izoliranih ali podeželskih lokacijah, kjer je dostop do podpornih sistemov lahko omejen. Posamezniki se lahko soočajo z nadlegovanjem s strani vrstnikov, nadzornikov ali celo članov skupnosti med </a:t>
            </a:r>
            <a:r>
              <a:rPr lang="es-ES" dirty="0" err="1"/>
              <a:t>ozaveščanjem</a:t>
            </a:r>
            <a:r>
              <a:rPr lang="es-ES" dirty="0"/>
              <a:t> ali raziskovalnimi dejavnostmi.</a:t>
            </a:r>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r>
              <a:rPr lang="es-ES" b="1" dirty="0"/>
              <a:t>Neravnovesje moči: </a:t>
            </a:r>
            <a:r>
              <a:rPr lang="es-ES" dirty="0"/>
              <a:t>Tesno povezana akademska okolja pogosto vključujejo hierarhične odnose, ki lahko odvračajo od poročanja zaradi strahu pred povračilnimi ukrepi ali škodo za </a:t>
            </a:r>
            <a:r>
              <a:rPr lang="es-ES" dirty="0" err="1"/>
              <a:t>karierne</a:t>
            </a:r>
            <a:r>
              <a:rPr lang="es-ES" dirty="0"/>
              <a:t> možnosti.</a:t>
            </a:r>
          </a:p>
          <a:p>
            <a:pPr marL="285750" lvl="0" indent="-285750">
              <a:buFont typeface="Arial" panose="020B0604020202020204" pitchFamily="34" charset="0"/>
              <a:buChar char="•"/>
            </a:pPr>
            <a:endParaRPr lang="es-ES" b="1" dirty="0"/>
          </a:p>
          <a:p>
            <a:pPr marL="285750" lvl="0" indent="-285750">
              <a:buFont typeface="Arial" panose="020B0604020202020204" pitchFamily="34" charset="0"/>
              <a:buChar char="•"/>
            </a:pPr>
            <a:r>
              <a:rPr lang="es-ES" b="1" dirty="0" err="1"/>
              <a:t>Netradicionalen</a:t>
            </a:r>
            <a:r>
              <a:rPr lang="es-ES" b="1" dirty="0"/>
              <a:t> delovni čas: </a:t>
            </a:r>
            <a:r>
              <a:rPr lang="es-ES" dirty="0"/>
              <a:t>Dolgi in neredni delovni časi v laboratorijih, rastlinjakih ali študijah na terenu lahko ustvarijo ranljivost za nadlegovanje, zlasti če delate sami ali v majhnih skupinah.</a:t>
            </a:r>
          </a:p>
          <a:p>
            <a:pPr marL="285750" lvl="0" indent="-285750">
              <a:buFont typeface="Arial" panose="020B0604020202020204" pitchFamily="34" charset="0"/>
              <a:buChar char="•"/>
            </a:pPr>
            <a:endParaRPr lang="es-ES" b="1" dirty="0"/>
          </a:p>
          <a:p>
            <a:pPr marL="285750" lvl="0" indent="-285750">
              <a:buFont typeface="Arial" panose="020B0604020202020204" pitchFamily="34" charset="0"/>
              <a:buChar char="•"/>
            </a:pPr>
            <a:r>
              <a:rPr lang="es-ES" b="1" dirty="0"/>
              <a:t>Kulturni in regionalni vplivi: </a:t>
            </a:r>
            <a:r>
              <a:rPr lang="es-ES" dirty="0"/>
              <a:t>Norme glede spola v podeželskih ali kmetijskih okoljih lahko ohranjajo </a:t>
            </a:r>
            <a:r>
              <a:rPr lang="es-ES" dirty="0" err="1"/>
              <a:t>diskriminatorna</a:t>
            </a:r>
            <a:r>
              <a:rPr lang="es-ES" dirty="0"/>
              <a:t> stališča ali vedenje. Študenti in raziskovalci z različnimi spolnimi identitetami se lahko v teh okoljih soočajo z večjimi tveganji.</a:t>
            </a:r>
          </a:p>
          <a:p>
            <a:pPr marL="285750" lvl="0" indent="-285750">
              <a:buFont typeface="Arial" panose="020B0604020202020204" pitchFamily="34" charset="0"/>
              <a:buChar char="•"/>
            </a:pPr>
            <a:endParaRPr lang="es-ES" b="1" dirty="0"/>
          </a:p>
          <a:p>
            <a:pPr marL="285750" lvl="0" indent="-285750">
              <a:buFont typeface="Arial" panose="020B0604020202020204" pitchFamily="34" charset="0"/>
              <a:buChar char="•"/>
            </a:pPr>
            <a:r>
              <a:rPr lang="es-ES" b="1" dirty="0"/>
              <a:t>Pripravništva in programi sodelovanja: </a:t>
            </a:r>
            <a:r>
              <a:rPr lang="es-ES" dirty="0"/>
              <a:t>Študenti, ki delajo s partnerji iz industrije ali v kmetijskih dejavnostih, lahko naletijo na nadlegovanje na delovnem mestu, z omejenim nadzorom univerze.</a:t>
            </a:r>
            <a:endParaRPr lang="en-GB"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991360"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Dejavniki tveganja na univerzah ALS</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284073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55771" y="1697474"/>
            <a:ext cx="9245081" cy="2308324"/>
          </a:xfrm>
          <a:prstGeom prst="rect">
            <a:avLst/>
          </a:prstGeom>
          <a:solidFill>
            <a:schemeClr val="bg1"/>
          </a:solidFill>
          <a:effectLst/>
        </p:spPr>
        <p:txBody>
          <a:bodyPr wrap="square" rtlCol="0">
            <a:spAutoFit/>
          </a:bodyPr>
          <a:lstStyle/>
          <a:p>
            <a:pPr marL="285750" lvl="0" indent="-285750">
              <a:buFont typeface="Arial" panose="020B0604020202020204" pitchFamily="34" charset="0"/>
              <a:buChar char="•"/>
            </a:pPr>
            <a:r>
              <a:rPr lang="es-ES" b="1" dirty="0"/>
              <a:t>Vpliv na študij in kariero: </a:t>
            </a:r>
            <a:r>
              <a:rPr lang="es-ES" dirty="0"/>
              <a:t>Žrtve lahko občutijo zmanjšano akademsko uspešnost, izgubo raziskovalnih priložnosti ali umik s področja.</a:t>
            </a:r>
          </a:p>
          <a:p>
            <a:pPr marL="285750" lvl="0" indent="-285750">
              <a:buFont typeface="Arial" panose="020B0604020202020204" pitchFamily="34" charset="0"/>
              <a:buChar char="•"/>
            </a:pPr>
            <a:endParaRPr lang="es-ES" b="1" dirty="0"/>
          </a:p>
          <a:p>
            <a:pPr marL="285750" lvl="0" indent="-285750">
              <a:buFont typeface="Arial" panose="020B0604020202020204" pitchFamily="34" charset="0"/>
              <a:buChar char="•"/>
            </a:pPr>
            <a:r>
              <a:rPr lang="es-ES" b="1" dirty="0"/>
              <a:t>Duševno in fizično zdravje: </a:t>
            </a:r>
            <a:r>
              <a:rPr lang="es-ES" dirty="0" err="1"/>
              <a:t>anksioznost</a:t>
            </a:r>
            <a:r>
              <a:rPr lang="es-ES" dirty="0"/>
              <a:t>, depresija in </a:t>
            </a:r>
            <a:r>
              <a:rPr lang="es-ES" dirty="0" err="1"/>
              <a:t>izgorelost</a:t>
            </a:r>
            <a:r>
              <a:rPr lang="es-ES" dirty="0"/>
              <a:t> so pogosti, zlasti v okoljih z visokim stresom, kot je delo na terenu.</a:t>
            </a:r>
          </a:p>
          <a:p>
            <a:pPr marL="285750" lvl="0" indent="-285750">
              <a:buFont typeface="Arial" panose="020B0604020202020204" pitchFamily="34" charset="0"/>
              <a:buChar char="•"/>
            </a:pPr>
            <a:endParaRPr lang="es-ES" b="1" dirty="0"/>
          </a:p>
          <a:p>
            <a:pPr marL="285750" lvl="0" indent="-285750">
              <a:buFont typeface="Arial" panose="020B0604020202020204" pitchFamily="34" charset="0"/>
              <a:buChar char="•"/>
            </a:pPr>
            <a:r>
              <a:rPr lang="es-ES" b="1" dirty="0"/>
              <a:t>Izguba raznolikosti: </a:t>
            </a:r>
            <a:r>
              <a:rPr lang="es-ES" dirty="0"/>
              <a:t>nadlegovanje prispeva k premajhni zastopanosti žensk in spolnih manjšin na teh področjih, zlasti v vodstvenih vlogah.</a:t>
            </a:r>
            <a:endParaRPr lang="en-GB"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991360"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Posledice nadlegovanja na univerzah ALS</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8859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665018" y="1417254"/>
            <a:ext cx="10864736" cy="4801314"/>
          </a:xfrm>
          <a:prstGeom prst="rect">
            <a:avLst/>
          </a:prstGeom>
          <a:solidFill>
            <a:schemeClr val="bg1"/>
          </a:solidFill>
          <a:effectLst/>
        </p:spPr>
        <p:txBody>
          <a:bodyPr wrap="square" rtlCol="0">
            <a:spAutoFit/>
          </a:bodyPr>
          <a:lstStyle/>
          <a:p>
            <a:pPr marL="285750" lvl="0" indent="-285750">
              <a:buFont typeface="Arial" panose="020B0604020202020204" pitchFamily="34" charset="0"/>
              <a:buChar char="•"/>
            </a:pPr>
            <a:r>
              <a:rPr lang="es-ES" b="1" dirty="0"/>
              <a:t>Izobraževanje in usposabljanje:</a:t>
            </a:r>
          </a:p>
          <a:p>
            <a:pPr marL="742950" lvl="1" indent="-285750">
              <a:buFont typeface="Arial" panose="020B0604020202020204" pitchFamily="34" charset="0"/>
              <a:buChar char="•"/>
            </a:pPr>
            <a:r>
              <a:rPr lang="es-ES" dirty="0"/>
              <a:t>Obvezno izobraževanje študentov, profesorjev in osebja o prepoznavanju in preprečevanju nadlegovanja.</a:t>
            </a:r>
          </a:p>
          <a:p>
            <a:pPr marL="742950" lvl="1" indent="-285750">
              <a:buFont typeface="Arial" panose="020B0604020202020204" pitchFamily="34" charset="0"/>
              <a:buChar char="•"/>
            </a:pPr>
            <a:r>
              <a:rPr lang="es-ES" dirty="0"/>
              <a:t>Specializirano usposabljanje za mentorje terenskega dela in raziskovalce.</a:t>
            </a:r>
          </a:p>
          <a:p>
            <a:pPr marL="285750" lvl="0" indent="-285750">
              <a:buFont typeface="Arial" panose="020B0604020202020204" pitchFamily="34" charset="0"/>
              <a:buChar char="•"/>
            </a:pPr>
            <a:r>
              <a:rPr lang="es-ES" b="1" dirty="0"/>
              <a:t>Politike in mehanizmi poročanja:</a:t>
            </a:r>
          </a:p>
          <a:p>
            <a:pPr marL="742950" lvl="1" indent="-285750">
              <a:buFont typeface="Arial" panose="020B0604020202020204" pitchFamily="34" charset="0"/>
              <a:buChar char="•"/>
            </a:pPr>
            <a:r>
              <a:rPr lang="es-ES" dirty="0"/>
              <a:t>Jasne politike, ki opisujejo nesprejemljivo vedenje in posledice.</a:t>
            </a:r>
          </a:p>
          <a:p>
            <a:pPr marL="742950" lvl="1" indent="-285750">
              <a:buFont typeface="Arial" panose="020B0604020202020204" pitchFamily="34" charset="0"/>
              <a:buChar char="•"/>
            </a:pPr>
            <a:r>
              <a:rPr lang="es-ES" dirty="0"/>
              <a:t>Anonimni in dostopni sistemi poročanja, vključno z aplikacijami ali odprtimi linijami.</a:t>
            </a:r>
          </a:p>
          <a:p>
            <a:pPr marL="285750" lvl="0" indent="-285750">
              <a:buFont typeface="Arial" panose="020B0604020202020204" pitchFamily="34" charset="0"/>
              <a:buChar char="•"/>
            </a:pPr>
            <a:r>
              <a:rPr lang="es-ES" b="1" dirty="0"/>
              <a:t>Podporni sistemi:</a:t>
            </a:r>
          </a:p>
          <a:p>
            <a:pPr marL="742950" lvl="1" indent="-285750">
              <a:buFont typeface="Arial" panose="020B0604020202020204" pitchFamily="34" charset="0"/>
              <a:buChar char="•"/>
            </a:pPr>
            <a:r>
              <a:rPr lang="es-ES" dirty="0"/>
              <a:t>Duševno zdravje in svetovalne storitve, prilagojene žrtvam spolnega nadlegovanja in nadlegovanja na podlagi spola.</a:t>
            </a:r>
          </a:p>
          <a:p>
            <a:pPr marL="742950" lvl="1" indent="-285750">
              <a:buFont typeface="Arial" panose="020B0604020202020204" pitchFamily="34" charset="0"/>
              <a:buChar char="•"/>
            </a:pPr>
            <a:r>
              <a:rPr lang="es-ES" dirty="0"/>
              <a:t>Mreže vrstnikov in podporne skupine za </a:t>
            </a:r>
            <a:r>
              <a:rPr lang="es-ES" dirty="0" err="1"/>
              <a:t>marginalizirane</a:t>
            </a:r>
            <a:r>
              <a:rPr lang="es-ES" dirty="0"/>
              <a:t> skupnosti.</a:t>
            </a:r>
          </a:p>
          <a:p>
            <a:pPr marL="285750" lvl="0" indent="-285750">
              <a:buFont typeface="Arial" panose="020B0604020202020204" pitchFamily="34" charset="0"/>
              <a:buChar char="•"/>
            </a:pPr>
            <a:r>
              <a:rPr lang="es-ES" b="1" dirty="0"/>
              <a:t>Spremljanje terenskega in laboratorijskega dela:</a:t>
            </a:r>
          </a:p>
          <a:p>
            <a:pPr marL="742950" lvl="1" indent="-285750">
              <a:buFont typeface="Arial" panose="020B0604020202020204" pitchFamily="34" charset="0"/>
              <a:buChar char="•"/>
            </a:pPr>
            <a:r>
              <a:rPr lang="es-ES" dirty="0"/>
              <a:t>Strukturiran nadzor nad dejavnostmi na terenu in v laboratoriju.</a:t>
            </a:r>
          </a:p>
          <a:p>
            <a:pPr marL="742950" lvl="1" indent="-285750">
              <a:buFont typeface="Arial" panose="020B0604020202020204" pitchFamily="34" charset="0"/>
              <a:buChar char="•"/>
            </a:pPr>
            <a:r>
              <a:rPr lang="es-ES" dirty="0"/>
              <a:t>Sistemi prijateljev ali načrtovane prijave med delom na terenu.</a:t>
            </a:r>
          </a:p>
          <a:p>
            <a:pPr marL="285750" lvl="0" indent="-285750">
              <a:buFont typeface="Arial" panose="020B0604020202020204" pitchFamily="34" charset="0"/>
              <a:buChar char="•"/>
            </a:pPr>
            <a:r>
              <a:rPr lang="es-ES" b="1" dirty="0"/>
              <a:t>Spodbujanje </a:t>
            </a:r>
            <a:r>
              <a:rPr lang="es-ES" b="1" dirty="0" err="1"/>
              <a:t>inkluzivnosti</a:t>
            </a:r>
            <a:r>
              <a:rPr lang="es-ES" b="1" dirty="0"/>
              <a:t>:</a:t>
            </a:r>
          </a:p>
          <a:p>
            <a:pPr marL="742950" lvl="1" indent="-285750">
              <a:buFont typeface="Arial" panose="020B0604020202020204" pitchFamily="34" charset="0"/>
              <a:buChar char="•"/>
            </a:pPr>
            <a:r>
              <a:rPr lang="es-ES" dirty="0"/>
              <a:t>Pobude za ustvarjanje kulture spoštovanja in enakosti, zlasti na področjih, kjer tradicionalno prevladujejo moški, kot je kmetijstvo.</a:t>
            </a:r>
          </a:p>
          <a:p>
            <a:pPr marL="742950" lvl="1" indent="-285750">
              <a:buFont typeface="Arial" panose="020B0604020202020204" pitchFamily="34" charset="0"/>
              <a:buChar char="•"/>
            </a:pPr>
            <a:r>
              <a:rPr lang="es-ES" dirty="0"/>
              <a:t>Vključujoča zastopanost pri vodenju in odločanju.</a:t>
            </a:r>
            <a:endParaRPr lang="en-GB"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7" y="737525"/>
            <a:ext cx="9723137" cy="523220"/>
          </a:xfrm>
          <a:prstGeom prst="rect">
            <a:avLst/>
          </a:prstGeom>
          <a:noFill/>
        </p:spPr>
        <p:txBody>
          <a:bodyPr wrap="square" rtlCol="0">
            <a:spAutoFit/>
          </a:bodyPr>
          <a:lstStyle/>
          <a:p>
            <a:r>
              <a:rPr lang="ca-ES" sz="2800" b="1" dirty="0">
                <a:solidFill>
                  <a:schemeClr val="tx1">
                    <a:lumMod val="65000"/>
                    <a:lumOff val="35000"/>
                  </a:schemeClr>
                </a:solidFill>
                <a:latin typeface="Calibri"/>
                <a:cs typeface="Calibri"/>
              </a:rPr>
              <a:t>Obravnavanje nadlegovanja na univerzah ALS: najboljše prakse</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2954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2022225" y="633452"/>
            <a:ext cx="7739503" cy="584775"/>
          </a:xfrm>
          <a:prstGeom prst="rect">
            <a:avLst/>
          </a:prstGeom>
          <a:noFill/>
        </p:spPr>
        <p:txBody>
          <a:bodyPr wrap="square" lIns="91440" tIns="45720" rIns="91440" bIns="45720" rtlCol="0" anchor="t">
            <a:spAutoFit/>
          </a:bodyPr>
          <a:lstStyle/>
          <a:p>
            <a:r>
              <a:rPr lang="en-US" sz="3200" b="1" dirty="0">
                <a:solidFill>
                  <a:schemeClr val="tx1">
                    <a:lumMod val="65000"/>
                    <a:lumOff val="35000"/>
                  </a:schemeClr>
                </a:solidFill>
                <a:latin typeface="Calibri"/>
                <a:cs typeface="Calibri"/>
              </a:rPr>
              <a:t>Cilji usposabljanja</a:t>
            </a:r>
            <a:endParaRPr lang="cs-CZ" sz="32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032297" y="1547438"/>
            <a:ext cx="10131569" cy="3477875"/>
          </a:xfrm>
          <a:prstGeom prst="rect">
            <a:avLst/>
          </a:prstGeom>
          <a:noFill/>
        </p:spPr>
        <p:txBody>
          <a:bodyPr wrap="square" lIns="91440" tIns="45720" rIns="91440" bIns="45720" rtlCol="0" anchor="t">
            <a:spAutoFit/>
          </a:bodyPr>
          <a:lstStyle/>
          <a:p>
            <a:pPr marL="285750" lvl="0" indent="-285750" algn="just" fontAlgn="base">
              <a:spcBef>
                <a:spcPct val="0"/>
              </a:spcBef>
              <a:spcAft>
                <a:spcPts val="400"/>
              </a:spcAft>
              <a:buFont typeface="Arial"/>
              <a:buChar char="•"/>
            </a:pPr>
            <a:r>
              <a:rPr lang="es-ES" altLang="es-ES" sz="2000" dirty="0">
                <a:solidFill>
                  <a:srgbClr val="000000"/>
                </a:solidFill>
                <a:latin typeface="Calibri"/>
                <a:cs typeface="Calibri"/>
              </a:rPr>
              <a:t>Udeležence seznanite z osnovnimi koncepti spolnega nadlegovanja in nadlegovanja na podlagi spola, diskriminacije in nasilja v akademskem kontekstu.</a:t>
            </a:r>
          </a:p>
          <a:p>
            <a:pPr marL="285750" lvl="0" indent="-285750" algn="just" fontAlgn="base">
              <a:spcBef>
                <a:spcPct val="0"/>
              </a:spcBef>
              <a:spcAft>
                <a:spcPts val="400"/>
              </a:spcAft>
              <a:buFont typeface="Arial"/>
              <a:buChar char="•"/>
            </a:pPr>
            <a:endParaRPr lang="es-ES" altLang="es-ES" sz="2000" dirty="0">
              <a:solidFill>
                <a:srgbClr val="000000"/>
              </a:solidFill>
              <a:latin typeface="Calibri"/>
              <a:cs typeface="Calibri"/>
            </a:endParaRPr>
          </a:p>
          <a:p>
            <a:pPr marL="285750" lvl="0" indent="-285750" algn="just" fontAlgn="base">
              <a:spcBef>
                <a:spcPct val="0"/>
              </a:spcBef>
              <a:spcAft>
                <a:spcPts val="400"/>
              </a:spcAft>
              <a:buFont typeface="Arial"/>
              <a:buChar char="•"/>
            </a:pPr>
            <a:r>
              <a:rPr lang="es-ES" altLang="es-ES" sz="2000" dirty="0">
                <a:solidFill>
                  <a:srgbClr val="000000"/>
                </a:solidFill>
                <a:latin typeface="Calibri"/>
                <a:cs typeface="Calibri"/>
              </a:rPr>
              <a:t>Opremite udeležence z veščinami za uporabo vključujočega in spolno nevtralnega jezika v poklicnih in akademskih interakcijah.</a:t>
            </a:r>
          </a:p>
          <a:p>
            <a:pPr marL="285750" lvl="0" indent="-285750" algn="just" fontAlgn="base">
              <a:spcBef>
                <a:spcPct val="0"/>
              </a:spcBef>
              <a:spcAft>
                <a:spcPts val="400"/>
              </a:spcAft>
              <a:buFont typeface="Arial"/>
              <a:buChar char="•"/>
            </a:pPr>
            <a:endParaRPr lang="es-ES" altLang="es-ES" sz="2000" dirty="0">
              <a:solidFill>
                <a:srgbClr val="000000"/>
              </a:solidFill>
              <a:latin typeface="Calibri"/>
              <a:cs typeface="Calibri"/>
            </a:endParaRPr>
          </a:p>
          <a:p>
            <a:pPr marL="285750" lvl="0" indent="-285750" algn="just" fontAlgn="base">
              <a:spcBef>
                <a:spcPct val="0"/>
              </a:spcBef>
              <a:spcAft>
                <a:spcPts val="400"/>
              </a:spcAft>
              <a:buFont typeface="Arial"/>
              <a:buChar char="•"/>
            </a:pPr>
            <a:r>
              <a:rPr lang="es-ES" altLang="es-ES" sz="2000" dirty="0">
                <a:solidFill>
                  <a:srgbClr val="000000"/>
                </a:solidFill>
                <a:latin typeface="Calibri"/>
                <a:cs typeface="Calibri"/>
              </a:rPr>
              <a:t>Ponazorite resnične primere diskriminacije in nasilja na podlagi spola na univerzah, da udeležencem pomagate prepoznati in učinkovito obravnavati taka vprašanja.</a:t>
            </a:r>
          </a:p>
          <a:p>
            <a:pPr marL="285750" lvl="0" indent="-285750" algn="just" fontAlgn="base">
              <a:spcBef>
                <a:spcPct val="0"/>
              </a:spcBef>
              <a:spcAft>
                <a:spcPts val="400"/>
              </a:spcAft>
              <a:buFont typeface="Arial"/>
              <a:buChar char="•"/>
            </a:pPr>
            <a:endParaRPr lang="es-ES" altLang="es-ES" sz="2000" dirty="0">
              <a:solidFill>
                <a:srgbClr val="000000"/>
              </a:solidFill>
              <a:latin typeface="Calibri"/>
              <a:cs typeface="Calibri"/>
            </a:endParaRPr>
          </a:p>
          <a:p>
            <a:pPr marL="285750" lvl="0" indent="-285750" algn="just" fontAlgn="base">
              <a:spcBef>
                <a:spcPct val="0"/>
              </a:spcBef>
              <a:spcAft>
                <a:spcPts val="400"/>
              </a:spcAft>
              <a:buFont typeface="Arial"/>
              <a:buChar char="•"/>
            </a:pPr>
            <a:r>
              <a:rPr lang="es-ES" altLang="es-ES" sz="2000" dirty="0">
                <a:solidFill>
                  <a:srgbClr val="000000"/>
                </a:solidFill>
                <a:latin typeface="Calibri"/>
                <a:cs typeface="Calibri"/>
              </a:rPr>
              <a:t>Pojasnite postopke univerze za prijavo, preprečevanje in odzivanje na incidente nadlegovanja.</a:t>
            </a:r>
            <a:endParaRPr lang="ca-ES" sz="2000" dirty="0">
              <a:solidFill>
                <a:srgbClr val="000000"/>
              </a:solidFill>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Rectangle 1"/>
          <p:cNvSpPr>
            <a:spLocks noChangeArrowheads="1"/>
          </p:cNvSpPr>
          <p:nvPr/>
        </p:nvSpPr>
        <p:spPr bwMode="auto">
          <a:xfrm>
            <a:off x="0" y="-169277"/>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altLang="es-ES" sz="16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947630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29148" y="1501431"/>
            <a:ext cx="10445890" cy="3416320"/>
          </a:xfrm>
          <a:prstGeom prst="rect">
            <a:avLst/>
          </a:prstGeom>
          <a:solidFill>
            <a:schemeClr val="bg1"/>
          </a:solidFill>
          <a:effectLst/>
        </p:spPr>
        <p:txBody>
          <a:bodyPr wrap="square" rtlCol="0">
            <a:spAutoFit/>
          </a:bodyPr>
          <a:lstStyle/>
          <a:p>
            <a:pPr lvl="0"/>
            <a:r>
              <a:rPr lang="es-ES" dirty="0"/>
              <a:t>Kodeksi ravnanja na terenu so ključni dokumenti, ki opisujejo pričakovano vedenje, odgovornosti in protokole za zagotavljanje varnosti in spoštovanja med delom na terenu.</a:t>
            </a:r>
          </a:p>
          <a:p>
            <a:pPr lvl="0"/>
            <a:endParaRPr lang="es-ES" b="1" dirty="0"/>
          </a:p>
          <a:p>
            <a:pPr lvl="0"/>
            <a:r>
              <a:rPr lang="es-ES" b="1" dirty="0"/>
              <a:t>Strategije izvajanja:</a:t>
            </a:r>
          </a:p>
          <a:p>
            <a:pPr lvl="0"/>
            <a:endParaRPr lang="es-ES" b="1" dirty="0"/>
          </a:p>
          <a:p>
            <a:pPr marL="285750" lvl="0" indent="-285750">
              <a:buFont typeface="Arial" panose="020B0604020202020204" pitchFamily="34" charset="0"/>
              <a:buChar char="•"/>
            </a:pPr>
            <a:r>
              <a:rPr lang="es-ES" dirty="0"/>
              <a:t>Seznanitve pred terenskim delom: člani skupine pregledajo kodeks ravnanja, nadzorniki pa poudarijo njegov pomen.</a:t>
            </a:r>
          </a:p>
          <a:p>
            <a:pPr marL="285750" lvl="0" indent="-285750">
              <a:buFont typeface="Arial" panose="020B0604020202020204" pitchFamily="34" charset="0"/>
              <a:buChar char="•"/>
            </a:pPr>
            <a:r>
              <a:rPr lang="es-ES" dirty="0"/>
              <a:t>Pisni sporazumi: Udeleženci podpišejo dokument, ki potrjuje njihovo razumevanje in zavezanost kodeksu.</a:t>
            </a:r>
          </a:p>
          <a:p>
            <a:pPr marL="285750" lvl="0" indent="-285750">
              <a:buFont typeface="Arial" panose="020B0604020202020204" pitchFamily="34" charset="0"/>
              <a:buChar char="•"/>
            </a:pPr>
            <a:r>
              <a:rPr lang="es-ES" dirty="0"/>
              <a:t>Nenehno spremljanje: Vodje na terenu vzdržujejo odprto komunikacijo s člani skupine in takoj obravnavajo pomisleke.</a:t>
            </a:r>
          </a:p>
          <a:p>
            <a:pPr marL="285750" lvl="0" indent="-285750">
              <a:buFont typeface="Arial" panose="020B0604020202020204" pitchFamily="34" charset="0"/>
              <a:buChar char="•"/>
            </a:pPr>
            <a:r>
              <a:rPr lang="es-ES" dirty="0"/>
              <a:t>Povzetki po delu na terenu: Udeleženci razpravljajo o izzivih, poročajo o dogodkih in zagotavljajo povratne informacije za izboljšanje prihodnjih kod.</a:t>
            </a:r>
            <a:endParaRPr lang="en-GB"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991360" cy="523220"/>
          </a:xfrm>
          <a:prstGeom prst="rect">
            <a:avLst/>
          </a:prstGeom>
          <a:noFill/>
        </p:spPr>
        <p:txBody>
          <a:bodyPr wrap="square" rtlCol="0">
            <a:spAutoFit/>
          </a:bodyPr>
          <a:lstStyle/>
          <a:p>
            <a:r>
              <a:rPr lang="ca-ES" sz="2800" b="1" dirty="0">
                <a:solidFill>
                  <a:schemeClr val="tx1">
                    <a:lumMod val="65000"/>
                    <a:lumOff val="35000"/>
                  </a:schemeClr>
                </a:solidFill>
                <a:latin typeface="Calibri"/>
                <a:cs typeface="Calibri"/>
              </a:rPr>
              <a:t>Nadlegovanje na univerzah ALS - delo na terenu</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3477223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0D9C6-57B9-D3D5-5882-FDEBAC1782A2}"/>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id="{76C9C44D-2161-07F2-0006-FBFA4752B84E}"/>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Dnevni red</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E6C4610B-A8E1-6F53-C5AE-4C21F3749F39}"/>
              </a:ext>
            </a:extLst>
          </p:cNvPr>
          <p:cNvSpPr txBox="1"/>
          <p:nvPr/>
        </p:nvSpPr>
        <p:spPr>
          <a:xfrm>
            <a:off x="1366840" y="2094722"/>
            <a:ext cx="9797026" cy="295786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9.50	Dobrodošlica in pregled</a:t>
            </a:r>
          </a:p>
          <a:p>
            <a:pPr>
              <a:lnSpc>
                <a:spcPct val="150000"/>
              </a:lnSpc>
            </a:pPr>
            <a:r>
              <a:rPr lang="en-US" sz="1800" b="0" i="0" u="none" strike="noStrike" baseline="0" dirty="0">
                <a:solidFill>
                  <a:srgbClr val="000000"/>
                </a:solidFill>
                <a:latin typeface="Calibri"/>
                <a:cs typeface="Calibri"/>
              </a:rPr>
              <a:t>9.50 – 10.55	</a:t>
            </a:r>
            <a:r>
              <a:rPr lang="en-US" sz="1800" i="0" u="none" strike="noStrike" baseline="0" dirty="0">
                <a:solidFill>
                  <a:srgbClr val="000000"/>
                </a:solidFill>
                <a:latin typeface="Calibri"/>
                <a:cs typeface="Calibri"/>
              </a:rPr>
              <a:t>Vsebina 1. del. Osnovni pojmi</a:t>
            </a:r>
          </a:p>
          <a:p>
            <a:pPr>
              <a:lnSpc>
                <a:spcPct val="150000"/>
              </a:lnSpc>
            </a:pPr>
            <a:r>
              <a:rPr lang="en-US" sz="1800" b="0" i="0" u="none" strike="noStrike" baseline="0" dirty="0">
                <a:solidFill>
                  <a:srgbClr val="000000"/>
                </a:solidFill>
                <a:latin typeface="Calibri"/>
                <a:cs typeface="Calibri"/>
              </a:rPr>
              <a:t>10.55 – 11.45	</a:t>
            </a:r>
            <a:r>
              <a:rPr lang="en-US" sz="1800" b="1" i="0" u="none" strike="noStrike" baseline="0" dirty="0">
                <a:solidFill>
                  <a:srgbClr val="000000"/>
                </a:solidFill>
                <a:latin typeface="Calibri"/>
                <a:cs typeface="Calibri"/>
              </a:rPr>
              <a:t>Vsebina 2. del Primeri spolne diskriminacije in nasilja na univerzi </a:t>
            </a:r>
          </a:p>
          <a:p>
            <a:pPr>
              <a:lnSpc>
                <a:spcPct val="150000"/>
              </a:lnSpc>
            </a:pPr>
            <a:r>
              <a:rPr lang="en-US" sz="1800" b="0" i="0" u="none" strike="noStrike" baseline="0" dirty="0">
                <a:solidFill>
                  <a:srgbClr val="000000"/>
                </a:solidFill>
                <a:latin typeface="Calibri"/>
                <a:cs typeface="Calibri"/>
              </a:rPr>
              <a:t>11.45 – 12.00	Odmor</a:t>
            </a:r>
          </a:p>
          <a:p>
            <a:pPr>
              <a:lnSpc>
                <a:spcPct val="150000"/>
              </a:lnSpc>
            </a:pPr>
            <a:r>
              <a:rPr lang="en-US" sz="1800" b="0" i="0" u="none" strike="noStrike" baseline="0" dirty="0">
                <a:solidFill>
                  <a:srgbClr val="000000"/>
                </a:solidFill>
                <a:latin typeface="Calibri"/>
                <a:cs typeface="Calibri"/>
              </a:rPr>
              <a:t>12.00 – 12.45	Vsebina 3. del. Vključujoč in spolno nevtralen jezik</a:t>
            </a:r>
          </a:p>
          <a:p>
            <a:pPr>
              <a:lnSpc>
                <a:spcPct val="150000"/>
              </a:lnSpc>
            </a:pPr>
            <a:r>
              <a:rPr lang="en-US" sz="1800" b="0" i="0" u="none" strike="noStrike" baseline="0" dirty="0">
                <a:solidFill>
                  <a:srgbClr val="000000"/>
                </a:solidFill>
                <a:latin typeface="Calibri"/>
                <a:cs typeface="Calibri"/>
              </a:rPr>
              <a:t>12.45 – 13.10	Vsebina 4. del. Protokol univerze</a:t>
            </a:r>
          </a:p>
          <a:p>
            <a:pPr>
              <a:lnSpc>
                <a:spcPct val="150000"/>
              </a:lnSpc>
            </a:pPr>
            <a:r>
              <a:rPr lang="en-US" sz="1800" b="0" i="0" u="none" strike="noStrike" baseline="0" dirty="0">
                <a:solidFill>
                  <a:srgbClr val="000000"/>
                </a:solidFill>
                <a:latin typeface="Calibri"/>
                <a:cs typeface="Calibri"/>
              </a:rPr>
              <a:t>13.10 – 13.30	Zaključek</a:t>
            </a:r>
            <a:endParaRPr lang="en-US" sz="2200" b="1" dirty="0">
              <a:latin typeface="Calibri"/>
              <a:cs typeface="Calibri"/>
            </a:endParaRPr>
          </a:p>
        </p:txBody>
      </p:sp>
      <p:pic>
        <p:nvPicPr>
          <p:cNvPr id="6" name="Imagen 3">
            <a:extLst>
              <a:ext uri="{FF2B5EF4-FFF2-40B4-BE49-F238E27FC236}">
                <a16:creationId xmlns:a16="http://schemas.microsoft.com/office/drawing/2014/main" id="{4E1ADF57-1D7A-6BA8-3A60-827F1B53E5CE}"/>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a:extLst>
              <a:ext uri="{FF2B5EF4-FFF2-40B4-BE49-F238E27FC236}">
                <a16:creationId xmlns:a16="http://schemas.microsoft.com/office/drawing/2014/main" id="{6461781D-44A1-200F-1FCC-E23E64460CC0}"/>
              </a:ext>
            </a:extLst>
          </p:cNvPr>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a:extLst>
              <a:ext uri="{FF2B5EF4-FFF2-40B4-BE49-F238E27FC236}">
                <a16:creationId xmlns:a16="http://schemas.microsoft.com/office/drawing/2014/main" id="{185A23DF-3B9B-0DC6-0E6E-087852E2B042}"/>
              </a:ext>
            </a:extLst>
          </p:cNvPr>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a:extLst>
              <a:ext uri="{FF2B5EF4-FFF2-40B4-BE49-F238E27FC236}">
                <a16:creationId xmlns:a16="http://schemas.microsoft.com/office/drawing/2014/main" id="{853049BD-B903-167A-DAE5-A8C0E69D1AF3}"/>
              </a:ext>
            </a:extLst>
          </p:cNvPr>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875901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Skupinska dejavnost (predloga)</a:t>
            </a:r>
            <a:endParaRPr lang="cs-CZ" sz="2800" b="1" i="0" dirty="0">
              <a:solidFill>
                <a:schemeClr val="tx1">
                  <a:lumMod val="65000"/>
                  <a:lumOff val="35000"/>
                </a:schemeClr>
              </a:solidFill>
              <a:latin typeface="Calibri"/>
              <a:cs typeface="Calibri"/>
            </a:endParaRPr>
          </a:p>
        </p:txBody>
      </p:sp>
      <p:sp>
        <p:nvSpPr>
          <p:cNvPr id="2" name="Rectángulo 1"/>
          <p:cNvSpPr/>
          <p:nvPr/>
        </p:nvSpPr>
        <p:spPr>
          <a:xfrm>
            <a:off x="925690" y="1269931"/>
            <a:ext cx="10374488" cy="646331"/>
          </a:xfrm>
          <a:prstGeom prst="rect">
            <a:avLst/>
          </a:prstGeom>
        </p:spPr>
        <p:txBody>
          <a:bodyPr wrap="square">
            <a:spAutoFit/>
          </a:bodyPr>
          <a:lstStyle/>
          <a:p>
            <a:r>
              <a:rPr lang="en-GB" i="1" dirty="0"/>
              <a:t>Poskusite ugotoviti, kaj se dogaja v prizorih, pripovedovanih v kontekstu Univerze, kjer se pojavljajo različna vedenja, povezana z diskriminacijo na podlagi spola in nasiljem.</a:t>
            </a:r>
          </a:p>
        </p:txBody>
      </p:sp>
      <p:sp>
        <p:nvSpPr>
          <p:cNvPr id="10" name="TextovéPole 4">
            <a:extLst>
              <a:ext uri="{FF2B5EF4-FFF2-40B4-BE49-F238E27FC236}">
                <a16:creationId xmlns:a16="http://schemas.microsoft.com/office/drawing/2014/main" id="{910639CB-C643-444E-B899-7BEDEA013D07}"/>
              </a:ext>
            </a:extLst>
          </p:cNvPr>
          <p:cNvSpPr txBox="1"/>
          <p:nvPr/>
        </p:nvSpPr>
        <p:spPr>
          <a:xfrm>
            <a:off x="3430182" y="1968677"/>
            <a:ext cx="5046134" cy="2862322"/>
          </a:xfrm>
          <a:prstGeom prst="rect">
            <a:avLst/>
          </a:prstGeom>
          <a:solidFill>
            <a:schemeClr val="bg1"/>
          </a:solidFill>
          <a:effectLst/>
        </p:spPr>
        <p:txBody>
          <a:bodyPr wrap="square" rtlCol="0">
            <a:spAutoFit/>
          </a:bodyPr>
          <a:lstStyle/>
          <a:p>
            <a:r>
              <a:rPr lang="en-GB" b="1" dirty="0"/>
              <a:t>Vsakodnevni prizori, s katerimi se bomo ukvarjali:</a:t>
            </a:r>
          </a:p>
          <a:p>
            <a:pPr marL="342900" indent="-342900">
              <a:buFont typeface="+mj-lt"/>
              <a:buAutoNum type="arabicPeriod"/>
            </a:pPr>
            <a:r>
              <a:rPr lang="en-GB" dirty="0"/>
              <a:t>Dekleta delajo na vzornikih</a:t>
            </a:r>
          </a:p>
          <a:p>
            <a:pPr marL="342900" indent="-342900">
              <a:buFont typeface="+mj-lt"/>
              <a:buAutoNum type="arabicPeriod"/>
            </a:pPr>
            <a:r>
              <a:rPr lang="en-GB" dirty="0"/>
              <a:t>Dekle, ki stopi do table</a:t>
            </a:r>
          </a:p>
          <a:p>
            <a:pPr marL="342900" indent="-342900">
              <a:buFont typeface="+mj-lt"/>
              <a:buAutoNum type="arabicPeriod"/>
            </a:pPr>
            <a:r>
              <a:rPr lang="en-GB" dirty="0"/>
              <a:t>Dekle, ki je pravkar prispelo na Erasmus</a:t>
            </a:r>
          </a:p>
          <a:p>
            <a:pPr marL="342900" indent="-342900">
              <a:buFont typeface="+mj-lt"/>
              <a:buAutoNum type="arabicPeriod"/>
            </a:pPr>
            <a:r>
              <a:rPr lang="en-GB" dirty="0"/>
              <a:t>Nadzor vedenja v intimnem odnosu</a:t>
            </a:r>
          </a:p>
          <a:p>
            <a:pPr marL="342900" indent="-342900">
              <a:buFont typeface="+mj-lt"/>
              <a:buAutoNum type="arabicPeriod"/>
            </a:pPr>
            <a:r>
              <a:rPr lang="en-GB" dirty="0"/>
              <a:t>Fantov pogovor o dekletih</a:t>
            </a:r>
          </a:p>
          <a:p>
            <a:pPr marL="342900" indent="-342900">
              <a:buFont typeface="+mj-lt"/>
              <a:buAutoNum type="arabicPeriod"/>
            </a:pPr>
            <a:r>
              <a:rPr lang="en-GB" dirty="0"/>
              <a:t>Dekle na delovni praksi</a:t>
            </a:r>
          </a:p>
          <a:p>
            <a:pPr marL="342900" indent="-342900">
              <a:buFont typeface="+mj-lt"/>
              <a:buAutoNum type="arabicPeriod"/>
            </a:pPr>
            <a:r>
              <a:rPr lang="en-GB" dirty="0"/>
              <a:t>Fantovska skupina za neposredno sporočanje</a:t>
            </a:r>
          </a:p>
          <a:p>
            <a:pPr marL="342900" indent="-342900">
              <a:buFont typeface="+mj-lt"/>
              <a:buAutoNum type="arabicPeriod"/>
            </a:pPr>
            <a:r>
              <a:rPr lang="en-GB" dirty="0"/>
              <a:t>Dekle začne delati</a:t>
            </a:r>
          </a:p>
          <a:p>
            <a:pPr marL="342900" indent="-342900">
              <a:buFont typeface="+mj-lt"/>
              <a:buAutoNum type="arabicPeriod"/>
            </a:pPr>
            <a:r>
              <a:rPr lang="en-GB" dirty="0"/>
              <a:t>Dekleta gredo ven</a:t>
            </a:r>
            <a:endParaRPr lang="es-ES" dirty="0"/>
          </a:p>
        </p:txBody>
      </p:sp>
      <p:sp>
        <p:nvSpPr>
          <p:cNvPr id="3" name="Rectángulo 2"/>
          <p:cNvSpPr/>
          <p:nvPr/>
        </p:nvSpPr>
        <p:spPr>
          <a:xfrm>
            <a:off x="1016000" y="4883414"/>
            <a:ext cx="10193867" cy="646331"/>
          </a:xfrm>
          <a:prstGeom prst="rect">
            <a:avLst/>
          </a:prstGeom>
        </p:spPr>
        <p:txBody>
          <a:bodyPr wrap="square">
            <a:spAutoFit/>
          </a:bodyPr>
          <a:lstStyle/>
          <a:p>
            <a:r>
              <a:rPr lang="en-GB" i="1" dirty="0"/>
              <a:t>Po vsakem od prizorov boste našli kratko razlago različnih pojavov, ki se pojavijo v vsaki od situacij, s podatki in informacijami, ki vam bodo pomagali dopolniti to, kar ste že prebrali.</a:t>
            </a:r>
          </a:p>
        </p:txBody>
      </p:sp>
    </p:spTree>
    <p:extLst>
      <p:ext uri="{BB962C8B-B14F-4D97-AF65-F5344CB8AC3E}">
        <p14:creationId xmlns:p14="http://schemas.microsoft.com/office/powerpoint/2010/main" val="4280658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245204"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Skupinska dejavnost: 1. prizor – Dekleta delajo na vzornikih</a:t>
            </a:r>
            <a:endParaRPr lang="cs-CZ" sz="2800" b="1" i="0" dirty="0">
              <a:solidFill>
                <a:schemeClr val="tx1">
                  <a:lumMod val="65000"/>
                  <a:lumOff val="35000"/>
                </a:schemeClr>
              </a:solidFill>
              <a:latin typeface="Calibri"/>
              <a:cs typeface="Calibri"/>
            </a:endParaRPr>
          </a:p>
        </p:txBody>
      </p:sp>
      <p:sp>
        <p:nvSpPr>
          <p:cNvPr id="3" name="Rectángulo 2"/>
          <p:cNvSpPr/>
          <p:nvPr/>
        </p:nvSpPr>
        <p:spPr>
          <a:xfrm>
            <a:off x="3995771" y="4276442"/>
            <a:ext cx="3906944" cy="923330"/>
          </a:xfrm>
          <a:prstGeom prst="rect">
            <a:avLst/>
          </a:prstGeom>
        </p:spPr>
        <p:txBody>
          <a:bodyPr wrap="square">
            <a:spAutoFit/>
          </a:bodyPr>
          <a:lstStyle/>
          <a:p>
            <a:pPr algn="ctr"/>
            <a:r>
              <a:rPr lang="en-GB" b="1" dirty="0"/>
              <a:t>Kaj se dogaja?</a:t>
            </a:r>
          </a:p>
          <a:p>
            <a:pPr algn="ctr"/>
            <a:endParaRPr lang="en-GB" b="1" dirty="0"/>
          </a:p>
          <a:p>
            <a:pPr algn="ctr"/>
            <a:r>
              <a:rPr lang="en-GB" b="1" dirty="0"/>
              <a:t>Kaj delamo na univerzi?</a:t>
            </a:r>
            <a:endParaRPr lang="es-ES" b="1" dirty="0"/>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8800" y="1494786"/>
            <a:ext cx="3249115" cy="2665647"/>
          </a:xfrm>
          <a:prstGeom prst="rect">
            <a:avLst/>
          </a:prstGeom>
        </p:spPr>
      </p:pic>
    </p:spTree>
    <p:extLst>
      <p:ext uri="{BB962C8B-B14F-4D97-AF65-F5344CB8AC3E}">
        <p14:creationId xmlns:p14="http://schemas.microsoft.com/office/powerpoint/2010/main" val="2388170526"/>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245204"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Skupinska dejavnost: 2. prizor – Dekle, ki stopi do table</a:t>
            </a:r>
            <a:endParaRPr lang="es-ES" sz="2800" b="1" dirty="0">
              <a:solidFill>
                <a:schemeClr val="tx1">
                  <a:lumMod val="65000"/>
                  <a:lumOff val="35000"/>
                </a:schemeClr>
              </a:solidFill>
              <a:latin typeface="Calibri"/>
              <a:cs typeface="Calibri"/>
            </a:endParaRPr>
          </a:p>
        </p:txBody>
      </p:sp>
      <p:sp>
        <p:nvSpPr>
          <p:cNvPr id="6" name="Rectángulo 5"/>
          <p:cNvSpPr/>
          <p:nvPr/>
        </p:nvSpPr>
        <p:spPr>
          <a:xfrm>
            <a:off x="3995771" y="4378043"/>
            <a:ext cx="3906944" cy="923330"/>
          </a:xfrm>
          <a:prstGeom prst="rect">
            <a:avLst/>
          </a:prstGeom>
        </p:spPr>
        <p:txBody>
          <a:bodyPr wrap="square">
            <a:spAutoFit/>
          </a:bodyPr>
          <a:lstStyle/>
          <a:p>
            <a:pPr algn="ctr"/>
            <a:r>
              <a:rPr lang="en-GB" b="1" dirty="0"/>
              <a:t>Kaj se dogaja?</a:t>
            </a:r>
          </a:p>
          <a:p>
            <a:pPr algn="ctr"/>
            <a:endParaRPr lang="en-GB" b="1" dirty="0"/>
          </a:p>
          <a:p>
            <a:pPr algn="ctr"/>
            <a:r>
              <a:rPr lang="en-GB" b="1" dirty="0"/>
              <a:t>Kaj delamo na univerzi?</a:t>
            </a:r>
            <a:endParaRPr lang="es-ES" b="1" dirty="0"/>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2667" y="1490410"/>
            <a:ext cx="3002844" cy="2786032"/>
          </a:xfrm>
          <a:prstGeom prst="rect">
            <a:avLst/>
          </a:prstGeom>
        </p:spPr>
      </p:pic>
    </p:spTree>
    <p:extLst>
      <p:ext uri="{BB962C8B-B14F-4D97-AF65-F5344CB8AC3E}">
        <p14:creationId xmlns:p14="http://schemas.microsoft.com/office/powerpoint/2010/main" val="823686825"/>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954107"/>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Skupinska dejavnost: 3. prizor – Dekle, ki je pravkar prispelo na Erasmus</a:t>
            </a:r>
            <a:endParaRPr lang="es-ES" sz="2800" b="1" dirty="0">
              <a:solidFill>
                <a:schemeClr val="tx1">
                  <a:lumMod val="65000"/>
                  <a:lumOff val="35000"/>
                </a:schemeClr>
              </a:solidFill>
              <a:latin typeface="Calibri"/>
              <a:cs typeface="Calibri"/>
            </a:endParaRPr>
          </a:p>
        </p:txBody>
      </p:sp>
      <p:sp>
        <p:nvSpPr>
          <p:cNvPr id="6" name="Rectángulo 5"/>
          <p:cNvSpPr/>
          <p:nvPr/>
        </p:nvSpPr>
        <p:spPr>
          <a:xfrm>
            <a:off x="3995771" y="4378043"/>
            <a:ext cx="3906944" cy="923330"/>
          </a:xfrm>
          <a:prstGeom prst="rect">
            <a:avLst/>
          </a:prstGeom>
        </p:spPr>
        <p:txBody>
          <a:bodyPr wrap="square">
            <a:spAutoFit/>
          </a:bodyPr>
          <a:lstStyle/>
          <a:p>
            <a:pPr algn="ctr"/>
            <a:r>
              <a:rPr lang="en-GB" b="1" dirty="0"/>
              <a:t>Kaj se dogaja?</a:t>
            </a:r>
          </a:p>
          <a:p>
            <a:pPr algn="ctr"/>
            <a:endParaRPr lang="en-GB" b="1" dirty="0"/>
          </a:p>
          <a:p>
            <a:pPr algn="ctr"/>
            <a:r>
              <a:rPr lang="en-GB" b="1" dirty="0"/>
              <a:t>Kaj delamo na univerzi?</a:t>
            </a:r>
            <a:endParaRPr lang="es-ES" b="1" dirty="0"/>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5635" y="1580443"/>
            <a:ext cx="3230187" cy="2789707"/>
          </a:xfrm>
          <a:prstGeom prst="rect">
            <a:avLst/>
          </a:prstGeom>
        </p:spPr>
      </p:pic>
    </p:spTree>
    <p:extLst>
      <p:ext uri="{BB962C8B-B14F-4D97-AF65-F5344CB8AC3E}">
        <p14:creationId xmlns:p14="http://schemas.microsoft.com/office/powerpoint/2010/main" val="2249036522"/>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954107"/>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Skupinska dejavnost: 4. prizor – Nadzor vedenja v intimnem odnosu</a:t>
            </a:r>
            <a:endParaRPr lang="es-ES" sz="2800" b="1" dirty="0">
              <a:solidFill>
                <a:schemeClr val="tx1">
                  <a:lumMod val="65000"/>
                  <a:lumOff val="35000"/>
                </a:schemeClr>
              </a:solidFill>
              <a:latin typeface="Calibri"/>
              <a:cs typeface="Calibri"/>
            </a:endParaRPr>
          </a:p>
        </p:txBody>
      </p:sp>
      <p:sp>
        <p:nvSpPr>
          <p:cNvPr id="6" name="Rectángulo 5"/>
          <p:cNvSpPr/>
          <p:nvPr/>
        </p:nvSpPr>
        <p:spPr>
          <a:xfrm>
            <a:off x="4005187" y="4603821"/>
            <a:ext cx="3906944" cy="369332"/>
          </a:xfrm>
          <a:prstGeom prst="rect">
            <a:avLst/>
          </a:prstGeom>
        </p:spPr>
        <p:txBody>
          <a:bodyPr wrap="square">
            <a:spAutoFit/>
          </a:bodyPr>
          <a:lstStyle/>
          <a:p>
            <a:pPr algn="ctr"/>
            <a:r>
              <a:rPr lang="en-GB" b="1" dirty="0"/>
              <a:t>Kaj se dogaja?</a:t>
            </a: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1498" y="1691632"/>
            <a:ext cx="3074323" cy="2587071"/>
          </a:xfrm>
          <a:prstGeom prst="rect">
            <a:avLst/>
          </a:prstGeom>
        </p:spPr>
      </p:pic>
    </p:spTree>
    <p:extLst>
      <p:ext uri="{BB962C8B-B14F-4D97-AF65-F5344CB8AC3E}">
        <p14:creationId xmlns:p14="http://schemas.microsoft.com/office/powerpoint/2010/main" val="4078552554"/>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Skupinska dejavnost: 5. prizor – pogovor fantov o dekletih</a:t>
            </a:r>
            <a:endParaRPr lang="es-ES" sz="2800" b="1" dirty="0">
              <a:solidFill>
                <a:schemeClr val="tx1">
                  <a:lumMod val="65000"/>
                  <a:lumOff val="35000"/>
                </a:schemeClr>
              </a:solidFill>
              <a:latin typeface="Calibri"/>
              <a:cs typeface="Calibri"/>
            </a:endParaRPr>
          </a:p>
        </p:txBody>
      </p:sp>
      <p:sp>
        <p:nvSpPr>
          <p:cNvPr id="6" name="Rectángulo 5"/>
          <p:cNvSpPr/>
          <p:nvPr/>
        </p:nvSpPr>
        <p:spPr>
          <a:xfrm>
            <a:off x="4005187" y="4603821"/>
            <a:ext cx="3906944" cy="369332"/>
          </a:xfrm>
          <a:prstGeom prst="rect">
            <a:avLst/>
          </a:prstGeom>
        </p:spPr>
        <p:txBody>
          <a:bodyPr wrap="square">
            <a:spAutoFit/>
          </a:bodyPr>
          <a:lstStyle/>
          <a:p>
            <a:pPr algn="ctr"/>
            <a:r>
              <a:rPr lang="en-GB" b="1" dirty="0"/>
              <a:t>Kaj se dogaja?</a:t>
            </a:r>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511" y="1865684"/>
            <a:ext cx="2777067" cy="2527330"/>
          </a:xfrm>
          <a:prstGeom prst="rect">
            <a:avLst/>
          </a:prstGeom>
        </p:spPr>
      </p:pic>
    </p:spTree>
    <p:extLst>
      <p:ext uri="{BB962C8B-B14F-4D97-AF65-F5344CB8AC3E}">
        <p14:creationId xmlns:p14="http://schemas.microsoft.com/office/powerpoint/2010/main" val="504037228"/>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Skupinska dejavnost: 6. prizor – Dekle na delovni praksi</a:t>
            </a:r>
            <a:endParaRPr lang="es-ES" sz="2800" b="1" dirty="0">
              <a:solidFill>
                <a:schemeClr val="tx1">
                  <a:lumMod val="65000"/>
                  <a:lumOff val="35000"/>
                </a:schemeClr>
              </a:solidFill>
              <a:latin typeface="Calibri"/>
              <a:cs typeface="Calibri"/>
            </a:endParaRPr>
          </a:p>
        </p:txBody>
      </p:sp>
      <p:sp>
        <p:nvSpPr>
          <p:cNvPr id="8" name="Rectángulo 7"/>
          <p:cNvSpPr/>
          <p:nvPr/>
        </p:nvSpPr>
        <p:spPr>
          <a:xfrm>
            <a:off x="3995771" y="4378043"/>
            <a:ext cx="3906944" cy="923330"/>
          </a:xfrm>
          <a:prstGeom prst="rect">
            <a:avLst/>
          </a:prstGeom>
        </p:spPr>
        <p:txBody>
          <a:bodyPr wrap="square">
            <a:spAutoFit/>
          </a:bodyPr>
          <a:lstStyle/>
          <a:p>
            <a:pPr algn="ctr"/>
            <a:r>
              <a:rPr lang="en-GB" b="1" dirty="0"/>
              <a:t>Kaj se dogaja?</a:t>
            </a:r>
          </a:p>
          <a:p>
            <a:pPr algn="ctr"/>
            <a:endParaRPr lang="en-GB" b="1" dirty="0"/>
          </a:p>
          <a:p>
            <a:pPr algn="ctr"/>
            <a:r>
              <a:rPr lang="en-GB" b="1" dirty="0"/>
              <a:t>Kaj delamo na univerzi?</a:t>
            </a:r>
            <a:endParaRPr lang="es-ES" b="1" dirty="0"/>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44" y="1501422"/>
            <a:ext cx="3049750" cy="2794679"/>
          </a:xfrm>
          <a:prstGeom prst="rect">
            <a:avLst/>
          </a:prstGeom>
        </p:spPr>
      </p:pic>
    </p:spTree>
    <p:extLst>
      <p:ext uri="{BB962C8B-B14F-4D97-AF65-F5344CB8AC3E}">
        <p14:creationId xmlns:p14="http://schemas.microsoft.com/office/powerpoint/2010/main" val="685078983"/>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954107"/>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Skupinska dejavnost: 7. prizor – fantovska skupina za neposredno sporočanje</a:t>
            </a:r>
            <a:endParaRPr lang="es-ES" sz="2800" b="1" dirty="0">
              <a:solidFill>
                <a:schemeClr val="tx1">
                  <a:lumMod val="65000"/>
                  <a:lumOff val="35000"/>
                </a:schemeClr>
              </a:solidFill>
              <a:latin typeface="Calibri"/>
              <a:cs typeface="Calibri"/>
            </a:endParaRPr>
          </a:p>
        </p:txBody>
      </p:sp>
      <p:sp>
        <p:nvSpPr>
          <p:cNvPr id="8" name="Rectángulo 7"/>
          <p:cNvSpPr/>
          <p:nvPr/>
        </p:nvSpPr>
        <p:spPr>
          <a:xfrm>
            <a:off x="3944973" y="4561563"/>
            <a:ext cx="3906944" cy="369332"/>
          </a:xfrm>
          <a:prstGeom prst="rect">
            <a:avLst/>
          </a:prstGeom>
        </p:spPr>
        <p:txBody>
          <a:bodyPr wrap="square">
            <a:spAutoFit/>
          </a:bodyPr>
          <a:lstStyle/>
          <a:p>
            <a:pPr algn="ctr"/>
            <a:r>
              <a:rPr lang="en-GB" b="1" dirty="0"/>
              <a:t>Kaj se dogaja?</a:t>
            </a:r>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1379" y="1693977"/>
            <a:ext cx="3014132" cy="2619020"/>
          </a:xfrm>
          <a:prstGeom prst="rect">
            <a:avLst/>
          </a:prstGeom>
        </p:spPr>
      </p:pic>
    </p:spTree>
    <p:extLst>
      <p:ext uri="{BB962C8B-B14F-4D97-AF65-F5344CB8AC3E}">
        <p14:creationId xmlns:p14="http://schemas.microsoft.com/office/powerpoint/2010/main" val="165612389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2022225" y="633452"/>
            <a:ext cx="7739503" cy="584775"/>
          </a:xfrm>
          <a:prstGeom prst="rect">
            <a:avLst/>
          </a:prstGeom>
          <a:noFill/>
        </p:spPr>
        <p:txBody>
          <a:bodyPr wrap="square" lIns="91440" tIns="45720" rIns="91440" bIns="45720" rtlCol="0" anchor="t">
            <a:spAutoFit/>
          </a:bodyPr>
          <a:lstStyle/>
          <a:p>
            <a:r>
              <a:rPr lang="en-US" sz="3200" b="1" dirty="0">
                <a:solidFill>
                  <a:schemeClr val="tx1">
                    <a:lumMod val="65000"/>
                    <a:lumOff val="35000"/>
                  </a:schemeClr>
                </a:solidFill>
                <a:latin typeface="Calibri"/>
                <a:cs typeface="Calibri"/>
              </a:rPr>
              <a:t>Učni rezultati</a:t>
            </a:r>
            <a:endParaRPr lang="cs-CZ" sz="32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032297" y="1547437"/>
            <a:ext cx="10131569" cy="3477875"/>
          </a:xfrm>
          <a:prstGeom prst="rect">
            <a:avLst/>
          </a:prstGeom>
          <a:noFill/>
        </p:spPr>
        <p:txBody>
          <a:bodyPr wrap="square" lIns="91440" tIns="45720" rIns="91440" bIns="45720" rtlCol="0" anchor="t">
            <a:spAutoFit/>
          </a:bodyPr>
          <a:lstStyle/>
          <a:p>
            <a:pPr marL="285750" indent="-285750" algn="just" fontAlgn="base">
              <a:spcBef>
                <a:spcPct val="0"/>
              </a:spcBef>
              <a:spcAft>
                <a:spcPts val="400"/>
              </a:spcAft>
              <a:buFont typeface="Arial"/>
              <a:buChar char="•"/>
            </a:pPr>
            <a:r>
              <a:rPr lang="es-ES" altLang="es-ES" sz="2000" dirty="0">
                <a:solidFill>
                  <a:srgbClr val="000000"/>
                </a:solidFill>
                <a:latin typeface="Calibri"/>
                <a:cs typeface="Calibri"/>
              </a:rPr>
              <a:t>Razumeti in artikulirati temeljna načela spolnega nadlegovanja in nadlegovanja na podlagi spola ter njihove posledice v akademskih okoljih.</a:t>
            </a:r>
          </a:p>
          <a:p>
            <a:pPr marL="285750" indent="-285750" algn="just" fontAlgn="base">
              <a:spcBef>
                <a:spcPct val="0"/>
              </a:spcBef>
              <a:spcAft>
                <a:spcPts val="400"/>
              </a:spcAft>
              <a:buFont typeface="Arial"/>
              <a:buChar char="•"/>
            </a:pPr>
            <a:endParaRPr lang="es-ES" altLang="es-ES" sz="2000" dirty="0">
              <a:solidFill>
                <a:srgbClr val="000000"/>
              </a:solidFill>
              <a:latin typeface="Calibri"/>
              <a:cs typeface="Calibri"/>
            </a:endParaRPr>
          </a:p>
          <a:p>
            <a:pPr marL="285750" indent="-285750" algn="just" fontAlgn="base">
              <a:spcBef>
                <a:spcPct val="0"/>
              </a:spcBef>
              <a:spcAft>
                <a:spcPts val="400"/>
              </a:spcAft>
              <a:buFont typeface="Arial"/>
              <a:buChar char="•"/>
            </a:pPr>
            <a:r>
              <a:rPr lang="es-ES" altLang="es-ES" sz="2000" dirty="0">
                <a:solidFill>
                  <a:srgbClr val="000000"/>
                </a:solidFill>
                <a:latin typeface="Calibri"/>
                <a:cs typeface="Calibri"/>
              </a:rPr>
              <a:t>Pokažite sposobnost uporabe spolno nevtralnega in vključujočega jezika v verbalni in pisni komunikaciji.</a:t>
            </a:r>
          </a:p>
          <a:p>
            <a:pPr marL="285750" indent="-285750" algn="just" fontAlgn="base">
              <a:spcBef>
                <a:spcPct val="0"/>
              </a:spcBef>
              <a:spcAft>
                <a:spcPts val="400"/>
              </a:spcAft>
              <a:buFont typeface="Arial"/>
              <a:buChar char="•"/>
            </a:pPr>
            <a:endParaRPr lang="es-ES" altLang="es-ES" sz="2000" dirty="0">
              <a:solidFill>
                <a:srgbClr val="000000"/>
              </a:solidFill>
              <a:latin typeface="Calibri"/>
              <a:cs typeface="Calibri"/>
            </a:endParaRPr>
          </a:p>
          <a:p>
            <a:pPr marL="285750" indent="-285750" algn="just" fontAlgn="base">
              <a:spcBef>
                <a:spcPct val="0"/>
              </a:spcBef>
              <a:spcAft>
                <a:spcPts val="400"/>
              </a:spcAft>
              <a:buFont typeface="Arial"/>
              <a:buChar char="•"/>
            </a:pPr>
            <a:r>
              <a:rPr lang="es-ES" altLang="es-ES" sz="2000" dirty="0">
                <a:solidFill>
                  <a:srgbClr val="000000"/>
                </a:solidFill>
                <a:latin typeface="Calibri"/>
                <a:cs typeface="Calibri"/>
              </a:rPr>
              <a:t>Prepoznati vedenja in situacije, ki predstavljajo spolno diskriminacijo in nasilje na univerzah.</a:t>
            </a:r>
          </a:p>
          <a:p>
            <a:pPr marL="285750" indent="-285750" algn="just" fontAlgn="base">
              <a:spcBef>
                <a:spcPct val="0"/>
              </a:spcBef>
              <a:spcAft>
                <a:spcPts val="400"/>
              </a:spcAft>
              <a:buFont typeface="Arial"/>
              <a:buChar char="•"/>
            </a:pPr>
            <a:endParaRPr lang="es-ES" altLang="es-ES" sz="2000" dirty="0">
              <a:solidFill>
                <a:srgbClr val="000000"/>
              </a:solidFill>
              <a:latin typeface="Calibri"/>
              <a:cs typeface="Calibri"/>
            </a:endParaRPr>
          </a:p>
          <a:p>
            <a:pPr marL="285750" indent="-285750" algn="just" fontAlgn="base">
              <a:spcBef>
                <a:spcPct val="0"/>
              </a:spcBef>
              <a:spcAft>
                <a:spcPts val="400"/>
              </a:spcAft>
              <a:buFont typeface="Arial"/>
              <a:buChar char="•"/>
            </a:pPr>
            <a:r>
              <a:rPr lang="es-ES" altLang="es-ES" sz="2000" dirty="0">
                <a:solidFill>
                  <a:srgbClr val="000000"/>
                </a:solidFill>
                <a:latin typeface="Calibri"/>
                <a:cs typeface="Calibri"/>
              </a:rPr>
              <a:t>Razumeti univerzitetne politike in protokole za obravnavanje primerov nadlegovanja, ki zagotavljajo skladnost z institucionalnimi in etičnimi smernicami.</a:t>
            </a: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2" name="Rectangle 1"/>
          <p:cNvSpPr>
            <a:spLocks noChangeArrowheads="1"/>
          </p:cNvSpPr>
          <p:nvPr/>
        </p:nvSpPr>
        <p:spPr bwMode="auto">
          <a:xfrm>
            <a:off x="0" y="-169277"/>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altLang="es-ES" sz="16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2810079808"/>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Skupinska dejavnost: 8. prizor – Dekle začne delati</a:t>
            </a:r>
            <a:endParaRPr lang="es-ES" sz="2800" b="1" dirty="0">
              <a:solidFill>
                <a:schemeClr val="tx1">
                  <a:lumMod val="65000"/>
                  <a:lumOff val="35000"/>
                </a:schemeClr>
              </a:solidFill>
              <a:latin typeface="Calibri"/>
              <a:cs typeface="Calibri"/>
            </a:endParaRPr>
          </a:p>
        </p:txBody>
      </p:sp>
      <p:sp>
        <p:nvSpPr>
          <p:cNvPr id="6" name="Rectángulo 5"/>
          <p:cNvSpPr/>
          <p:nvPr/>
        </p:nvSpPr>
        <p:spPr>
          <a:xfrm>
            <a:off x="3995771" y="4378043"/>
            <a:ext cx="3906944" cy="369332"/>
          </a:xfrm>
          <a:prstGeom prst="rect">
            <a:avLst/>
          </a:prstGeom>
        </p:spPr>
        <p:txBody>
          <a:bodyPr wrap="square">
            <a:spAutoFit/>
          </a:bodyPr>
          <a:lstStyle/>
          <a:p>
            <a:pPr algn="ctr"/>
            <a:r>
              <a:rPr lang="en-GB" b="1" dirty="0"/>
              <a:t>Kaj se dogaja?</a:t>
            </a: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6783" y="1441694"/>
            <a:ext cx="3518684" cy="2878924"/>
          </a:xfrm>
          <a:prstGeom prst="rect">
            <a:avLst/>
          </a:prstGeom>
        </p:spPr>
      </p:pic>
    </p:spTree>
    <p:extLst>
      <p:ext uri="{BB962C8B-B14F-4D97-AF65-F5344CB8AC3E}">
        <p14:creationId xmlns:p14="http://schemas.microsoft.com/office/powerpoint/2010/main" val="4261944586"/>
      </p:ext>
    </p:extLst>
  </p:cSld>
  <p:clrMapOvr>
    <a:masterClrMapping/>
  </p:clrMapOvr>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Skupinska dejavnost: 9. prizor – Dekleta gredo ven</a:t>
            </a:r>
            <a:endParaRPr lang="es-ES" sz="2800" b="1" dirty="0">
              <a:solidFill>
                <a:schemeClr val="tx1">
                  <a:lumMod val="65000"/>
                  <a:lumOff val="35000"/>
                </a:schemeClr>
              </a:solidFill>
              <a:latin typeface="Calibri"/>
              <a:cs typeface="Calibri"/>
            </a:endParaRPr>
          </a:p>
        </p:txBody>
      </p:sp>
      <p:sp>
        <p:nvSpPr>
          <p:cNvPr id="6" name="Rectángulo 5"/>
          <p:cNvSpPr/>
          <p:nvPr/>
        </p:nvSpPr>
        <p:spPr>
          <a:xfrm>
            <a:off x="4042653" y="4750577"/>
            <a:ext cx="3906944" cy="369332"/>
          </a:xfrm>
          <a:prstGeom prst="rect">
            <a:avLst/>
          </a:prstGeom>
        </p:spPr>
        <p:txBody>
          <a:bodyPr wrap="square">
            <a:spAutoFit/>
          </a:bodyPr>
          <a:lstStyle/>
          <a:p>
            <a:pPr algn="ctr"/>
            <a:r>
              <a:rPr lang="en-GB" b="1" dirty="0"/>
              <a:t>Kaj se dogaja?</a:t>
            </a:r>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2344" y="1393428"/>
            <a:ext cx="3455688" cy="3122128"/>
          </a:xfrm>
          <a:prstGeom prst="rect">
            <a:avLst/>
          </a:prstGeom>
        </p:spPr>
      </p:pic>
    </p:spTree>
    <p:extLst>
      <p:ext uri="{BB962C8B-B14F-4D97-AF65-F5344CB8AC3E}">
        <p14:creationId xmlns:p14="http://schemas.microsoft.com/office/powerpoint/2010/main" val="759223884"/>
      </p:ext>
    </p:extLst>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0B0BD-D018-263C-2B00-08FBA62A4324}"/>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id="{4B3183FE-5A1B-B7D3-8BE7-DD26E8307B43}"/>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Dnevni red</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D67CF1D-528F-8A0C-98C6-DDCDBDAF5790}"/>
              </a:ext>
            </a:extLst>
          </p:cNvPr>
          <p:cNvSpPr txBox="1"/>
          <p:nvPr/>
        </p:nvSpPr>
        <p:spPr>
          <a:xfrm>
            <a:off x="1366840" y="2094722"/>
            <a:ext cx="9797026" cy="295786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9.50	Dobrodošlica in pregled</a:t>
            </a:r>
          </a:p>
          <a:p>
            <a:pPr>
              <a:lnSpc>
                <a:spcPct val="150000"/>
              </a:lnSpc>
            </a:pPr>
            <a:r>
              <a:rPr lang="en-US" sz="1800" b="0" i="0" u="none" strike="noStrike" baseline="0" dirty="0">
                <a:solidFill>
                  <a:srgbClr val="000000"/>
                </a:solidFill>
                <a:latin typeface="Calibri"/>
                <a:cs typeface="Calibri"/>
              </a:rPr>
              <a:t>9.50 – 10.55	Vsebina 1. del. Osnovni pojmi</a:t>
            </a:r>
          </a:p>
          <a:p>
            <a:pPr>
              <a:lnSpc>
                <a:spcPct val="150000"/>
              </a:lnSpc>
            </a:pPr>
            <a:r>
              <a:rPr lang="en-US" sz="1800" b="0" i="0" u="none" strike="noStrike" baseline="0" dirty="0">
                <a:solidFill>
                  <a:srgbClr val="000000"/>
                </a:solidFill>
                <a:latin typeface="Calibri"/>
                <a:cs typeface="Calibri"/>
              </a:rPr>
              <a:t>10.55 – 11.45	Vsebina 2. del Primeri spolne diskriminacije in nasilja na univerzi </a:t>
            </a:r>
          </a:p>
          <a:p>
            <a:pPr>
              <a:lnSpc>
                <a:spcPct val="150000"/>
              </a:lnSpc>
            </a:pPr>
            <a:r>
              <a:rPr lang="en-US" sz="1800" b="0" i="0" u="none" strike="noStrike" baseline="0" dirty="0">
                <a:solidFill>
                  <a:srgbClr val="000000"/>
                </a:solidFill>
                <a:latin typeface="Calibri"/>
                <a:cs typeface="Calibri"/>
              </a:rPr>
              <a:t>11.45 – 12.00	Odmor</a:t>
            </a:r>
          </a:p>
          <a:p>
            <a:pPr>
              <a:lnSpc>
                <a:spcPct val="150000"/>
              </a:lnSpc>
            </a:pPr>
            <a:r>
              <a:rPr lang="en-US" sz="1800" b="1" i="0" u="none" strike="noStrike" baseline="0" dirty="0">
                <a:solidFill>
                  <a:srgbClr val="000000"/>
                </a:solidFill>
                <a:latin typeface="Calibri"/>
                <a:cs typeface="Calibri"/>
              </a:rPr>
              <a:t>12.00 – 12.45	Vsebina 3. del. Vključujoč in spolno nevtralen jezik</a:t>
            </a:r>
          </a:p>
          <a:p>
            <a:pPr>
              <a:lnSpc>
                <a:spcPct val="150000"/>
              </a:lnSpc>
            </a:pPr>
            <a:r>
              <a:rPr lang="en-US" sz="1800" b="0" i="0" u="none" strike="noStrike" baseline="0" dirty="0">
                <a:solidFill>
                  <a:srgbClr val="000000"/>
                </a:solidFill>
                <a:latin typeface="Calibri"/>
                <a:cs typeface="Calibri"/>
              </a:rPr>
              <a:t>12.45 – 13.10	Vsebina 4. del. Protokol univerze</a:t>
            </a:r>
          </a:p>
          <a:p>
            <a:pPr>
              <a:lnSpc>
                <a:spcPct val="150000"/>
              </a:lnSpc>
            </a:pPr>
            <a:r>
              <a:rPr lang="en-US" sz="1800" b="0" i="0" u="none" strike="noStrike" baseline="0" dirty="0">
                <a:solidFill>
                  <a:srgbClr val="000000"/>
                </a:solidFill>
                <a:latin typeface="Calibri"/>
                <a:cs typeface="Calibri"/>
              </a:rPr>
              <a:t>13.10 – 13.30	Zaključek</a:t>
            </a:r>
            <a:endParaRPr lang="en-US" sz="2200" b="1" dirty="0">
              <a:latin typeface="Calibri"/>
              <a:cs typeface="Calibri"/>
            </a:endParaRPr>
          </a:p>
        </p:txBody>
      </p:sp>
      <p:pic>
        <p:nvPicPr>
          <p:cNvPr id="6" name="Imagen 3">
            <a:extLst>
              <a:ext uri="{FF2B5EF4-FFF2-40B4-BE49-F238E27FC236}">
                <a16:creationId xmlns:a16="http://schemas.microsoft.com/office/drawing/2014/main" id="{90583D33-3E53-F870-CCF8-D684250FF9FA}"/>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a:extLst>
              <a:ext uri="{FF2B5EF4-FFF2-40B4-BE49-F238E27FC236}">
                <a16:creationId xmlns:a16="http://schemas.microsoft.com/office/drawing/2014/main" id="{F9EBF025-8E52-82B0-0881-CF41B3DDE16A}"/>
              </a:ext>
            </a:extLst>
          </p:cNvPr>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a:extLst>
              <a:ext uri="{FF2B5EF4-FFF2-40B4-BE49-F238E27FC236}">
                <a16:creationId xmlns:a16="http://schemas.microsoft.com/office/drawing/2014/main" id="{AC820826-D25E-A421-0356-E6B9D26724BD}"/>
              </a:ext>
            </a:extLst>
          </p:cNvPr>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a:extLst>
              <a:ext uri="{FF2B5EF4-FFF2-40B4-BE49-F238E27FC236}">
                <a16:creationId xmlns:a16="http://schemas.microsoft.com/office/drawing/2014/main" id="{1DEC6EF0-8CE6-491B-6923-2B7DBD8BD826}"/>
              </a:ext>
            </a:extLst>
          </p:cNvPr>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229312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062318" y="1309532"/>
            <a:ext cx="10246658" cy="4093428"/>
          </a:xfrm>
          <a:prstGeom prst="rect">
            <a:avLst/>
          </a:prstGeom>
          <a:solidFill>
            <a:schemeClr val="bg1"/>
          </a:solidFill>
          <a:effectLst/>
        </p:spPr>
        <p:txBody>
          <a:bodyPr wrap="square" rtlCol="0">
            <a:spAutoFit/>
          </a:bodyPr>
          <a:lstStyle/>
          <a:p>
            <a:r>
              <a:rPr lang="en-US" sz="2000" dirty="0"/>
              <a:t>Z obravnavo jezika na univerzi poudarjamo preventivo, spoštovanje in pravičnost ter spodbujamo varnejše in bolj vključujoče akademsko okolje.</a:t>
            </a:r>
          </a:p>
          <a:p>
            <a:endParaRPr lang="en-US" sz="2000" dirty="0"/>
          </a:p>
          <a:p>
            <a:pPr marL="342900" indent="-342900">
              <a:buFont typeface="Arial" panose="020B0604020202020204" pitchFamily="34" charset="0"/>
              <a:buChar char="•"/>
            </a:pPr>
            <a:r>
              <a:rPr lang="en-US" sz="2000" b="1" dirty="0"/>
              <a:t>Izzovite škodljive norme</a:t>
            </a:r>
            <a:r>
              <a:rPr lang="en-US" sz="2000" dirty="0"/>
              <a:t>: Jezik oblikuje stališča in vedenje. Jezik, ki vključuje spol, pomaga odpraviti stereotipe in pristranskosti, ki prispevajo k nasilju na podlagi spola.</a:t>
            </a:r>
          </a:p>
          <a:p>
            <a:pPr marL="342900" indent="-342900">
              <a:buFont typeface="Arial" panose="020B0604020202020204" pitchFamily="34" charset="0"/>
              <a:buChar char="•"/>
            </a:pPr>
            <a:r>
              <a:rPr lang="en-US" sz="2000" b="1" dirty="0"/>
              <a:t>Ustvarite varna okol</a:t>
            </a:r>
            <a:r>
              <a:rPr lang="en-US" sz="2000" dirty="0"/>
              <a:t>ja: uporaba vključujočega jezika spodbuja spoštovanje in pripadnost, zmanjšuje </a:t>
            </a:r>
            <a:r>
              <a:rPr lang="en-US" sz="2000" dirty="0" err="1"/>
              <a:t>mikroagresije</a:t>
            </a:r>
            <a:r>
              <a:rPr lang="en-US" sz="2000" dirty="0"/>
              <a:t> in ustvarja podporno akademsko kulturo.</a:t>
            </a:r>
          </a:p>
          <a:p>
            <a:pPr marL="342900" indent="-342900">
              <a:buFont typeface="Arial" panose="020B0604020202020204" pitchFamily="34" charset="0"/>
              <a:buChar char="•"/>
            </a:pPr>
            <a:r>
              <a:rPr lang="en-US" sz="2000" b="1" dirty="0" err="1"/>
              <a:t>Opolnomoči</a:t>
            </a:r>
            <a:r>
              <a:rPr lang="en-US" sz="2000" b="1" dirty="0"/>
              <a:t> spremembe</a:t>
            </a:r>
            <a:r>
              <a:rPr lang="en-US" sz="2000" dirty="0"/>
              <a:t>: zagotavlja praktična orodja za učitelje in osebje za obravnavanje pristranskosti in modeliranje pravične komunikacije, spodbujanje sistemskih sprememb.</a:t>
            </a:r>
          </a:p>
          <a:p>
            <a:pPr marL="342900" indent="-342900">
              <a:buFont typeface="Arial" panose="020B0604020202020204" pitchFamily="34" charset="0"/>
              <a:buChar char="•"/>
            </a:pPr>
            <a:r>
              <a:rPr lang="en-US" sz="2000" b="1" dirty="0"/>
              <a:t>Preprečevanje diskriminacije</a:t>
            </a:r>
            <a:r>
              <a:rPr lang="en-US" sz="2000" dirty="0"/>
              <a:t>: Vključujoč jezik odvrača od normalizacije </a:t>
            </a:r>
            <a:r>
              <a:rPr lang="en-US" sz="2000" dirty="0" err="1"/>
              <a:t>diskriminatornega</a:t>
            </a:r>
            <a:r>
              <a:rPr lang="en-US" sz="2000" dirty="0"/>
              <a:t> vedenja, ki ohranja nasilje na podlagi spola.</a:t>
            </a:r>
          </a:p>
          <a:p>
            <a:pPr marL="342900" indent="-342900">
              <a:buFont typeface="Arial" panose="020B0604020202020204" pitchFamily="34" charset="0"/>
              <a:buChar char="•"/>
            </a:pPr>
            <a:r>
              <a:rPr lang="en-US" sz="2000" b="1" dirty="0"/>
              <a:t>Podpira institucionalne cilje</a:t>
            </a:r>
            <a:r>
              <a:rPr lang="en-US" sz="2000" dirty="0"/>
              <a:t>: Usklajuje se z akademskimi zavezami raznolikosti, pravičnosti in vključenosti ter krepi preprečevanje nasilja na podlagi spola.</a:t>
            </a:r>
          </a:p>
        </p:txBody>
      </p:sp>
      <p:sp>
        <p:nvSpPr>
          <p:cNvPr id="7" name="TextovéPole 3">
            <a:extLst>
              <a:ext uri="{FF2B5EF4-FFF2-40B4-BE49-F238E27FC236}">
                <a16:creationId xmlns:a16="http://schemas.microsoft.com/office/drawing/2014/main" id="{FF70681E-D2C4-4C22-8EDD-C58E9F94E548}"/>
              </a:ext>
            </a:extLst>
          </p:cNvPr>
          <p:cNvSpPr txBox="1"/>
          <p:nvPr/>
        </p:nvSpPr>
        <p:spPr>
          <a:xfrm>
            <a:off x="1683954" y="737525"/>
            <a:ext cx="9723137" cy="523220"/>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na univerzi</a:t>
            </a:r>
            <a:endParaRPr lang="cs-CZ" sz="2800" b="1" i="0"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012496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317148" y="1924533"/>
            <a:ext cx="9557704" cy="3477875"/>
          </a:xfrm>
          <a:prstGeom prst="rect">
            <a:avLst/>
          </a:prstGeom>
          <a:solidFill>
            <a:schemeClr val="bg1"/>
          </a:solidFill>
          <a:effectLst/>
        </p:spPr>
        <p:txBody>
          <a:bodyPr wrap="square" rtlCol="0">
            <a:spAutoFit/>
          </a:bodyPr>
          <a:lstStyle/>
          <a:p>
            <a:r>
              <a:rPr lang="en-US" sz="2000" dirty="0"/>
              <a:t>Okrepiti moramo vidik spola pri poučevanju in raziskovanju z enakopravno komunikacijo v razredu, ki se izogiba kakršni koli diskriminaciji na podlagi spola, razreda, spolne usmerjenosti, izvora, prepričanj ...</a:t>
            </a:r>
          </a:p>
          <a:p>
            <a:endParaRPr lang="en-US" sz="2000" dirty="0"/>
          </a:p>
          <a:p>
            <a:r>
              <a:rPr lang="en-US" sz="2000" dirty="0"/>
              <a:t>Egalitarna komunikacija si prizadeva, da bi se vsi počutili enako in vredno zastopane, ko se izražamo ustno, pisno, avdiovizualno ali celo neverbalno.</a:t>
            </a:r>
          </a:p>
          <a:p>
            <a:endParaRPr lang="en-US" sz="2000" dirty="0"/>
          </a:p>
          <a:p>
            <a:r>
              <a:rPr lang="en-US" sz="2000" dirty="0"/>
              <a:t>Za kaj gre?</a:t>
            </a:r>
          </a:p>
          <a:p>
            <a:pPr marL="342900" indent="-342900">
              <a:buFont typeface="Arial" panose="020B0604020202020204" pitchFamily="34" charset="0"/>
              <a:buChar char="•"/>
            </a:pPr>
            <a:r>
              <a:rPr lang="en-US" sz="2000" dirty="0"/>
              <a:t>Izogibajte se uporabi moškega spola kot generične oblike.</a:t>
            </a:r>
          </a:p>
          <a:p>
            <a:pPr marL="342900" indent="-342900">
              <a:buFont typeface="Arial" panose="020B0604020202020204" pitchFamily="34" charset="0"/>
              <a:buChar char="•"/>
            </a:pPr>
            <a:r>
              <a:rPr lang="en-US" sz="2000" dirty="0"/>
              <a:t>Sklicevanje na skupine, poklice, kategorije delovnih mest, položaje …</a:t>
            </a:r>
          </a:p>
          <a:p>
            <a:pPr marL="342900" indent="-342900">
              <a:buFont typeface="Arial" panose="020B0604020202020204" pitchFamily="34" charset="0"/>
              <a:buChar char="•"/>
            </a:pPr>
            <a:r>
              <a:rPr lang="en-US" sz="2000" dirty="0"/>
              <a:t>…</a:t>
            </a:r>
            <a:endParaRPr lang="en-US" sz="2800"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683954" y="737525"/>
            <a:ext cx="9723137"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a:t>
            </a:r>
            <a:endParaRPr lang="cs-CZ" sz="2800" b="1" i="0"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921440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14805"/>
            <a:ext cx="9557704" cy="3170099"/>
          </a:xfrm>
          <a:prstGeom prst="rect">
            <a:avLst/>
          </a:prstGeom>
          <a:solidFill>
            <a:schemeClr val="bg1"/>
          </a:solidFill>
          <a:effectLst/>
        </p:spPr>
        <p:txBody>
          <a:bodyPr wrap="square" rtlCol="0">
            <a:spAutoFit/>
          </a:bodyPr>
          <a:lstStyle/>
          <a:p>
            <a:r>
              <a:rPr lang="en-US" sz="2000" b="1" dirty="0"/>
              <a:t>Sklicevanje na nedoločene osebe</a:t>
            </a:r>
          </a:p>
          <a:p>
            <a:endParaRPr lang="en-US" sz="2000" b="1" dirty="0"/>
          </a:p>
          <a:p>
            <a:pPr marL="457200" indent="-457200">
              <a:buAutoNum type="arabicPeriod"/>
            </a:pPr>
            <a:r>
              <a:rPr lang="en-US" sz="2000" b="1" dirty="0"/>
              <a:t>Generična množina</a:t>
            </a:r>
          </a:p>
          <a:p>
            <a:pPr marL="457200" indent="-457200">
              <a:buAutoNum type="arabicPeriod"/>
            </a:pPr>
            <a:endParaRPr lang="en-US" sz="2000" dirty="0"/>
          </a:p>
          <a:p>
            <a:pPr lvl="2"/>
            <a:r>
              <a:rPr lang="en-US" sz="2000" dirty="0"/>
              <a:t>(subject) he/she </a:t>
            </a:r>
            <a:r>
              <a:rPr lang="en-US" sz="2000" dirty="0">
                <a:sym typeface="Wingdings" panose="05000000000000000000" pitchFamily="2" charset="2"/>
              </a:rPr>
              <a:t></a:t>
            </a:r>
            <a:r>
              <a:rPr lang="en-US" sz="2000" dirty="0"/>
              <a:t> they</a:t>
            </a:r>
          </a:p>
          <a:p>
            <a:pPr lvl="2"/>
            <a:r>
              <a:rPr lang="en-US" sz="2000" dirty="0"/>
              <a:t>(object) him/her </a:t>
            </a:r>
            <a:r>
              <a:rPr lang="en-US" sz="2000" dirty="0">
                <a:sym typeface="Wingdings" panose="05000000000000000000" pitchFamily="2" charset="2"/>
              </a:rPr>
              <a:t> </a:t>
            </a:r>
            <a:r>
              <a:rPr lang="en-US" sz="2000" dirty="0"/>
              <a:t>them</a:t>
            </a:r>
          </a:p>
          <a:p>
            <a:pPr lvl="2"/>
            <a:r>
              <a:rPr lang="en-US" sz="2000" dirty="0"/>
              <a:t>(possessive) his/her(s) </a:t>
            </a:r>
            <a:r>
              <a:rPr lang="en-US" sz="2000" dirty="0">
                <a:sym typeface="Wingdings" panose="05000000000000000000" pitchFamily="2" charset="2"/>
              </a:rPr>
              <a:t> </a:t>
            </a:r>
            <a:r>
              <a:rPr lang="en-US" sz="2000" dirty="0"/>
              <a:t>their(s)</a:t>
            </a:r>
          </a:p>
          <a:p>
            <a:endParaRPr lang="en-US" sz="2000" dirty="0"/>
          </a:p>
          <a:p>
            <a:r>
              <a:rPr lang="en-US" sz="2000" dirty="0"/>
              <a:t>Če študenti nimajo potrdila, jih bo univerza pozvala k opravljanju izpita.</a:t>
            </a:r>
          </a:p>
          <a:p>
            <a:r>
              <a:rPr lang="en-US" sz="2000" dirty="0"/>
              <a:t>Raziskovalci morajo biti pri svojih ugotovitvah povsem objektivni.</a:t>
            </a:r>
            <a:endParaRPr lang="en-US" sz="2800" dirty="0"/>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287722380"/>
      </p:ext>
    </p:extLst>
  </p:cSld>
  <p:clrMapOvr>
    <a:masterClrMapping/>
  </p:clrMapOvr>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811566"/>
            <a:ext cx="9557704" cy="3785652"/>
          </a:xfrm>
          <a:prstGeom prst="rect">
            <a:avLst/>
          </a:prstGeom>
          <a:solidFill>
            <a:schemeClr val="bg1"/>
          </a:solidFill>
          <a:effectLst/>
        </p:spPr>
        <p:txBody>
          <a:bodyPr wrap="square" rtlCol="0">
            <a:spAutoFit/>
          </a:bodyPr>
          <a:lstStyle/>
          <a:p>
            <a:r>
              <a:rPr lang="en-US" sz="2000" b="1" dirty="0"/>
              <a:t>Sklicevanje na nedoločene osebe</a:t>
            </a:r>
          </a:p>
          <a:p>
            <a:endParaRPr lang="en-US" sz="2000" dirty="0"/>
          </a:p>
          <a:p>
            <a:r>
              <a:rPr lang="en-US" sz="2000" b="1" dirty="0"/>
              <a:t>2. Dvojne oblike: “he or she”/ “his or her” (zadnji vir)</a:t>
            </a:r>
          </a:p>
          <a:p>
            <a:endParaRPr lang="en-US" sz="2000" dirty="0"/>
          </a:p>
          <a:p>
            <a:r>
              <a:rPr lang="en-US" sz="2000" dirty="0"/>
              <a:t>The average student is worried about </a:t>
            </a:r>
            <a:r>
              <a:rPr lang="en-US" sz="2000" dirty="0">
                <a:solidFill>
                  <a:srgbClr val="FF0000"/>
                </a:solidFill>
              </a:rPr>
              <a:t>his or her </a:t>
            </a:r>
            <a:r>
              <a:rPr lang="en-US" sz="2000" dirty="0"/>
              <a:t>marks.</a:t>
            </a:r>
          </a:p>
          <a:p>
            <a:r>
              <a:rPr lang="en-US" sz="2000" dirty="0"/>
              <a:t>Students are worried about </a:t>
            </a:r>
            <a:r>
              <a:rPr lang="en-US" sz="2000" dirty="0">
                <a:solidFill>
                  <a:srgbClr val="0070C0"/>
                </a:solidFill>
              </a:rPr>
              <a:t>their </a:t>
            </a:r>
            <a:r>
              <a:rPr lang="en-US" sz="2000" dirty="0"/>
              <a:t>marks.</a:t>
            </a:r>
          </a:p>
          <a:p>
            <a:r>
              <a:rPr lang="en-US" sz="2000" dirty="0"/>
              <a:t>The average student is worried </a:t>
            </a:r>
            <a:r>
              <a:rPr lang="en-US" sz="2000" dirty="0">
                <a:solidFill>
                  <a:srgbClr val="0070C0"/>
                </a:solidFill>
              </a:rPr>
              <a:t>about marks</a:t>
            </a:r>
            <a:r>
              <a:rPr lang="en-US" sz="2000" dirty="0"/>
              <a:t>.</a:t>
            </a:r>
          </a:p>
          <a:p>
            <a:endParaRPr lang="en-US" sz="2000" dirty="0"/>
          </a:p>
          <a:p>
            <a:r>
              <a:rPr lang="en-US" sz="2000" b="1" dirty="0"/>
              <a:t>3. Člen</a:t>
            </a:r>
          </a:p>
          <a:p>
            <a:r>
              <a:rPr lang="en-US" sz="2000" dirty="0"/>
              <a:t>The applicant must demonstrate </a:t>
            </a:r>
            <a:r>
              <a:rPr lang="en-US" sz="2000" dirty="0">
                <a:solidFill>
                  <a:srgbClr val="FF0000"/>
                </a:solidFill>
              </a:rPr>
              <a:t>his </a:t>
            </a:r>
            <a:r>
              <a:rPr lang="en-US" sz="2000" dirty="0"/>
              <a:t>ability to work independently.</a:t>
            </a:r>
          </a:p>
          <a:p>
            <a:r>
              <a:rPr lang="en-US" sz="2000" dirty="0"/>
              <a:t>The applicant must demonstrate </a:t>
            </a:r>
            <a:r>
              <a:rPr lang="en-US" sz="2000" dirty="0">
                <a:solidFill>
                  <a:srgbClr val="0070C0"/>
                </a:solidFill>
              </a:rPr>
              <a:t>an </a:t>
            </a:r>
            <a:r>
              <a:rPr lang="en-US" sz="2000" dirty="0"/>
              <a:t>ability to work independently. </a:t>
            </a:r>
          </a:p>
          <a:p>
            <a:r>
              <a:rPr lang="en-US" sz="2000" dirty="0"/>
              <a:t>The applicant must demonstrate </a:t>
            </a:r>
            <a:r>
              <a:rPr lang="en-US" sz="2000" dirty="0">
                <a:solidFill>
                  <a:srgbClr val="0070C0"/>
                </a:solidFill>
              </a:rPr>
              <a:t>the</a:t>
            </a:r>
            <a:r>
              <a:rPr lang="en-US" sz="2000" dirty="0"/>
              <a:t> ability to work independently.</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2" name="TextovéPole 3">
            <a:extLst>
              <a:ext uri="{FF2B5EF4-FFF2-40B4-BE49-F238E27FC236}">
                <a16:creationId xmlns:a16="http://schemas.microsoft.com/office/drawing/2014/main" id="{BAB19DF5-A17F-6E80-F942-98D63DF14E09}"/>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2364286888"/>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811566"/>
            <a:ext cx="9557704" cy="3170099"/>
          </a:xfrm>
          <a:prstGeom prst="rect">
            <a:avLst/>
          </a:prstGeom>
          <a:solidFill>
            <a:schemeClr val="bg1"/>
          </a:solidFill>
          <a:effectLst/>
        </p:spPr>
        <p:txBody>
          <a:bodyPr wrap="square" rtlCol="0">
            <a:spAutoFit/>
          </a:bodyPr>
          <a:lstStyle/>
          <a:p>
            <a:r>
              <a:rPr lang="en-US" sz="2000" b="1" dirty="0"/>
              <a:t>Sklicevanje na nedoločene osebe</a:t>
            </a:r>
          </a:p>
          <a:p>
            <a:endParaRPr lang="en-US" sz="2000" dirty="0"/>
          </a:p>
          <a:p>
            <a:r>
              <a:rPr lang="en-US" sz="2000" b="1" dirty="0"/>
              <a:t>4. Druga oseba in velelnik</a:t>
            </a:r>
          </a:p>
          <a:p>
            <a:endParaRPr lang="en-US" sz="2000" dirty="0"/>
          </a:p>
          <a:p>
            <a:r>
              <a:rPr lang="en-US" sz="2000" dirty="0"/>
              <a:t>• Manj formalni dokumenti (priročniki, vodniki, navodila ...)</a:t>
            </a:r>
          </a:p>
          <a:p>
            <a:endParaRPr lang="en-US" sz="2000" dirty="0"/>
          </a:p>
          <a:p>
            <a:r>
              <a:rPr lang="en-US" sz="2000" dirty="0"/>
              <a:t>The student should make sure he checks </a:t>
            </a:r>
            <a:r>
              <a:rPr lang="en-US" sz="2000" dirty="0">
                <a:solidFill>
                  <a:srgbClr val="FF0000"/>
                </a:solidFill>
              </a:rPr>
              <a:t>his </a:t>
            </a:r>
            <a:r>
              <a:rPr lang="en-US" sz="2000" dirty="0"/>
              <a:t>references carefully.</a:t>
            </a:r>
          </a:p>
          <a:p>
            <a:r>
              <a:rPr lang="en-US" sz="2000" dirty="0">
                <a:solidFill>
                  <a:srgbClr val="0070C0"/>
                </a:solidFill>
              </a:rPr>
              <a:t>You </a:t>
            </a:r>
            <a:r>
              <a:rPr lang="en-US" sz="2000" dirty="0"/>
              <a:t>should make sure </a:t>
            </a:r>
            <a:r>
              <a:rPr lang="en-US" sz="2000" dirty="0">
                <a:solidFill>
                  <a:srgbClr val="0070C0"/>
                </a:solidFill>
              </a:rPr>
              <a:t>you </a:t>
            </a:r>
            <a:r>
              <a:rPr lang="en-US" sz="2000" dirty="0"/>
              <a:t>check </a:t>
            </a:r>
            <a:r>
              <a:rPr lang="en-US" sz="2000" dirty="0">
                <a:solidFill>
                  <a:srgbClr val="0070C0"/>
                </a:solidFill>
              </a:rPr>
              <a:t>your </a:t>
            </a:r>
            <a:r>
              <a:rPr lang="en-US" sz="2000" dirty="0"/>
              <a:t>references carefully.</a:t>
            </a:r>
          </a:p>
          <a:p>
            <a:endParaRPr lang="en-US" sz="2000" dirty="0"/>
          </a:p>
          <a:p>
            <a:r>
              <a:rPr lang="en-US" sz="2000" dirty="0"/>
              <a:t>First, </a:t>
            </a:r>
            <a:r>
              <a:rPr lang="en-US" sz="2000" dirty="0">
                <a:solidFill>
                  <a:srgbClr val="0070C0"/>
                </a:solidFill>
              </a:rPr>
              <a:t>turn on </a:t>
            </a:r>
            <a:r>
              <a:rPr lang="en-US" sz="2000" dirty="0"/>
              <a:t>your computer.</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2" name="TextovéPole 3">
            <a:extLst>
              <a:ext uri="{FF2B5EF4-FFF2-40B4-BE49-F238E27FC236}">
                <a16:creationId xmlns:a16="http://schemas.microsoft.com/office/drawing/2014/main" id="{2F1002E2-C5D0-0B27-CEBC-B83A135705ED}"/>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2559676376"/>
      </p:ext>
    </p:extLst>
  </p:cSld>
  <p:clrMapOvr>
    <a:masterClrMapping/>
  </p:clrMapOvr>
  <p:extLst>
    <p:ext uri="{6950BFC3-D8DA-4A85-94F7-54DA5524770B}">
      <p188:commentRel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811566"/>
            <a:ext cx="9557704" cy="3724096"/>
          </a:xfrm>
          <a:prstGeom prst="rect">
            <a:avLst/>
          </a:prstGeom>
          <a:solidFill>
            <a:schemeClr val="bg1"/>
          </a:solidFill>
          <a:effectLst/>
        </p:spPr>
        <p:txBody>
          <a:bodyPr wrap="square" rtlCol="0">
            <a:spAutoFit/>
          </a:bodyPr>
          <a:lstStyle/>
          <a:p>
            <a:r>
              <a:rPr lang="en-US" sz="2000" b="1" dirty="0"/>
              <a:t>References to unspecified persons</a:t>
            </a:r>
          </a:p>
          <a:p>
            <a:endParaRPr lang="en-US" sz="2000" b="1" dirty="0"/>
          </a:p>
          <a:p>
            <a:r>
              <a:rPr lang="en-US" sz="2000" b="1" dirty="0"/>
              <a:t>5. Sprememba besedila</a:t>
            </a:r>
          </a:p>
          <a:p>
            <a:r>
              <a:rPr lang="en-US" dirty="0"/>
              <a:t>A good architect knows that </a:t>
            </a:r>
            <a:r>
              <a:rPr lang="en-US" dirty="0">
                <a:solidFill>
                  <a:srgbClr val="FF0000"/>
                </a:solidFill>
              </a:rPr>
              <a:t>he </a:t>
            </a:r>
            <a:r>
              <a:rPr lang="en-US" dirty="0"/>
              <a:t>should strive for accuracy.</a:t>
            </a:r>
          </a:p>
          <a:p>
            <a:r>
              <a:rPr lang="en-US" dirty="0">
                <a:solidFill>
                  <a:srgbClr val="0070C0"/>
                </a:solidFill>
              </a:rPr>
              <a:t>Accuracy is an important goal for a good architect.</a:t>
            </a:r>
          </a:p>
          <a:p>
            <a:endParaRPr lang="en-US" sz="2000" dirty="0"/>
          </a:p>
          <a:p>
            <a:r>
              <a:rPr lang="en-US" sz="2000" b="1" dirty="0"/>
              <a:t>6. Poenostavitev / izpustitev</a:t>
            </a:r>
          </a:p>
          <a:p>
            <a:r>
              <a:rPr lang="en-US" sz="2000" dirty="0"/>
              <a:t>A good student knows that </a:t>
            </a:r>
            <a:r>
              <a:rPr lang="en-US" sz="2000" dirty="0">
                <a:solidFill>
                  <a:srgbClr val="FF0000"/>
                </a:solidFill>
              </a:rPr>
              <a:t>he</a:t>
            </a:r>
            <a:r>
              <a:rPr lang="en-US" sz="2000" dirty="0"/>
              <a:t> should strive for excellence.</a:t>
            </a:r>
          </a:p>
          <a:p>
            <a:r>
              <a:rPr lang="en-US" sz="2000" dirty="0">
                <a:solidFill>
                  <a:srgbClr val="0070C0"/>
                </a:solidFill>
              </a:rPr>
              <a:t>A good student strives for excellence. </a:t>
            </a:r>
            <a:r>
              <a:rPr lang="en-US" sz="2000" dirty="0"/>
              <a:t>(Poenostavitev)</a:t>
            </a:r>
          </a:p>
          <a:p>
            <a:endParaRPr lang="en-US" sz="2000" dirty="0"/>
          </a:p>
          <a:p>
            <a:r>
              <a:rPr lang="en-US" sz="2000" dirty="0"/>
              <a:t>A good scientist relies, to some degree, on </a:t>
            </a:r>
            <a:r>
              <a:rPr lang="en-US" sz="2000" dirty="0">
                <a:solidFill>
                  <a:srgbClr val="FF0000"/>
                </a:solidFill>
              </a:rPr>
              <a:t>his </a:t>
            </a:r>
            <a:r>
              <a:rPr lang="en-US" sz="2000" dirty="0"/>
              <a:t>common sense.</a:t>
            </a:r>
          </a:p>
          <a:p>
            <a:r>
              <a:rPr lang="en-US" sz="2000" dirty="0"/>
              <a:t>A good scientist relies, to some degree, </a:t>
            </a:r>
            <a:r>
              <a:rPr lang="en-US" sz="2000" dirty="0">
                <a:solidFill>
                  <a:srgbClr val="0070C0"/>
                </a:solidFill>
              </a:rPr>
              <a:t>on common sense. </a:t>
            </a:r>
            <a:r>
              <a:rPr lang="en-US" sz="2000" dirty="0"/>
              <a:t>(Opustitev)</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2" name="TextovéPole 3">
            <a:extLst>
              <a:ext uri="{FF2B5EF4-FFF2-40B4-BE49-F238E27FC236}">
                <a16:creationId xmlns:a16="http://schemas.microsoft.com/office/drawing/2014/main" id="{EBE96157-83AC-5666-AB2B-626670D7F84A}"/>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3501198116"/>
      </p:ext>
    </p:extLst>
  </p:cSld>
  <p:clrMapOvr>
    <a:masterClrMapping/>
  </p:clrMapOvr>
  <p:extLst>
    <p:ext uri="{6950BFC3-D8DA-4A85-94F7-54DA5524770B}">
      <p188:commentRel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066801" y="1691632"/>
            <a:ext cx="10462954" cy="3785652"/>
          </a:xfrm>
          <a:prstGeom prst="rect">
            <a:avLst/>
          </a:prstGeom>
          <a:solidFill>
            <a:schemeClr val="bg1"/>
          </a:solidFill>
          <a:effectLst/>
        </p:spPr>
        <p:txBody>
          <a:bodyPr wrap="square" rtlCol="0">
            <a:spAutoFit/>
          </a:bodyPr>
          <a:lstStyle/>
          <a:p>
            <a:r>
              <a:rPr lang="en-US" sz="2000" b="1" dirty="0"/>
              <a:t>Sklicevanje na nedoločene osebe</a:t>
            </a:r>
          </a:p>
          <a:p>
            <a:endParaRPr lang="en-US" sz="2000" b="1" dirty="0"/>
          </a:p>
          <a:p>
            <a:r>
              <a:rPr lang="en-US" sz="2000" b="1" dirty="0"/>
              <a:t>7. All ~s, each ~, every ~, everyone/everybody, anyone/anybody, someone/somebody, those who</a:t>
            </a:r>
          </a:p>
          <a:p>
            <a:endParaRPr lang="en-US" sz="2000" dirty="0"/>
          </a:p>
          <a:p>
            <a:r>
              <a:rPr lang="en-US" sz="2000" dirty="0"/>
              <a:t>• Strinjajo se s tretjo osebo množine &gt; they, them, their</a:t>
            </a:r>
          </a:p>
          <a:p>
            <a:endParaRPr lang="en-US" sz="2000" dirty="0"/>
          </a:p>
          <a:p>
            <a:r>
              <a:rPr lang="en-US" sz="2000" dirty="0">
                <a:solidFill>
                  <a:srgbClr val="0070C0"/>
                </a:solidFill>
              </a:rPr>
              <a:t>All candidates </a:t>
            </a:r>
            <a:r>
              <a:rPr lang="en-US" sz="2000" dirty="0"/>
              <a:t>are requested to include a cover letter and </a:t>
            </a:r>
            <a:r>
              <a:rPr lang="en-US" sz="2000" dirty="0">
                <a:solidFill>
                  <a:srgbClr val="0070C0"/>
                </a:solidFill>
              </a:rPr>
              <a:t>their </a:t>
            </a:r>
            <a:r>
              <a:rPr lang="en-US" sz="2000" dirty="0"/>
              <a:t>CV in their applications.</a:t>
            </a:r>
          </a:p>
          <a:p>
            <a:r>
              <a:rPr lang="en-US" sz="2000" dirty="0">
                <a:solidFill>
                  <a:srgbClr val="0070C0"/>
                </a:solidFill>
              </a:rPr>
              <a:t>Every candidate </a:t>
            </a:r>
            <a:r>
              <a:rPr lang="en-US" sz="2000" dirty="0"/>
              <a:t>has to include references for work experience </a:t>
            </a:r>
            <a:r>
              <a:rPr lang="en-US" sz="2000" dirty="0">
                <a:solidFill>
                  <a:srgbClr val="0070C0"/>
                </a:solidFill>
              </a:rPr>
              <a:t>they </a:t>
            </a:r>
            <a:r>
              <a:rPr lang="en-US" sz="2000" dirty="0"/>
              <a:t>have had over the past two years.</a:t>
            </a:r>
          </a:p>
          <a:p>
            <a:endParaRPr lang="en-US" sz="2000" dirty="0"/>
          </a:p>
          <a:p>
            <a:r>
              <a:rPr lang="en-US" sz="2000" dirty="0">
                <a:solidFill>
                  <a:srgbClr val="FF0000"/>
                </a:solidFill>
              </a:rPr>
              <a:t>He</a:t>
            </a:r>
            <a:r>
              <a:rPr lang="en-US" sz="2000" dirty="0"/>
              <a:t> who asks is a fool for five minutes, but </a:t>
            </a:r>
            <a:r>
              <a:rPr lang="en-US" sz="2000" dirty="0">
                <a:solidFill>
                  <a:srgbClr val="FF0000"/>
                </a:solidFill>
              </a:rPr>
              <a:t>he</a:t>
            </a:r>
            <a:r>
              <a:rPr lang="en-US" sz="2000" dirty="0"/>
              <a:t> who does not ask remains a fool forever.</a:t>
            </a:r>
          </a:p>
          <a:p>
            <a:r>
              <a:rPr lang="en-US" sz="2000" dirty="0">
                <a:solidFill>
                  <a:srgbClr val="0070C0"/>
                </a:solidFill>
              </a:rPr>
              <a:t>Anyone</a:t>
            </a:r>
            <a:r>
              <a:rPr lang="en-US" sz="2000" dirty="0"/>
              <a:t> who asks is a fool for five minutes, but </a:t>
            </a:r>
            <a:r>
              <a:rPr lang="en-US" sz="2000" dirty="0">
                <a:solidFill>
                  <a:srgbClr val="0070C0"/>
                </a:solidFill>
              </a:rPr>
              <a:t>one</a:t>
            </a:r>
            <a:r>
              <a:rPr lang="en-US" sz="2000" dirty="0"/>
              <a:t> who does not ask remains a fool forever.</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2" name="TextovéPole 3">
            <a:extLst>
              <a:ext uri="{FF2B5EF4-FFF2-40B4-BE49-F238E27FC236}">
                <a16:creationId xmlns:a16="http://schemas.microsoft.com/office/drawing/2014/main" id="{37CD7D15-3DFF-7C60-D3DF-FB45ED5231AA}"/>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244329840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10745" y="1326434"/>
            <a:ext cx="4987837" cy="523220"/>
          </a:xfrm>
          <a:prstGeom prst="rect">
            <a:avLst/>
          </a:prstGeom>
          <a:noFill/>
        </p:spPr>
        <p:txBody>
          <a:bodyPr wrap="square" lIns="91440" tIns="45720" rIns="91440" bIns="45720" rtlCol="0" anchor="t">
            <a:spAutoFit/>
          </a:bodyPr>
          <a:lstStyle/>
          <a:p>
            <a:r>
              <a:rPr lang="en-US" sz="2800" b="1" dirty="0">
                <a:solidFill>
                  <a:schemeClr val="tx1">
                    <a:lumMod val="65000"/>
                    <a:lumOff val="35000"/>
                  </a:schemeClr>
                </a:solidFill>
                <a:latin typeface="Calibri"/>
                <a:cs typeface="Calibri"/>
              </a:rPr>
              <a:t>Slovar</a:t>
            </a:r>
            <a:endParaRPr lang="cs-CZ" sz="28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115039" y="1923613"/>
            <a:ext cx="4812281" cy="3123932"/>
          </a:xfrm>
          <a:prstGeom prst="rect">
            <a:avLst/>
          </a:prstGeom>
          <a:noFill/>
        </p:spPr>
        <p:txBody>
          <a:bodyPr wrap="square" lIns="91440" tIns="45720" rIns="91440" bIns="45720" rtlCol="0" anchor="t">
            <a:spAutoFit/>
          </a:bodyPr>
          <a:lstStyle/>
          <a:p>
            <a:pPr>
              <a:spcAft>
                <a:spcPts val="600"/>
              </a:spcAft>
            </a:pPr>
            <a:r>
              <a:rPr lang="en-US" sz="1400" b="1" dirty="0">
                <a:solidFill>
                  <a:srgbClr val="000000"/>
                </a:solidFill>
                <a:ea typeface="+mn-lt"/>
                <a:cs typeface="+mn-lt"/>
              </a:rPr>
              <a:t>Ravnovesje med spoloma: </a:t>
            </a:r>
            <a:r>
              <a:rPr lang="en-US" sz="1400" dirty="0">
                <a:solidFill>
                  <a:srgbClr val="000000"/>
                </a:solidFill>
                <a:ea typeface="+mn-lt"/>
                <a:cs typeface="+mn-lt"/>
              </a:rPr>
              <a:t>Pravična porazdelitev spolov v skupini, organizaciji ali </a:t>
            </a:r>
            <a:r>
              <a:rPr lang="en-US" sz="1400" dirty="0" err="1">
                <a:solidFill>
                  <a:srgbClr val="000000"/>
                </a:solidFill>
                <a:ea typeface="+mn-lt"/>
                <a:cs typeface="+mn-lt"/>
              </a:rPr>
              <a:t>timu</a:t>
            </a:r>
            <a:r>
              <a:rPr lang="en-US" sz="1400" dirty="0">
                <a:solidFill>
                  <a:srgbClr val="000000"/>
                </a:solidFill>
                <a:ea typeface="+mn-lt"/>
                <a:cs typeface="+mn-lt"/>
              </a:rPr>
              <a:t>, pogosto s ciljem spodbujanja različnih pogledov in zmanjševanja pristranskosti.</a:t>
            </a:r>
          </a:p>
          <a:p>
            <a:pPr>
              <a:spcAft>
                <a:spcPts val="600"/>
              </a:spcAft>
            </a:pPr>
            <a:r>
              <a:rPr lang="en-US" sz="1400" b="1" dirty="0">
                <a:solidFill>
                  <a:srgbClr val="000000"/>
                </a:solidFill>
                <a:ea typeface="+mn-lt"/>
                <a:cs typeface="+mn-lt"/>
              </a:rPr>
              <a:t>Ovire glede na spol: </a:t>
            </a:r>
            <a:r>
              <a:rPr lang="en-US" sz="1400" dirty="0">
                <a:solidFill>
                  <a:srgbClr val="000000"/>
                </a:solidFill>
                <a:ea typeface="+mn-lt"/>
                <a:cs typeface="+mn-lt"/>
              </a:rPr>
              <a:t>ovire, ki omejujejo priložnosti, vire ali pošteno obravnavo na podlagi spola, ki pogosto izvirajo iz družbenih norm ali institucionalnih praks.</a:t>
            </a:r>
          </a:p>
          <a:p>
            <a:pPr>
              <a:spcAft>
                <a:spcPts val="600"/>
              </a:spcAft>
            </a:pPr>
            <a:r>
              <a:rPr lang="en-US" sz="1400" b="1" dirty="0">
                <a:solidFill>
                  <a:srgbClr val="000000"/>
                </a:solidFill>
                <a:ea typeface="+mn-lt"/>
                <a:cs typeface="+mn-lt"/>
              </a:rPr>
              <a:t>Nasilje na podlagi spola: </a:t>
            </a:r>
            <a:r>
              <a:rPr lang="en-US" sz="1400" dirty="0">
                <a:solidFill>
                  <a:srgbClr val="000000"/>
                </a:solidFill>
                <a:ea typeface="+mn-lt"/>
                <a:cs typeface="+mn-lt"/>
              </a:rPr>
              <a:t>Vsako dejanje nasilja, usmerjeno proti posamezniku na podlagi njegovega spola, ki je pogosto namenjeno vzpostavitvi ali krepitvi neenakosti moči na podlagi spola.</a:t>
            </a:r>
          </a:p>
          <a:p>
            <a:pPr>
              <a:spcAft>
                <a:spcPts val="600"/>
              </a:spcAft>
            </a:pPr>
            <a:r>
              <a:rPr lang="en-US" sz="1400" b="1" dirty="0">
                <a:solidFill>
                  <a:srgbClr val="000000"/>
                </a:solidFill>
                <a:ea typeface="+mn-lt"/>
                <a:cs typeface="+mn-lt"/>
              </a:rPr>
              <a:t>Razsežnost spola: V</a:t>
            </a:r>
            <a:r>
              <a:rPr lang="en-US" sz="1400" dirty="0">
                <a:solidFill>
                  <a:srgbClr val="000000"/>
                </a:solidFill>
                <a:ea typeface="+mn-lt"/>
                <a:cs typeface="+mn-lt"/>
              </a:rPr>
              <a:t>ključevanje vprašanj enakosti spolov v načrtovanje, izvajanje in vrednotenje politik, projektov ali raziskav, da se zagotovi, da pravično koristijo vsem spolom.</a:t>
            </a:r>
            <a:endParaRPr lang="en-US" sz="1400" dirty="0">
              <a:cs typeface="Calibri" panose="020F0502020204030204"/>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3" name="QuadreDeText 2">
            <a:extLst>
              <a:ext uri="{FF2B5EF4-FFF2-40B4-BE49-F238E27FC236}">
                <a16:creationId xmlns:a16="http://schemas.microsoft.com/office/drawing/2014/main" id="{C7C8A01B-186D-2491-BFAA-2ED81D6C24A1}"/>
              </a:ext>
            </a:extLst>
          </p:cNvPr>
          <p:cNvSpPr txBox="1"/>
          <p:nvPr/>
        </p:nvSpPr>
        <p:spPr>
          <a:xfrm>
            <a:off x="6555058" y="1927302"/>
            <a:ext cx="4322955" cy="33393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b="1" dirty="0">
                <a:cs typeface="Segoe UI"/>
              </a:rPr>
              <a:t>Enakost spolov: </a:t>
            </a:r>
            <a:r>
              <a:rPr lang="en-US" sz="1400" dirty="0">
                <a:cs typeface="Segoe UI"/>
              </a:rPr>
              <a:t>Stanje enakega dostopa do priložnosti in virov, ne glede na spol, katerega cilj je odpraviti diskriminacijo na podlagi spola in zagotoviti pošteno obravnavo za vse.​</a:t>
            </a:r>
          </a:p>
          <a:p>
            <a:pPr>
              <a:spcAft>
                <a:spcPts val="600"/>
              </a:spcAft>
            </a:pPr>
            <a:r>
              <a:rPr lang="en-US" sz="1400" b="1" dirty="0">
                <a:cs typeface="Segoe UI"/>
              </a:rPr>
              <a:t>Načrt za enakost spolov (GEP): U</a:t>
            </a:r>
            <a:r>
              <a:rPr lang="en-US" sz="1400" dirty="0">
                <a:cs typeface="Segoe UI"/>
              </a:rPr>
              <a:t>radna politika ali dokument, ki ga je razvila organizacija za spodbujanje enakih možnosti in odpravo pristranskosti glede na spol na delovnem mestu ali v projektnem okolju.​</a:t>
            </a:r>
          </a:p>
          <a:p>
            <a:pPr>
              <a:spcAft>
                <a:spcPts val="600"/>
              </a:spcAft>
            </a:pPr>
            <a:r>
              <a:rPr lang="en-US" sz="1400" b="1" dirty="0">
                <a:cs typeface="Segoe UI"/>
              </a:rPr>
              <a:t>Vpliv na spol: </a:t>
            </a:r>
            <a:r>
              <a:rPr lang="en-US" sz="1400" dirty="0">
                <a:cs typeface="Segoe UI"/>
              </a:rPr>
              <a:t>Posebni učinki ali rezultati, ki jih ima ukrep, politika ali program na enakost spolov ali izkušnje različnih spolov.​</a:t>
            </a:r>
          </a:p>
          <a:p>
            <a:pPr>
              <a:spcAft>
                <a:spcPts val="600"/>
              </a:spcAft>
            </a:pPr>
            <a:r>
              <a:rPr lang="en-US" sz="1400" b="1" dirty="0">
                <a:cs typeface="Segoe UI"/>
              </a:rPr>
              <a:t>Neenakosti med spoloma: </a:t>
            </a:r>
            <a:r>
              <a:rPr lang="en-US" sz="1400" dirty="0">
                <a:cs typeface="Segoe UI"/>
              </a:rPr>
              <a:t>Razlike v statusu, virih, priložnostih in obravnavi na podlagi spola, ki so pogosto posledica sistemskih pristranskosti ali diskriminacije.​​</a:t>
            </a:r>
          </a:p>
        </p:txBody>
      </p:sp>
    </p:spTree>
    <p:extLst>
      <p:ext uri="{BB962C8B-B14F-4D97-AF65-F5344CB8AC3E}">
        <p14:creationId xmlns:p14="http://schemas.microsoft.com/office/powerpoint/2010/main" val="1292012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3" y="1691632"/>
            <a:ext cx="10289481" cy="3785652"/>
          </a:xfrm>
          <a:prstGeom prst="rect">
            <a:avLst/>
          </a:prstGeom>
          <a:solidFill>
            <a:schemeClr val="bg1"/>
          </a:solidFill>
          <a:effectLst/>
        </p:spPr>
        <p:txBody>
          <a:bodyPr wrap="square" rtlCol="0">
            <a:spAutoFit/>
          </a:bodyPr>
          <a:lstStyle/>
          <a:p>
            <a:r>
              <a:rPr lang="en-US" sz="2000" b="1" dirty="0"/>
              <a:t>Sklicevanje na nedoločene osebe</a:t>
            </a:r>
          </a:p>
          <a:p>
            <a:endParaRPr lang="en-US" sz="2000" b="1" dirty="0"/>
          </a:p>
          <a:p>
            <a:r>
              <a:rPr lang="en-US" sz="2000" b="1" dirty="0"/>
              <a:t>8. Neosebni izrazi : person, party + they/them/their</a:t>
            </a:r>
          </a:p>
          <a:p>
            <a:endParaRPr lang="en-US" sz="2000" dirty="0"/>
          </a:p>
          <a:p>
            <a:r>
              <a:rPr lang="en-US" sz="2000" dirty="0"/>
              <a:t>• Common expressions in document templates (certificates, for example) and other official documents such as agreements.</a:t>
            </a:r>
          </a:p>
          <a:p>
            <a:endParaRPr lang="en-US" sz="2000" dirty="0"/>
          </a:p>
          <a:p>
            <a:r>
              <a:rPr lang="en-US" sz="2000" dirty="0"/>
              <a:t>For whatever purposes it may serve and at the request of the</a:t>
            </a:r>
            <a:r>
              <a:rPr lang="en-US" sz="2000" dirty="0">
                <a:solidFill>
                  <a:srgbClr val="0070C0"/>
                </a:solidFill>
              </a:rPr>
              <a:t> person </a:t>
            </a:r>
            <a:r>
              <a:rPr lang="en-US" sz="2000" dirty="0"/>
              <a:t>concerned, I issue this certificate.</a:t>
            </a:r>
          </a:p>
          <a:p>
            <a:endParaRPr lang="en-US" sz="2000" dirty="0"/>
          </a:p>
          <a:p>
            <a:r>
              <a:rPr lang="en-US" sz="2000" dirty="0"/>
              <a:t>Each </a:t>
            </a:r>
            <a:r>
              <a:rPr lang="en-US" sz="2000" dirty="0">
                <a:solidFill>
                  <a:srgbClr val="0070C0"/>
                </a:solidFill>
              </a:rPr>
              <a:t>party</a:t>
            </a:r>
            <a:r>
              <a:rPr lang="en-US" sz="2000" dirty="0"/>
              <a:t> must ratify the pact before it can take effect. </a:t>
            </a:r>
            <a:r>
              <a:rPr lang="en-US" sz="2000" b="1" dirty="0"/>
              <a:t>They </a:t>
            </a:r>
            <a:r>
              <a:rPr lang="en-US" sz="2000" dirty="0"/>
              <a:t>will then publish the text in their region's official gazette in the space of six months.</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2" name="TextovéPole 3">
            <a:extLst>
              <a:ext uri="{FF2B5EF4-FFF2-40B4-BE49-F238E27FC236}">
                <a16:creationId xmlns:a16="http://schemas.microsoft.com/office/drawing/2014/main" id="{CBFDDCE3-79EC-4E08-E30F-259E316B87D8}"/>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3907739172"/>
      </p:ext>
    </p:extLst>
  </p:cSld>
  <p:clrMapOvr>
    <a:masterClrMapping/>
  </p:clrMapOvr>
  <p:extLst>
    <p:ext uri="{6950BFC3-D8DA-4A85-94F7-54DA5524770B}">
      <p188:commentRel xmlns:p188="http://schemas.microsoft.com/office/powerpoint/2018/8/main" r:id="rId3"/>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68723"/>
            <a:ext cx="10289481" cy="2246769"/>
          </a:xfrm>
          <a:prstGeom prst="rect">
            <a:avLst/>
          </a:prstGeom>
          <a:solidFill>
            <a:schemeClr val="bg1"/>
          </a:solidFill>
          <a:effectLst/>
        </p:spPr>
        <p:txBody>
          <a:bodyPr wrap="square" rtlCol="0">
            <a:spAutoFit/>
          </a:bodyPr>
          <a:lstStyle/>
          <a:p>
            <a:r>
              <a:rPr lang="en-US" sz="2000" b="1" dirty="0"/>
              <a:t>Sklicevanje na nedoločene osebe</a:t>
            </a:r>
          </a:p>
          <a:p>
            <a:endParaRPr lang="en-US" sz="2000" b="1" dirty="0"/>
          </a:p>
          <a:p>
            <a:r>
              <a:rPr lang="en-US" sz="2000" b="1" dirty="0"/>
              <a:t>9. </a:t>
            </a:r>
            <a:r>
              <a:rPr lang="en-US" sz="2000" b="1" dirty="0" err="1"/>
              <a:t>Pasiv</a:t>
            </a:r>
            <a:endParaRPr lang="en-US" sz="2000" b="1" dirty="0"/>
          </a:p>
          <a:p>
            <a:endParaRPr lang="en-US" sz="2000" dirty="0"/>
          </a:p>
          <a:p>
            <a:r>
              <a:rPr lang="en-US" sz="2000" dirty="0"/>
              <a:t>Each student handed in </a:t>
            </a:r>
            <a:r>
              <a:rPr lang="en-US" sz="2000" dirty="0">
                <a:solidFill>
                  <a:srgbClr val="FF0000"/>
                </a:solidFill>
              </a:rPr>
              <a:t>his </a:t>
            </a:r>
            <a:r>
              <a:rPr lang="en-US" sz="2000" dirty="0"/>
              <a:t>coursework on time.</a:t>
            </a:r>
          </a:p>
          <a:p>
            <a:endParaRPr lang="en-US" sz="2000" dirty="0"/>
          </a:p>
          <a:p>
            <a:r>
              <a:rPr lang="en-US" sz="2000" dirty="0"/>
              <a:t>All the coursework </a:t>
            </a:r>
            <a:r>
              <a:rPr lang="en-US" sz="2000" dirty="0">
                <a:solidFill>
                  <a:srgbClr val="0070C0"/>
                </a:solidFill>
              </a:rPr>
              <a:t>was handed </a:t>
            </a:r>
            <a:r>
              <a:rPr lang="en-US" sz="2000" dirty="0"/>
              <a:t>in on time (by the students).</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2" name="TextovéPole 3">
            <a:extLst>
              <a:ext uri="{FF2B5EF4-FFF2-40B4-BE49-F238E27FC236}">
                <a16:creationId xmlns:a16="http://schemas.microsoft.com/office/drawing/2014/main" id="{6C2CFF1A-2192-6B4D-DB07-784ACD5328C5}"/>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2837403248"/>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788614"/>
            <a:ext cx="10289481" cy="3785652"/>
          </a:xfrm>
          <a:prstGeom prst="rect">
            <a:avLst/>
          </a:prstGeom>
          <a:solidFill>
            <a:schemeClr val="bg1"/>
          </a:solidFill>
          <a:effectLst/>
        </p:spPr>
        <p:txBody>
          <a:bodyPr wrap="square" rtlCol="0">
            <a:spAutoFit/>
          </a:bodyPr>
          <a:lstStyle/>
          <a:p>
            <a:r>
              <a:rPr lang="en-US" sz="2000" b="1" dirty="0"/>
              <a:t>Strokovne kategorije</a:t>
            </a:r>
          </a:p>
          <a:p>
            <a:endParaRPr lang="en-US" sz="2000" b="1" dirty="0"/>
          </a:p>
          <a:p>
            <a:r>
              <a:rPr lang="en-US" sz="2000" dirty="0"/>
              <a:t>• Večina kategorij nima spola (prorektor, predsednik itd.)</a:t>
            </a:r>
          </a:p>
          <a:p>
            <a:r>
              <a:rPr lang="en-US" sz="2000" dirty="0"/>
              <a:t>• Brez spola, kadar gre za položaj in ne za določeno osebo.</a:t>
            </a:r>
          </a:p>
          <a:p>
            <a:endParaRPr lang="en-US" sz="2000" dirty="0"/>
          </a:p>
          <a:p>
            <a:r>
              <a:rPr lang="en-US" sz="2000" dirty="0">
                <a:solidFill>
                  <a:srgbClr val="0070C0"/>
                </a:solidFill>
              </a:rPr>
              <a:t>Chairwoman</a:t>
            </a:r>
            <a:r>
              <a:rPr lang="en-US" sz="2000" dirty="0"/>
              <a:t> Lithgow apologized for </a:t>
            </a:r>
            <a:r>
              <a:rPr lang="en-US" sz="2000" dirty="0">
                <a:solidFill>
                  <a:srgbClr val="0070C0"/>
                </a:solidFill>
              </a:rPr>
              <a:t>her </a:t>
            </a:r>
            <a:r>
              <a:rPr lang="en-US" sz="2000" dirty="0"/>
              <a:t>absence.</a:t>
            </a:r>
          </a:p>
          <a:p>
            <a:r>
              <a:rPr lang="en-US" sz="2000" dirty="0"/>
              <a:t>A new </a:t>
            </a:r>
            <a:r>
              <a:rPr lang="en-US" sz="2000" dirty="0">
                <a:solidFill>
                  <a:srgbClr val="0070C0"/>
                </a:solidFill>
              </a:rPr>
              <a:t>chair/chairperson </a:t>
            </a:r>
            <a:r>
              <a:rPr lang="en-US" sz="2000" dirty="0"/>
              <a:t>must be elected before the Senate's inaugural session.</a:t>
            </a:r>
          </a:p>
          <a:p>
            <a:endParaRPr lang="en-US" sz="2000" dirty="0"/>
          </a:p>
          <a:p>
            <a:r>
              <a:rPr lang="en-US" sz="2000" dirty="0"/>
              <a:t>Pozor na nejasnosti:</a:t>
            </a:r>
          </a:p>
          <a:p>
            <a:r>
              <a:rPr lang="en-US" sz="2000" dirty="0"/>
              <a:t>The chairperson apologized for </a:t>
            </a:r>
            <a:r>
              <a:rPr lang="en-US" sz="2000" b="1" dirty="0"/>
              <a:t>their</a:t>
            </a:r>
            <a:r>
              <a:rPr lang="en-US" sz="2000" dirty="0"/>
              <a:t> absence. </a:t>
            </a:r>
          </a:p>
          <a:p>
            <a:r>
              <a:rPr lang="en-US" sz="2000" dirty="0"/>
              <a:t>(Chairperson or other committee members?)</a:t>
            </a:r>
          </a:p>
          <a:p>
            <a:r>
              <a:rPr lang="en-US" sz="2000" dirty="0"/>
              <a:t>The </a:t>
            </a:r>
            <a:r>
              <a:rPr lang="en-US" sz="2000" b="1" dirty="0"/>
              <a:t>chairperson</a:t>
            </a:r>
            <a:r>
              <a:rPr lang="en-US" sz="2000" dirty="0"/>
              <a:t> apologized for not being able to attend.</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2" name="TextovéPole 3">
            <a:extLst>
              <a:ext uri="{FF2B5EF4-FFF2-40B4-BE49-F238E27FC236}">
                <a16:creationId xmlns:a16="http://schemas.microsoft.com/office/drawing/2014/main" id="{2B6F6C36-C3F6-467D-4A4A-681D0AEE560A}"/>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755739951"/>
      </p:ext>
    </p:extLst>
  </p:cSld>
  <p:clrMapOvr>
    <a:masterClrMapping/>
  </p:clrMapOvr>
  <p:extLst>
    <p:ext uri="{6950BFC3-D8DA-4A85-94F7-54DA5524770B}">
      <p188:commentRel xmlns:p188="http://schemas.microsoft.com/office/powerpoint/2018/8/main" r:id="rId3"/>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14150"/>
            <a:ext cx="10289481" cy="1015663"/>
          </a:xfrm>
          <a:prstGeom prst="rect">
            <a:avLst/>
          </a:prstGeom>
          <a:solidFill>
            <a:schemeClr val="bg1"/>
          </a:solidFill>
          <a:effectLst/>
        </p:spPr>
        <p:txBody>
          <a:bodyPr wrap="square" rtlCol="0">
            <a:spAutoFit/>
          </a:bodyPr>
          <a:lstStyle/>
          <a:p>
            <a:r>
              <a:rPr lang="en-US" sz="2000" b="1" dirty="0"/>
              <a:t>Strokovne kategorije</a:t>
            </a:r>
          </a:p>
          <a:p>
            <a:endParaRPr lang="en-US" sz="2000" b="1" dirty="0"/>
          </a:p>
          <a:p>
            <a:r>
              <a:rPr lang="en-US" sz="2000" dirty="0"/>
              <a:t>Primeri označenih besed</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813312696"/>
              </p:ext>
            </p:extLst>
          </p:nvPr>
        </p:nvGraphicFramePr>
        <p:xfrm>
          <a:off x="2046749" y="3094157"/>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21911783"/>
                    </a:ext>
                  </a:extLst>
                </a:gridCol>
                <a:gridCol w="4064000">
                  <a:extLst>
                    <a:ext uri="{9D8B030D-6E8A-4147-A177-3AD203B41FA5}">
                      <a16:colId xmlns:a16="http://schemas.microsoft.com/office/drawing/2014/main" val="4166123370"/>
                    </a:ext>
                  </a:extLst>
                </a:gridCol>
              </a:tblGrid>
              <a:tr h="370840">
                <a:tc>
                  <a:txBody>
                    <a:bodyPr/>
                    <a:lstStyle/>
                    <a:p>
                      <a:r>
                        <a:rPr lang="en-US" sz="1800" dirty="0"/>
                        <a:t>Označena beseda</a:t>
                      </a:r>
                      <a:endParaRPr lang="es-ES" dirty="0"/>
                    </a:p>
                  </a:txBody>
                  <a:tcPr/>
                </a:tc>
                <a:tc>
                  <a:txBody>
                    <a:bodyPr/>
                    <a:lstStyle/>
                    <a:p>
                      <a:r>
                        <a:rPr lang="en-US" sz="1800" dirty="0"/>
                        <a:t>Nevtralna beseda</a:t>
                      </a:r>
                      <a:endParaRPr lang="es-ES" dirty="0"/>
                    </a:p>
                  </a:txBody>
                  <a:tcPr/>
                </a:tc>
                <a:extLst>
                  <a:ext uri="{0D108BD9-81ED-4DB2-BD59-A6C34878D82A}">
                    <a16:rowId xmlns:a16="http://schemas.microsoft.com/office/drawing/2014/main" val="3721250605"/>
                  </a:ext>
                </a:extLst>
              </a:tr>
              <a:tr h="370840">
                <a:tc>
                  <a:txBody>
                    <a:bodyPr/>
                    <a:lstStyle/>
                    <a:p>
                      <a:r>
                        <a:rPr lang="en-US" sz="1800"/>
                        <a:t>businessman</a:t>
                      </a:r>
                      <a:endParaRPr lang="es-ES"/>
                    </a:p>
                  </a:txBody>
                  <a:tcPr/>
                </a:tc>
                <a:tc>
                  <a:txBody>
                    <a:bodyPr/>
                    <a:lstStyle/>
                    <a:p>
                      <a:r>
                        <a:rPr lang="en-US" sz="1800"/>
                        <a:t>business executive, manager </a:t>
                      </a:r>
                      <a:endParaRPr lang="es-ES"/>
                    </a:p>
                  </a:txBody>
                  <a:tcPr/>
                </a:tc>
                <a:extLst>
                  <a:ext uri="{0D108BD9-81ED-4DB2-BD59-A6C34878D82A}">
                    <a16:rowId xmlns:a16="http://schemas.microsoft.com/office/drawing/2014/main" val="409617052"/>
                  </a:ext>
                </a:extLst>
              </a:tr>
              <a:tr h="370840">
                <a:tc>
                  <a:txBody>
                    <a:bodyPr/>
                    <a:lstStyle/>
                    <a:p>
                      <a:r>
                        <a:rPr lang="en-US" sz="1800"/>
                        <a:t>chairman</a:t>
                      </a:r>
                      <a:endParaRPr lang="es-ES"/>
                    </a:p>
                  </a:txBody>
                  <a:tcPr/>
                </a:tc>
                <a:tc>
                  <a:txBody>
                    <a:bodyPr/>
                    <a:lstStyle/>
                    <a:p>
                      <a:r>
                        <a:rPr lang="en-US" sz="1800"/>
                        <a:t>chair, chairperson </a:t>
                      </a:r>
                      <a:endParaRPr lang="es-ES"/>
                    </a:p>
                  </a:txBody>
                  <a:tcPr/>
                </a:tc>
                <a:extLst>
                  <a:ext uri="{0D108BD9-81ED-4DB2-BD59-A6C34878D82A}">
                    <a16:rowId xmlns:a16="http://schemas.microsoft.com/office/drawing/2014/main" val="4088079768"/>
                  </a:ext>
                </a:extLst>
              </a:tr>
              <a:tr h="370840">
                <a:tc>
                  <a:txBody>
                    <a:bodyPr/>
                    <a:lstStyle/>
                    <a:p>
                      <a:r>
                        <a:rPr lang="en-US" sz="1800"/>
                        <a:t>doorman</a:t>
                      </a:r>
                      <a:endParaRPr lang="es-ES"/>
                    </a:p>
                  </a:txBody>
                  <a:tcPr/>
                </a:tc>
                <a:tc>
                  <a:txBody>
                    <a:bodyPr/>
                    <a:lstStyle/>
                    <a:p>
                      <a:r>
                        <a:rPr lang="en-US" sz="1800"/>
                        <a:t>security guard </a:t>
                      </a:r>
                      <a:endParaRPr lang="es-ES"/>
                    </a:p>
                  </a:txBody>
                  <a:tcPr/>
                </a:tc>
                <a:extLst>
                  <a:ext uri="{0D108BD9-81ED-4DB2-BD59-A6C34878D82A}">
                    <a16:rowId xmlns:a16="http://schemas.microsoft.com/office/drawing/2014/main" val="1859722362"/>
                  </a:ext>
                </a:extLst>
              </a:tr>
              <a:tr h="370840">
                <a:tc>
                  <a:txBody>
                    <a:bodyPr/>
                    <a:lstStyle/>
                    <a:p>
                      <a:r>
                        <a:rPr lang="en-US" sz="1800"/>
                        <a:t>freshman </a:t>
                      </a:r>
                      <a:endParaRPr lang="es-ES"/>
                    </a:p>
                  </a:txBody>
                  <a:tcPr/>
                </a:tc>
                <a:tc>
                  <a:txBody>
                    <a:bodyPr/>
                    <a:lstStyle/>
                    <a:p>
                      <a:r>
                        <a:rPr lang="en-US" sz="1800"/>
                        <a:t>first-year student </a:t>
                      </a:r>
                      <a:endParaRPr lang="es-ES"/>
                    </a:p>
                  </a:txBody>
                  <a:tcPr/>
                </a:tc>
                <a:extLst>
                  <a:ext uri="{0D108BD9-81ED-4DB2-BD59-A6C34878D82A}">
                    <a16:rowId xmlns:a16="http://schemas.microsoft.com/office/drawing/2014/main" val="1288351343"/>
                  </a:ext>
                </a:extLst>
              </a:tr>
              <a:tr h="370840">
                <a:tc>
                  <a:txBody>
                    <a:bodyPr/>
                    <a:lstStyle/>
                    <a:p>
                      <a:r>
                        <a:rPr lang="en-US" sz="1800"/>
                        <a:t>ombudsman</a:t>
                      </a:r>
                      <a:endParaRPr lang="es-ES"/>
                    </a:p>
                  </a:txBody>
                  <a:tcPr/>
                </a:tc>
                <a:tc>
                  <a:txBody>
                    <a:bodyPr/>
                    <a:lstStyle/>
                    <a:p>
                      <a:r>
                        <a:rPr lang="en-US" sz="1800" dirty="0"/>
                        <a:t>ombuds officer</a:t>
                      </a:r>
                      <a:endParaRPr lang="en-US" sz="1800" b="1" dirty="0"/>
                    </a:p>
                  </a:txBody>
                  <a:tcPr/>
                </a:tc>
                <a:extLst>
                  <a:ext uri="{0D108BD9-81ED-4DB2-BD59-A6C34878D82A}">
                    <a16:rowId xmlns:a16="http://schemas.microsoft.com/office/drawing/2014/main" val="2766718519"/>
                  </a:ext>
                </a:extLst>
              </a:tr>
            </a:tbl>
          </a:graphicData>
        </a:graphic>
      </p:graphicFrame>
      <p:sp>
        <p:nvSpPr>
          <p:cNvPr id="3" name="TextovéPole 3">
            <a:extLst>
              <a:ext uri="{FF2B5EF4-FFF2-40B4-BE49-F238E27FC236}">
                <a16:creationId xmlns:a16="http://schemas.microsoft.com/office/drawing/2014/main" id="{416B9207-7144-742D-912A-631D9E1A5A4A}"/>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942719175"/>
      </p:ext>
    </p:extLst>
  </p:cSld>
  <p:clrMapOvr>
    <a:masterClrMapping/>
  </p:clrMapOvr>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27159"/>
            <a:ext cx="10289481" cy="2554545"/>
          </a:xfrm>
          <a:prstGeom prst="rect">
            <a:avLst/>
          </a:prstGeom>
          <a:solidFill>
            <a:schemeClr val="bg1"/>
          </a:solidFill>
          <a:effectLst/>
        </p:spPr>
        <p:txBody>
          <a:bodyPr wrap="square" rtlCol="0">
            <a:spAutoFit/>
          </a:bodyPr>
          <a:lstStyle/>
          <a:p>
            <a:r>
              <a:rPr lang="en-US" sz="2000" b="1" dirty="0"/>
              <a:t>Sklicevanje na več kot eno osebo</a:t>
            </a:r>
          </a:p>
          <a:p>
            <a:endParaRPr lang="en-US" sz="2000" dirty="0"/>
          </a:p>
          <a:p>
            <a:r>
              <a:rPr lang="en-US" sz="2000" dirty="0">
                <a:solidFill>
                  <a:srgbClr val="0070C0"/>
                </a:solidFill>
              </a:rPr>
              <a:t>Chairwomen</a:t>
            </a:r>
            <a:r>
              <a:rPr lang="en-US" sz="2000" dirty="0"/>
              <a:t> Lithgow and Puig will offer a short press conference.</a:t>
            </a:r>
          </a:p>
          <a:p>
            <a:r>
              <a:rPr lang="en-US" sz="2000" dirty="0" err="1"/>
              <a:t>Mr</a:t>
            </a:r>
            <a:r>
              <a:rPr lang="en-US" sz="2000" dirty="0"/>
              <a:t> Ferrer and Ms Lithgow served as </a:t>
            </a:r>
            <a:r>
              <a:rPr lang="en-US" sz="2000" dirty="0">
                <a:solidFill>
                  <a:srgbClr val="0070C0"/>
                </a:solidFill>
              </a:rPr>
              <a:t>chairpersons</a:t>
            </a:r>
            <a:r>
              <a:rPr lang="en-US" sz="2000" dirty="0"/>
              <a:t> at the meeting.</a:t>
            </a:r>
          </a:p>
          <a:p>
            <a:endParaRPr lang="en-US" sz="2000" dirty="0"/>
          </a:p>
          <a:p>
            <a:r>
              <a:rPr lang="en-US" sz="2000" dirty="0"/>
              <a:t>Harriet Harman has been the acting leader of Labor since the resignation of </a:t>
            </a:r>
            <a:r>
              <a:rPr lang="en-US" sz="2000" dirty="0">
                <a:solidFill>
                  <a:srgbClr val="FF0000"/>
                </a:solidFill>
              </a:rPr>
              <a:t>Miliband</a:t>
            </a:r>
            <a:r>
              <a:rPr lang="en-US" sz="2000" dirty="0"/>
              <a:t>.</a:t>
            </a:r>
          </a:p>
          <a:p>
            <a:r>
              <a:rPr lang="en-US" sz="2000" dirty="0">
                <a:solidFill>
                  <a:srgbClr val="0070C0"/>
                </a:solidFill>
              </a:rPr>
              <a:t>Harriet Harman </a:t>
            </a:r>
            <a:r>
              <a:rPr lang="en-US" sz="2000" dirty="0"/>
              <a:t>has been the acting leader of Labor since the resignation of </a:t>
            </a:r>
            <a:r>
              <a:rPr lang="en-US" sz="2000" dirty="0">
                <a:solidFill>
                  <a:srgbClr val="0070C0"/>
                </a:solidFill>
              </a:rPr>
              <a:t>Ed Miliband.</a:t>
            </a:r>
          </a:p>
          <a:p>
            <a:endParaRPr lang="en-US" sz="2000" dirty="0"/>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2" name="TextovéPole 3">
            <a:extLst>
              <a:ext uri="{FF2B5EF4-FFF2-40B4-BE49-F238E27FC236}">
                <a16:creationId xmlns:a16="http://schemas.microsoft.com/office/drawing/2014/main" id="{CC0C4CC1-8ECB-2EF3-6B2F-B0E84A97D18E}"/>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2562242919"/>
      </p:ext>
    </p:extLst>
  </p:cSld>
  <p:clrMapOvr>
    <a:masterClrMapping/>
  </p:clrMapOvr>
  <p:extLst>
    <p:ext uri="{6950BFC3-D8DA-4A85-94F7-54DA5524770B}">
      <p188:commentRel xmlns:p188="http://schemas.microsoft.com/office/powerpoint/2018/8/main" r:id="rId3"/>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54868"/>
            <a:ext cx="10289481" cy="2862322"/>
          </a:xfrm>
          <a:prstGeom prst="rect">
            <a:avLst/>
          </a:prstGeom>
          <a:solidFill>
            <a:schemeClr val="bg1"/>
          </a:solidFill>
          <a:effectLst/>
        </p:spPr>
        <p:txBody>
          <a:bodyPr wrap="square" rtlCol="0">
            <a:spAutoFit/>
          </a:bodyPr>
          <a:lstStyle/>
          <a:p>
            <a:r>
              <a:rPr lang="en-US" sz="2000" b="1" dirty="0"/>
              <a:t>Moški in ženske</a:t>
            </a:r>
          </a:p>
          <a:p>
            <a:endParaRPr lang="en-US" sz="2000" dirty="0"/>
          </a:p>
          <a:p>
            <a:r>
              <a:rPr lang="en-US" sz="2000" dirty="0"/>
              <a:t>• Distribucijski izraz bomo uporabili le, ko želimo poudariti "men and women".</a:t>
            </a:r>
          </a:p>
          <a:p>
            <a:endParaRPr lang="en-US" sz="2000" dirty="0"/>
          </a:p>
          <a:p>
            <a:r>
              <a:rPr lang="en-US" sz="2000" dirty="0"/>
              <a:t>The survey obtained similar results among both </a:t>
            </a:r>
            <a:r>
              <a:rPr lang="en-US" sz="2000" dirty="0">
                <a:solidFill>
                  <a:srgbClr val="0070C0"/>
                </a:solidFill>
              </a:rPr>
              <a:t>male and female students.</a:t>
            </a:r>
          </a:p>
          <a:p>
            <a:endParaRPr lang="en-US" sz="2000" dirty="0"/>
          </a:p>
          <a:p>
            <a:r>
              <a:rPr lang="en-US" sz="2000" dirty="0"/>
              <a:t>Terry Harris, a well-known </a:t>
            </a:r>
            <a:r>
              <a:rPr lang="en-US" sz="2000" dirty="0">
                <a:solidFill>
                  <a:srgbClr val="FF0000"/>
                </a:solidFill>
              </a:rPr>
              <a:t>female </a:t>
            </a:r>
            <a:r>
              <a:rPr lang="en-US" sz="2000" dirty="0"/>
              <a:t>productivity consultant, will advise the committee headed by Mr. Todd Sui.</a:t>
            </a:r>
          </a:p>
          <a:p>
            <a:r>
              <a:rPr lang="en-US" sz="2000" dirty="0"/>
              <a:t>Terry Harris</a:t>
            </a:r>
            <a:r>
              <a:rPr lang="en-US" sz="2000" dirty="0">
                <a:solidFill>
                  <a:srgbClr val="0070C0"/>
                </a:solidFill>
              </a:rPr>
              <a:t>, a well-known productivity consultant</a:t>
            </a:r>
            <a:r>
              <a:rPr lang="en-US" sz="2000" dirty="0"/>
              <a:t>, will advise the committee headed by Todd Sui.</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2" name="TextovéPole 3">
            <a:extLst>
              <a:ext uri="{FF2B5EF4-FFF2-40B4-BE49-F238E27FC236}">
                <a16:creationId xmlns:a16="http://schemas.microsoft.com/office/drawing/2014/main" id="{CBFB03C9-C858-C5AD-A1E1-902BAD9E0E8A}"/>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4069118101"/>
      </p:ext>
    </p:extLst>
  </p:cSld>
  <p:clrMapOvr>
    <a:masterClrMapping/>
  </p:clrMapOvr>
  <p:extLst>
    <p:ext uri="{6950BFC3-D8DA-4A85-94F7-54DA5524770B}">
      <p188:commentRel xmlns:p188="http://schemas.microsoft.com/office/powerpoint/2018/8/main" r:id="rId3"/>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503511" y="2122463"/>
            <a:ext cx="7640490" cy="2246769"/>
          </a:xfrm>
          <a:prstGeom prst="rect">
            <a:avLst/>
          </a:prstGeom>
          <a:solidFill>
            <a:schemeClr val="bg1"/>
          </a:solidFill>
          <a:effectLst/>
        </p:spPr>
        <p:txBody>
          <a:bodyPr wrap="square" rtlCol="0">
            <a:spAutoFit/>
          </a:bodyPr>
          <a:lstStyle/>
          <a:p>
            <a:r>
              <a:rPr lang="en-US" sz="2000" b="1" dirty="0"/>
              <a:t>Naslavljanje</a:t>
            </a:r>
          </a:p>
          <a:p>
            <a:endParaRPr lang="en-US" sz="2000" dirty="0"/>
          </a:p>
          <a:p>
            <a:r>
              <a:rPr lang="en-US" sz="2000" dirty="0"/>
              <a:t>• Dear student</a:t>
            </a:r>
          </a:p>
          <a:p>
            <a:r>
              <a:rPr lang="en-US" sz="2000" dirty="0"/>
              <a:t>• Dear faculty member</a:t>
            </a:r>
          </a:p>
          <a:p>
            <a:r>
              <a:rPr lang="en-US" sz="2000" dirty="0"/>
              <a:t>• Dear colleague </a:t>
            </a:r>
          </a:p>
          <a:p>
            <a:r>
              <a:rPr lang="en-US" sz="2000" dirty="0"/>
              <a:t>• Dear Sir or Madam </a:t>
            </a:r>
          </a:p>
          <a:p>
            <a:r>
              <a:rPr lang="en-US" sz="2000" dirty="0"/>
              <a:t>  (addressee unrelated to the University)</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2" name="TextovéPole 3">
            <a:extLst>
              <a:ext uri="{FF2B5EF4-FFF2-40B4-BE49-F238E27FC236}">
                <a16:creationId xmlns:a16="http://schemas.microsoft.com/office/drawing/2014/main" id="{6BB4791C-877D-4924-D671-206606A13968}"/>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2573683539"/>
      </p:ext>
    </p:extLst>
  </p:cSld>
  <p:clrMapOvr>
    <a:masterClrMapping/>
  </p:clrMapOvr>
  <p:extLst>
    <p:ext uri="{6950BFC3-D8DA-4A85-94F7-54DA5524770B}">
      <p188:commentRel xmlns:p188="http://schemas.microsoft.com/office/powerpoint/2018/8/main" r:id="rId3"/>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531220" y="2092967"/>
            <a:ext cx="8513325" cy="2554545"/>
          </a:xfrm>
          <a:prstGeom prst="rect">
            <a:avLst/>
          </a:prstGeom>
          <a:solidFill>
            <a:schemeClr val="bg1"/>
          </a:solidFill>
          <a:effectLst/>
        </p:spPr>
        <p:txBody>
          <a:bodyPr wrap="square" rtlCol="0">
            <a:spAutoFit/>
          </a:bodyPr>
          <a:lstStyle/>
          <a:p>
            <a:r>
              <a:rPr lang="en-US" sz="2000" b="1" dirty="0"/>
              <a:t>Use of “</a:t>
            </a:r>
            <a:r>
              <a:rPr lang="en-US" sz="2000" b="1" dirty="0" err="1"/>
              <a:t>Mr</a:t>
            </a:r>
            <a:r>
              <a:rPr lang="en-US" sz="2000" b="1" dirty="0"/>
              <a:t>”, “</a:t>
            </a:r>
            <a:r>
              <a:rPr lang="en-US" sz="2000" b="1" dirty="0" err="1"/>
              <a:t>Mrs</a:t>
            </a:r>
            <a:r>
              <a:rPr lang="en-US" sz="2000" b="1" dirty="0"/>
              <a:t>” and “Ms”</a:t>
            </a:r>
          </a:p>
          <a:p>
            <a:endParaRPr lang="en-US" sz="2000" dirty="0"/>
          </a:p>
          <a:p>
            <a:r>
              <a:rPr lang="en-US" sz="2000" dirty="0">
                <a:solidFill>
                  <a:srgbClr val="FF0000"/>
                </a:solidFill>
              </a:rPr>
              <a:t>"</a:t>
            </a:r>
            <a:r>
              <a:rPr lang="en-US" sz="2000" dirty="0" err="1">
                <a:solidFill>
                  <a:srgbClr val="FF0000"/>
                </a:solidFill>
              </a:rPr>
              <a:t>Mrs</a:t>
            </a:r>
            <a:r>
              <a:rPr lang="en-US" sz="2000" dirty="0">
                <a:solidFill>
                  <a:srgbClr val="FF0000"/>
                </a:solidFill>
              </a:rPr>
              <a:t>" </a:t>
            </a:r>
            <a:r>
              <a:rPr lang="en-US" sz="2000" dirty="0"/>
              <a:t>= poročena ženska</a:t>
            </a:r>
          </a:p>
          <a:p>
            <a:r>
              <a:rPr lang="en-US" sz="2000" dirty="0">
                <a:solidFill>
                  <a:srgbClr val="FF0000"/>
                </a:solidFill>
              </a:rPr>
              <a:t>“Miss” </a:t>
            </a:r>
            <a:r>
              <a:rPr lang="en-US" sz="2000" dirty="0"/>
              <a:t>= samska ženska</a:t>
            </a:r>
          </a:p>
          <a:p>
            <a:endParaRPr lang="en-US" sz="2000" dirty="0"/>
          </a:p>
          <a:p>
            <a:r>
              <a:rPr lang="en-US" sz="2000" dirty="0" err="1">
                <a:solidFill>
                  <a:srgbClr val="0070C0"/>
                </a:solidFill>
              </a:rPr>
              <a:t>Mr</a:t>
            </a:r>
            <a:r>
              <a:rPr lang="en-US" sz="2000" dirty="0"/>
              <a:t> (moški)</a:t>
            </a:r>
          </a:p>
          <a:p>
            <a:r>
              <a:rPr lang="en-US" sz="2000" dirty="0">
                <a:solidFill>
                  <a:srgbClr val="0070C0"/>
                </a:solidFill>
              </a:rPr>
              <a:t>Ms </a:t>
            </a:r>
            <a:r>
              <a:rPr lang="en-US" sz="2000" dirty="0"/>
              <a:t>(ženska)</a:t>
            </a:r>
          </a:p>
          <a:p>
            <a:r>
              <a:rPr lang="en-US" sz="2000" dirty="0"/>
              <a:t>(brez pike v britanski angleščini)</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2" name="TextovéPole 3">
            <a:extLst>
              <a:ext uri="{FF2B5EF4-FFF2-40B4-BE49-F238E27FC236}">
                <a16:creationId xmlns:a16="http://schemas.microsoft.com/office/drawing/2014/main" id="{A3035BA6-9F9B-9122-FD44-D39B2D1C1DCE}"/>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2045024616"/>
      </p:ext>
    </p:extLst>
  </p:cSld>
  <p:clrMapOvr>
    <a:masterClrMapping/>
  </p:clrMapOvr>
  <p:extLst>
    <p:ext uri="{6950BFC3-D8DA-4A85-94F7-54DA5524770B}">
      <p188:commentRel xmlns:p188="http://schemas.microsoft.com/office/powerpoint/2018/8/main" r:id="rId3"/>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855566"/>
            <a:ext cx="10289481" cy="1015663"/>
          </a:xfrm>
          <a:prstGeom prst="rect">
            <a:avLst/>
          </a:prstGeom>
          <a:solidFill>
            <a:schemeClr val="bg1"/>
          </a:solidFill>
          <a:effectLst/>
        </p:spPr>
        <p:txBody>
          <a:bodyPr wrap="square" rtlCol="0">
            <a:spAutoFit/>
          </a:bodyPr>
          <a:lstStyle/>
          <a:p>
            <a:r>
              <a:rPr lang="en-US" sz="2000" b="1" dirty="0"/>
              <a:t>Problematične besede</a:t>
            </a:r>
          </a:p>
          <a:p>
            <a:endParaRPr lang="en-US" sz="2000" dirty="0"/>
          </a:p>
          <a:p>
            <a:r>
              <a:rPr lang="en-US" sz="2000" dirty="0"/>
              <a:t>• Besede z “man" in ostali</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951528406"/>
              </p:ext>
            </p:extLst>
          </p:nvPr>
        </p:nvGraphicFramePr>
        <p:xfrm>
          <a:off x="2046749" y="3201417"/>
          <a:ext cx="8128000" cy="2123440"/>
        </p:xfrm>
        <a:graphic>
          <a:graphicData uri="http://schemas.openxmlformats.org/drawingml/2006/table">
            <a:tbl>
              <a:tblPr firstRow="1" bandRow="1">
                <a:tableStyleId>{5C22544A-7EE6-4342-B048-85BDC9FD1C3A}</a:tableStyleId>
              </a:tblPr>
              <a:tblGrid>
                <a:gridCol w="2392516">
                  <a:extLst>
                    <a:ext uri="{9D8B030D-6E8A-4147-A177-3AD203B41FA5}">
                      <a16:colId xmlns:a16="http://schemas.microsoft.com/office/drawing/2014/main" val="3221911783"/>
                    </a:ext>
                  </a:extLst>
                </a:gridCol>
                <a:gridCol w="5735484">
                  <a:extLst>
                    <a:ext uri="{9D8B030D-6E8A-4147-A177-3AD203B41FA5}">
                      <a16:colId xmlns:a16="http://schemas.microsoft.com/office/drawing/2014/main" val="4166123370"/>
                    </a:ext>
                  </a:extLst>
                </a:gridCol>
              </a:tblGrid>
              <a:tr h="370840">
                <a:tc>
                  <a:txBody>
                    <a:bodyPr/>
                    <a:lstStyle/>
                    <a:p>
                      <a:r>
                        <a:rPr lang="en-US" sz="1800" dirty="0"/>
                        <a:t>Označena beseda</a:t>
                      </a:r>
                      <a:endParaRPr lang="es-ES" dirty="0"/>
                    </a:p>
                  </a:txBody>
                  <a:tcPr/>
                </a:tc>
                <a:tc>
                  <a:txBody>
                    <a:bodyPr/>
                    <a:lstStyle/>
                    <a:p>
                      <a:r>
                        <a:rPr lang="en-US" sz="1800" dirty="0"/>
                        <a:t>Nevtralna beseda</a:t>
                      </a:r>
                      <a:endParaRPr lang="es-ES" dirty="0"/>
                    </a:p>
                  </a:txBody>
                  <a:tcPr/>
                </a:tc>
                <a:extLst>
                  <a:ext uri="{0D108BD9-81ED-4DB2-BD59-A6C34878D82A}">
                    <a16:rowId xmlns:a16="http://schemas.microsoft.com/office/drawing/2014/main" val="37212506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err="1">
                          <a:solidFill>
                            <a:schemeClr val="dk1"/>
                          </a:solidFill>
                          <a:latin typeface="+mn-lt"/>
                          <a:ea typeface="+mn-ea"/>
                          <a:cs typeface="+mn-cs"/>
                        </a:rPr>
                        <a:t>man</a:t>
                      </a:r>
                      <a:r>
                        <a:rPr lang="es-ES" sz="1800" b="0" i="0" u="none" strike="noStrike" kern="1200" baseline="0">
                          <a:solidFill>
                            <a:schemeClr val="dk1"/>
                          </a:solidFill>
                          <a:latin typeface="+mn-lt"/>
                          <a:ea typeface="+mn-ea"/>
                          <a:cs typeface="+mn-cs"/>
                        </a:rPr>
                        <a:t> in </a:t>
                      </a:r>
                      <a:r>
                        <a:rPr lang="es-ES" sz="1800" b="0" i="0" u="none" strike="noStrike" kern="1200" baseline="0" err="1">
                          <a:solidFill>
                            <a:schemeClr val="dk1"/>
                          </a:solidFill>
                          <a:latin typeface="+mn-lt"/>
                          <a:ea typeface="+mn-ea"/>
                          <a:cs typeface="+mn-cs"/>
                        </a:rPr>
                        <a:t>the</a:t>
                      </a:r>
                      <a:r>
                        <a:rPr lang="es-ES" sz="1800" b="0" i="0" u="none" strike="noStrike" kern="1200" baseline="0">
                          <a:solidFill>
                            <a:schemeClr val="dk1"/>
                          </a:solidFill>
                          <a:latin typeface="+mn-lt"/>
                          <a:ea typeface="+mn-ea"/>
                          <a:cs typeface="+mn-cs"/>
                        </a:rPr>
                        <a:t> </a:t>
                      </a:r>
                      <a:r>
                        <a:rPr lang="es-ES" sz="1800" b="0" i="0" u="none" strike="noStrike" kern="1200" baseline="0" err="1">
                          <a:solidFill>
                            <a:schemeClr val="dk1"/>
                          </a:solidFill>
                          <a:latin typeface="+mn-lt"/>
                          <a:ea typeface="+mn-ea"/>
                          <a:cs typeface="+mn-cs"/>
                        </a:rPr>
                        <a:t>street</a:t>
                      </a:r>
                      <a:r>
                        <a:rPr lang="es-ES" sz="1800" b="0" i="0" u="none" strike="noStrike" kern="1200" baseline="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people in general, people, the average person	</a:t>
                      </a:r>
                    </a:p>
                  </a:txBody>
                  <a:tcPr/>
                </a:tc>
                <a:extLst>
                  <a:ext uri="{0D108BD9-81ED-4DB2-BD59-A6C34878D82A}">
                    <a16:rowId xmlns:a16="http://schemas.microsoft.com/office/drawing/2014/main" val="4096170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err="1">
                          <a:solidFill>
                            <a:schemeClr val="dk1"/>
                          </a:solidFill>
                          <a:latin typeface="+mn-lt"/>
                          <a:ea typeface="+mn-ea"/>
                          <a:cs typeface="+mn-cs"/>
                        </a:rPr>
                        <a:t>man-made</a:t>
                      </a:r>
                      <a:r>
                        <a:rPr lang="es-ES" sz="1800" b="0" i="0" u="none" strike="noStrike" kern="1200" baseline="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a:solidFill>
                            <a:schemeClr val="dk1"/>
                          </a:solidFill>
                          <a:latin typeface="+mn-lt"/>
                          <a:ea typeface="+mn-ea"/>
                          <a:cs typeface="+mn-cs"/>
                        </a:rPr>
                        <a:t>artificial, </a:t>
                      </a:r>
                      <a:r>
                        <a:rPr lang="es-ES" sz="1800" b="0" i="0" u="none" strike="noStrike" kern="1200" baseline="0" err="1">
                          <a:solidFill>
                            <a:schemeClr val="dk1"/>
                          </a:solidFill>
                          <a:latin typeface="+mn-lt"/>
                          <a:ea typeface="+mn-ea"/>
                          <a:cs typeface="+mn-cs"/>
                        </a:rPr>
                        <a:t>synthetic</a:t>
                      </a:r>
                      <a:r>
                        <a:rPr lang="es-ES" sz="1800" b="0" i="0" u="none" strike="noStrike" kern="1200" baseline="0">
                          <a:solidFill>
                            <a:schemeClr val="dk1"/>
                          </a:solidFill>
                          <a:latin typeface="+mn-lt"/>
                          <a:ea typeface="+mn-ea"/>
                          <a:cs typeface="+mn-cs"/>
                        </a:rPr>
                        <a:t>	</a:t>
                      </a:r>
                    </a:p>
                  </a:txBody>
                  <a:tcPr/>
                </a:tc>
                <a:extLst>
                  <a:ext uri="{0D108BD9-81ED-4DB2-BD59-A6C34878D82A}">
                    <a16:rowId xmlns:a16="http://schemas.microsoft.com/office/drawing/2014/main" val="40880797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err="1">
                          <a:solidFill>
                            <a:schemeClr val="dk1"/>
                          </a:solidFill>
                          <a:latin typeface="+mn-lt"/>
                          <a:ea typeface="+mn-ea"/>
                          <a:cs typeface="+mn-cs"/>
                        </a:rPr>
                        <a:t>mankind</a:t>
                      </a:r>
                      <a:r>
                        <a:rPr lang="es-ES" sz="1800" b="0" i="0" u="none" strike="noStrike" kern="1200" baseline="0">
                          <a:solidFill>
                            <a:schemeClr val="dk1"/>
                          </a:solidFill>
                          <a:latin typeface="+mn-lt"/>
                          <a:ea typeface="+mn-ea"/>
                          <a:cs typeface="+mn-cs"/>
                        </a:rPr>
                        <a:t>, </a:t>
                      </a:r>
                      <a:r>
                        <a:rPr lang="es-ES" sz="1800" b="0" i="0" u="none" strike="noStrike" kern="1200" baseline="0" err="1">
                          <a:solidFill>
                            <a:schemeClr val="dk1"/>
                          </a:solidFill>
                          <a:latin typeface="+mn-lt"/>
                          <a:ea typeface="+mn-ea"/>
                          <a:cs typeface="+mn-cs"/>
                        </a:rPr>
                        <a:t>man</a:t>
                      </a:r>
                      <a:r>
                        <a:rPr lang="es-ES" sz="1800" b="0" i="0" u="none" strike="noStrike" kern="1200" baseline="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humanity, people, human beings, humankind, humans, the human race	</a:t>
                      </a:r>
                    </a:p>
                  </a:txBody>
                  <a:tcPr/>
                </a:tc>
                <a:extLst>
                  <a:ext uri="{0D108BD9-81ED-4DB2-BD59-A6C34878D82A}">
                    <a16:rowId xmlns:a16="http://schemas.microsoft.com/office/drawing/2014/main" val="18597223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err="1">
                          <a:solidFill>
                            <a:schemeClr val="dk1"/>
                          </a:solidFill>
                          <a:latin typeface="+mn-lt"/>
                          <a:ea typeface="+mn-ea"/>
                          <a:cs typeface="+mn-cs"/>
                        </a:rPr>
                        <a:t>manpower</a:t>
                      </a:r>
                      <a:r>
                        <a:rPr lang="es-ES" sz="1800" b="0" i="0" u="none" strike="noStrike" kern="1200" baseline="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workforce, </a:t>
                      </a:r>
                      <a:r>
                        <a:rPr lang="en-US" sz="1800" b="0" i="0" u="none" strike="noStrike" kern="1200" baseline="0" dirty="0" err="1">
                          <a:solidFill>
                            <a:schemeClr val="dk1"/>
                          </a:solidFill>
                          <a:latin typeface="+mn-lt"/>
                          <a:ea typeface="+mn-ea"/>
                          <a:cs typeface="+mn-cs"/>
                        </a:rPr>
                        <a:t>labour</a:t>
                      </a:r>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force,employees</a:t>
                      </a:r>
                      <a:r>
                        <a:rPr lang="en-US" sz="1800" b="0" i="0" u="none" strike="noStrike" kern="1200" baseline="0" dirty="0">
                          <a:solidFill>
                            <a:schemeClr val="dk1"/>
                          </a:solidFill>
                          <a:latin typeface="+mn-lt"/>
                          <a:ea typeface="+mn-ea"/>
                          <a:cs typeface="+mn-cs"/>
                        </a:rPr>
                        <a:t>, workers, staff	</a:t>
                      </a:r>
                    </a:p>
                  </a:txBody>
                  <a:tcPr/>
                </a:tc>
                <a:extLst>
                  <a:ext uri="{0D108BD9-81ED-4DB2-BD59-A6C34878D82A}">
                    <a16:rowId xmlns:a16="http://schemas.microsoft.com/office/drawing/2014/main" val="1288351343"/>
                  </a:ext>
                </a:extLst>
              </a:tr>
            </a:tbl>
          </a:graphicData>
        </a:graphic>
      </p:graphicFrame>
      <p:sp>
        <p:nvSpPr>
          <p:cNvPr id="3" name="TextovéPole 3">
            <a:extLst>
              <a:ext uri="{FF2B5EF4-FFF2-40B4-BE49-F238E27FC236}">
                <a16:creationId xmlns:a16="http://schemas.microsoft.com/office/drawing/2014/main" id="{9756F397-37A1-F560-994D-F730D4161D36}"/>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1266521954"/>
      </p:ext>
    </p:extLst>
  </p:cSld>
  <p:clrMapOvr>
    <a:masterClrMapping/>
  </p:clrMapOvr>
  <p:extLst>
    <p:ext uri="{6950BFC3-D8DA-4A85-94F7-54DA5524770B}">
      <p188:commentRel xmlns:p188="http://schemas.microsoft.com/office/powerpoint/2018/8/main" r:id="rId3"/>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2010286"/>
            <a:ext cx="10289481" cy="3323987"/>
          </a:xfrm>
          <a:prstGeom prst="rect">
            <a:avLst/>
          </a:prstGeom>
          <a:solidFill>
            <a:schemeClr val="bg1"/>
          </a:solidFill>
          <a:effectLst/>
        </p:spPr>
        <p:txBody>
          <a:bodyPr wrap="square" rtlCol="0">
            <a:spAutoFit/>
          </a:bodyPr>
          <a:lstStyle/>
          <a:p>
            <a:r>
              <a:rPr lang="en-US" sz="2000" b="1" dirty="0"/>
              <a:t>Problematične besede</a:t>
            </a:r>
          </a:p>
          <a:p>
            <a:endParaRPr lang="en-US" sz="2000" dirty="0"/>
          </a:p>
          <a:p>
            <a:r>
              <a:rPr lang="en-US" sz="2000" dirty="0"/>
              <a:t>Primeri:</a:t>
            </a:r>
          </a:p>
          <a:p>
            <a:endParaRPr lang="en-US" sz="2000" dirty="0"/>
          </a:p>
          <a:p>
            <a:r>
              <a:rPr lang="en-US" dirty="0"/>
              <a:t>The </a:t>
            </a:r>
            <a:r>
              <a:rPr lang="en-US" dirty="0">
                <a:solidFill>
                  <a:srgbClr val="FF0000"/>
                </a:solidFill>
              </a:rPr>
              <a:t>manpower</a:t>
            </a:r>
            <a:r>
              <a:rPr lang="en-US" dirty="0"/>
              <a:t> needed to complete the task was estimated at 2 employees.</a:t>
            </a:r>
          </a:p>
          <a:p>
            <a:r>
              <a:rPr lang="en-US" dirty="0"/>
              <a:t>The </a:t>
            </a:r>
            <a:r>
              <a:rPr lang="en-US" dirty="0">
                <a:solidFill>
                  <a:srgbClr val="0070C0"/>
                </a:solidFill>
              </a:rPr>
              <a:t>workforce</a:t>
            </a:r>
            <a:r>
              <a:rPr lang="en-US" dirty="0"/>
              <a:t> needed to complete the task was estimated at 2 employees.</a:t>
            </a:r>
          </a:p>
          <a:p>
            <a:endParaRPr lang="es-ES" dirty="0"/>
          </a:p>
          <a:p>
            <a:r>
              <a:rPr lang="en-US" dirty="0"/>
              <a:t>That’s one small step for a man, one giant leap for </a:t>
            </a:r>
            <a:r>
              <a:rPr lang="en-US" dirty="0">
                <a:solidFill>
                  <a:srgbClr val="FF0000"/>
                </a:solidFill>
              </a:rPr>
              <a:t>mankind</a:t>
            </a:r>
            <a:r>
              <a:rPr lang="en-US" dirty="0"/>
              <a:t>.</a:t>
            </a:r>
          </a:p>
          <a:p>
            <a:r>
              <a:rPr lang="en-US" dirty="0"/>
              <a:t>That’s one small step for a</a:t>
            </a:r>
            <a:r>
              <a:rPr lang="en-US" dirty="0">
                <a:solidFill>
                  <a:srgbClr val="0070C0"/>
                </a:solidFill>
              </a:rPr>
              <a:t> person</a:t>
            </a:r>
            <a:r>
              <a:rPr lang="en-US" dirty="0"/>
              <a:t>, one giant leap for </a:t>
            </a:r>
            <a:r>
              <a:rPr lang="en-US" dirty="0">
                <a:solidFill>
                  <a:srgbClr val="0070C0"/>
                </a:solidFill>
              </a:rPr>
              <a:t>humankind</a:t>
            </a:r>
            <a:r>
              <a:rPr lang="en-US" dirty="0"/>
              <a:t>.</a:t>
            </a:r>
            <a:endParaRPr lang="en-US" sz="2000" dirty="0"/>
          </a:p>
          <a:p>
            <a:endParaRPr lang="en-US" sz="2000" dirty="0"/>
          </a:p>
          <a:p>
            <a:endParaRPr lang="en-US" sz="2000" dirty="0"/>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2" name="TextovéPole 3">
            <a:extLst>
              <a:ext uri="{FF2B5EF4-FFF2-40B4-BE49-F238E27FC236}">
                <a16:creationId xmlns:a16="http://schemas.microsoft.com/office/drawing/2014/main" id="{233553D3-D4C2-CB98-0B76-DB1DA611DD43}"/>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419130144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10745" y="1326434"/>
            <a:ext cx="4987837" cy="523220"/>
          </a:xfrm>
          <a:prstGeom prst="rect">
            <a:avLst/>
          </a:prstGeom>
          <a:noFill/>
        </p:spPr>
        <p:txBody>
          <a:bodyPr wrap="square" lIns="91440" tIns="45720" rIns="91440" bIns="45720" rtlCol="0" anchor="t">
            <a:spAutoFit/>
          </a:bodyPr>
          <a:lstStyle/>
          <a:p>
            <a:r>
              <a:rPr lang="en-US" sz="2800" b="1" dirty="0">
                <a:solidFill>
                  <a:schemeClr val="tx1">
                    <a:lumMod val="65000"/>
                    <a:lumOff val="35000"/>
                  </a:schemeClr>
                </a:solidFill>
                <a:latin typeface="Calibri"/>
                <a:cs typeface="Calibri"/>
              </a:rPr>
              <a:t>Slovar</a:t>
            </a:r>
            <a:endParaRPr lang="cs-CZ" sz="28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115039" y="1923613"/>
            <a:ext cx="4812281" cy="3339376"/>
          </a:xfrm>
          <a:prstGeom prst="rect">
            <a:avLst/>
          </a:prstGeom>
          <a:noFill/>
        </p:spPr>
        <p:txBody>
          <a:bodyPr wrap="square" lIns="91440" tIns="45720" rIns="91440" bIns="45720" rtlCol="0" anchor="t">
            <a:spAutoFit/>
          </a:bodyPr>
          <a:lstStyle/>
          <a:p>
            <a:pPr>
              <a:spcAft>
                <a:spcPts val="600"/>
              </a:spcAft>
            </a:pPr>
            <a:r>
              <a:rPr lang="en-US" sz="1400" b="1" dirty="0">
                <a:solidFill>
                  <a:srgbClr val="000000"/>
                </a:solidFill>
                <a:ea typeface="+mn-lt"/>
                <a:cs typeface="+mn-lt"/>
              </a:rPr>
              <a:t>Integracija načela enakosti spolov: </a:t>
            </a:r>
            <a:r>
              <a:rPr lang="en-US" sz="1400" dirty="0">
                <a:solidFill>
                  <a:srgbClr val="000000"/>
                </a:solidFill>
                <a:ea typeface="+mn-lt"/>
                <a:cs typeface="+mn-lt"/>
              </a:rPr>
              <a:t>strategija, v kateri so vidiki enakosti spolov vključeni v vse faze načrtovanja, izvajanja in vrednotenja projekta, spodbujanje enakih možnosti in preprečevanje diskriminacije na podlagi spola.</a:t>
            </a:r>
          </a:p>
          <a:p>
            <a:pPr>
              <a:spcAft>
                <a:spcPts val="600"/>
              </a:spcAft>
            </a:pPr>
            <a:r>
              <a:rPr lang="en-US" sz="1400" b="1" dirty="0">
                <a:solidFill>
                  <a:srgbClr val="000000"/>
                </a:solidFill>
                <a:ea typeface="+mn-lt"/>
                <a:cs typeface="+mn-lt"/>
              </a:rPr>
              <a:t>Kvote spolov: </a:t>
            </a:r>
            <a:r>
              <a:rPr lang="en-US" sz="1400" dirty="0">
                <a:solidFill>
                  <a:srgbClr val="000000"/>
                </a:solidFill>
                <a:ea typeface="+mn-lt"/>
                <a:cs typeface="+mn-lt"/>
              </a:rPr>
              <a:t>sistem določanja minimalnih zahtev za zastopanost spolov na določenih področjih, kot so zaposlovanje ali organi odločanja, za spodbujanje enakosti spolov.</a:t>
            </a:r>
          </a:p>
          <a:p>
            <a:pPr>
              <a:spcAft>
                <a:spcPts val="600"/>
              </a:spcAft>
            </a:pPr>
            <a:r>
              <a:rPr lang="en-US" sz="1400" b="1" dirty="0">
                <a:solidFill>
                  <a:srgbClr val="000000"/>
                </a:solidFill>
                <a:ea typeface="+mn-lt"/>
                <a:cs typeface="+mn-lt"/>
              </a:rPr>
              <a:t>Metafore, povezane s spolom: </a:t>
            </a:r>
            <a:r>
              <a:rPr lang="en-US" sz="1400" dirty="0">
                <a:solidFill>
                  <a:srgbClr val="000000"/>
                </a:solidFill>
                <a:ea typeface="+mn-lt"/>
                <a:cs typeface="+mn-lt"/>
              </a:rPr>
              <a:t>figurativni jezik, ki krepi stereotipe o spolu ali določenim vlogam, predmetom ali dejanjem pripisuje značilnosti, povezane s spolom.</a:t>
            </a:r>
          </a:p>
          <a:p>
            <a:pPr>
              <a:spcAft>
                <a:spcPts val="600"/>
              </a:spcAft>
            </a:pPr>
            <a:r>
              <a:rPr lang="en-US" sz="1400" b="1" dirty="0">
                <a:solidFill>
                  <a:srgbClr val="000000"/>
                </a:solidFill>
                <a:ea typeface="+mn-lt"/>
                <a:cs typeface="+mn-lt"/>
              </a:rPr>
              <a:t>Jezikovna pristranskost: </a:t>
            </a:r>
            <a:r>
              <a:rPr lang="en-US" sz="1400" dirty="0">
                <a:solidFill>
                  <a:srgbClr val="000000"/>
                </a:solidFill>
                <a:ea typeface="+mn-lt"/>
                <a:cs typeface="+mn-lt"/>
              </a:rPr>
              <a:t>uporaba jezika, ki krepi stereotipe ali izključuje določene skupine, pogosto nenamerno; to lahko vključuje izraze, povezane s spolom, ali fraze, ki dajejo prednost enemu spolu pred drugim.</a:t>
            </a:r>
            <a:endParaRPr lang="en-US" sz="1400" dirty="0">
              <a:cs typeface="Calibri" panose="020F0502020204030204"/>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3" name="QuadreDeText 2">
            <a:extLst>
              <a:ext uri="{FF2B5EF4-FFF2-40B4-BE49-F238E27FC236}">
                <a16:creationId xmlns:a16="http://schemas.microsoft.com/office/drawing/2014/main" id="{C7C8A01B-186D-2491-BFAA-2ED81D6C24A1}"/>
              </a:ext>
            </a:extLst>
          </p:cNvPr>
          <p:cNvSpPr txBox="1"/>
          <p:nvPr/>
        </p:nvSpPr>
        <p:spPr>
          <a:xfrm>
            <a:off x="6555058" y="1927302"/>
            <a:ext cx="4322955" cy="29084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b="1" dirty="0" err="1">
                <a:cs typeface="Calibri"/>
              </a:rPr>
              <a:t>Omilitveni</a:t>
            </a:r>
            <a:r>
              <a:rPr lang="en-US" sz="1400" b="1" dirty="0">
                <a:cs typeface="Calibri"/>
              </a:rPr>
              <a:t> ukrepi: u</a:t>
            </a:r>
            <a:r>
              <a:rPr lang="en-US" sz="1400" dirty="0">
                <a:cs typeface="Calibri"/>
              </a:rPr>
              <a:t>krepi, sprejeti za zmanjšanje ali preprečevanje morebitnih negativnih učinkov, kot so politike ali prakse, namenjene zmanjšanju ovir ali pristranskosti na podlagi spola.</a:t>
            </a:r>
          </a:p>
          <a:p>
            <a:pPr>
              <a:spcAft>
                <a:spcPts val="600"/>
              </a:spcAft>
            </a:pPr>
            <a:r>
              <a:rPr lang="en-US" sz="1400" b="1" dirty="0">
                <a:cs typeface="Calibri"/>
              </a:rPr>
              <a:t>Spolno nadlegovanje: n</a:t>
            </a:r>
            <a:r>
              <a:rPr lang="en-US" sz="1400" dirty="0">
                <a:cs typeface="Calibri"/>
              </a:rPr>
              <a:t>eželeno ali neprimerno vedenje spolne narave, ki ustvarja zastrašujoče, sovražno ali žaljivo okolje za žrtev.</a:t>
            </a:r>
          </a:p>
          <a:p>
            <a:pPr>
              <a:spcAft>
                <a:spcPts val="600"/>
              </a:spcAft>
            </a:pPr>
            <a:r>
              <a:rPr lang="en-US" sz="1400" b="1" dirty="0">
                <a:cs typeface="Calibri"/>
              </a:rPr>
              <a:t>Nezavedne pristranskosti glede spola: </a:t>
            </a:r>
            <a:r>
              <a:rPr lang="en-US" sz="1400" dirty="0">
                <a:cs typeface="Calibri"/>
              </a:rPr>
              <a:t>implicitne pristranskosti, povezane posebej s spolom, ki lahko vplivajo na zaznavanje, odločitve in vedenje brez zavestnega zavedanja, kar pogosto ohranja stereotipe in neenakosti.</a:t>
            </a:r>
            <a:r>
              <a:rPr lang="en-US" sz="1400" dirty="0">
                <a:cs typeface="Segoe UI"/>
              </a:rPr>
              <a:t>​</a:t>
            </a:r>
          </a:p>
        </p:txBody>
      </p:sp>
    </p:spTree>
    <p:extLst>
      <p:ext uri="{BB962C8B-B14F-4D97-AF65-F5344CB8AC3E}">
        <p14:creationId xmlns:p14="http://schemas.microsoft.com/office/powerpoint/2010/main" val="2260280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2200596"/>
            <a:ext cx="10289481" cy="1015663"/>
          </a:xfrm>
          <a:prstGeom prst="rect">
            <a:avLst/>
          </a:prstGeom>
          <a:solidFill>
            <a:schemeClr val="bg1"/>
          </a:solidFill>
          <a:effectLst/>
        </p:spPr>
        <p:txBody>
          <a:bodyPr wrap="square" rtlCol="0">
            <a:spAutoFit/>
          </a:bodyPr>
          <a:lstStyle/>
          <a:p>
            <a:r>
              <a:rPr lang="en-US" sz="2000" b="1" dirty="0"/>
              <a:t>Samodejni prevodi</a:t>
            </a:r>
            <a:endParaRPr lang="en-US" sz="2000" dirty="0"/>
          </a:p>
          <a:p>
            <a:endParaRPr lang="en-US" sz="2000" dirty="0"/>
          </a:p>
          <a:p>
            <a:pPr algn="ctr"/>
            <a:r>
              <a:rPr lang="en-US" sz="2000" dirty="0">
                <a:solidFill>
                  <a:srgbClr val="7030A0"/>
                </a:solidFill>
              </a:rPr>
              <a:t>Strojni prevajalniki dvojnega spola ne obdelajo pravilno!</a:t>
            </a:r>
            <a:endParaRPr lang="en-US" dirty="0"/>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2" name="TextovéPole 3">
            <a:extLst>
              <a:ext uri="{FF2B5EF4-FFF2-40B4-BE49-F238E27FC236}">
                <a16:creationId xmlns:a16="http://schemas.microsoft.com/office/drawing/2014/main" id="{C84DA5AD-D473-E5E4-5903-9C0DA62FCABC}"/>
              </a:ext>
            </a:extLst>
          </p:cNvPr>
          <p:cNvSpPr txBox="1"/>
          <p:nvPr/>
        </p:nvSpPr>
        <p:spPr>
          <a:xfrm>
            <a:off x="1594885" y="687527"/>
            <a:ext cx="9934870"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 (Jezik: angleščina)</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38929099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49329" y="1914805"/>
            <a:ext cx="9557704" cy="523220"/>
          </a:xfrm>
          <a:prstGeom prst="rect">
            <a:avLst/>
          </a:prstGeom>
          <a:solidFill>
            <a:schemeClr val="bg1"/>
          </a:solidFill>
          <a:effectLst/>
        </p:spPr>
        <p:txBody>
          <a:bodyPr wrap="square" rtlCol="0">
            <a:spAutoFit/>
          </a:bodyPr>
          <a:lstStyle/>
          <a:p>
            <a:endParaRPr lang="en-US" sz="2800"/>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2" name="Rectángulo 1"/>
          <p:cNvSpPr/>
          <p:nvPr/>
        </p:nvSpPr>
        <p:spPr>
          <a:xfrm>
            <a:off x="1366971" y="2110020"/>
            <a:ext cx="886781" cy="369332"/>
          </a:xfrm>
          <a:prstGeom prst="rect">
            <a:avLst/>
          </a:prstGeom>
        </p:spPr>
        <p:txBody>
          <a:bodyPr wrap="none">
            <a:spAutoFit/>
          </a:bodyPr>
          <a:lstStyle/>
          <a:p>
            <a:r>
              <a:rPr lang="en-US" b="1" dirty="0"/>
              <a:t>Primeri</a:t>
            </a:r>
            <a:endParaRPr lang="es-ES" dirty="0"/>
          </a:p>
        </p:txBody>
      </p:sp>
      <p:sp>
        <p:nvSpPr>
          <p:cNvPr id="6" name="TextovéPole 3">
            <a:extLst>
              <a:ext uri="{FF2B5EF4-FFF2-40B4-BE49-F238E27FC236}">
                <a16:creationId xmlns:a16="http://schemas.microsoft.com/office/drawing/2014/main" id="{FF70681E-D2C4-4C22-8EDD-C58E9F94E548}"/>
              </a:ext>
            </a:extLst>
          </p:cNvPr>
          <p:cNvSpPr txBox="1"/>
          <p:nvPr/>
        </p:nvSpPr>
        <p:spPr>
          <a:xfrm>
            <a:off x="1573618" y="665720"/>
            <a:ext cx="9998667" cy="954107"/>
          </a:xfrm>
          <a:prstGeom prst="rect">
            <a:avLst/>
          </a:prstGeom>
          <a:noFill/>
        </p:spPr>
        <p:txBody>
          <a:bodyPr wrap="square" rtlCol="0">
            <a:spAutoFit/>
          </a:bodyPr>
          <a:lstStyle/>
          <a:p>
            <a:r>
              <a:rPr lang="en-US" sz="2800" b="1" dirty="0">
                <a:solidFill>
                  <a:schemeClr val="tx1">
                    <a:lumMod val="65000"/>
                    <a:lumOff val="35000"/>
                  </a:schemeClr>
                </a:solidFill>
                <a:cs typeface="Calibri"/>
              </a:rPr>
              <a:t>Vključujoč in spolno nevtralen jezik pri poučevanju in raziskovanju</a:t>
            </a:r>
          </a:p>
          <a:p>
            <a:r>
              <a:rPr lang="en-US" sz="2800" b="1" dirty="0">
                <a:solidFill>
                  <a:schemeClr val="tx1">
                    <a:lumMod val="65000"/>
                    <a:lumOff val="35000"/>
                  </a:schemeClr>
                </a:solidFill>
                <a:cs typeface="Calibri"/>
              </a:rPr>
              <a:t>(nacionalni jeziki)</a:t>
            </a:r>
            <a:endParaRPr lang="cs-CZ" sz="2800" b="1" dirty="0">
              <a:solidFill>
                <a:schemeClr val="tx1">
                  <a:lumMod val="65000"/>
                  <a:lumOff val="35000"/>
                </a:schemeClr>
              </a:solidFill>
              <a:cs typeface="Calibri"/>
            </a:endParaRPr>
          </a:p>
        </p:txBody>
      </p:sp>
    </p:spTree>
    <p:extLst>
      <p:ext uri="{BB962C8B-B14F-4D97-AF65-F5344CB8AC3E}">
        <p14:creationId xmlns:p14="http://schemas.microsoft.com/office/powerpoint/2010/main" val="1131298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F101F-ACEF-9608-7C4A-9A2B9197FD34}"/>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id="{594C7CAF-B611-6ED0-7A76-192D611908CA}"/>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Dnevni red</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1C63ADD5-C407-3085-0D5A-5B1B8CED2BE1}"/>
              </a:ext>
            </a:extLst>
          </p:cNvPr>
          <p:cNvSpPr txBox="1"/>
          <p:nvPr/>
        </p:nvSpPr>
        <p:spPr>
          <a:xfrm>
            <a:off x="1366840" y="2094722"/>
            <a:ext cx="9797026" cy="295786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9.50	Dobrodošlica in pregled</a:t>
            </a:r>
          </a:p>
          <a:p>
            <a:pPr>
              <a:lnSpc>
                <a:spcPct val="150000"/>
              </a:lnSpc>
            </a:pPr>
            <a:r>
              <a:rPr lang="en-US" sz="1800" b="0" i="0" u="none" strike="noStrike" baseline="0" dirty="0">
                <a:solidFill>
                  <a:srgbClr val="000000"/>
                </a:solidFill>
                <a:latin typeface="Calibri"/>
                <a:cs typeface="Calibri"/>
              </a:rPr>
              <a:t>9.50 – 10.55	Vsebina 1. del. Osnovni pojmi</a:t>
            </a:r>
          </a:p>
          <a:p>
            <a:pPr>
              <a:lnSpc>
                <a:spcPct val="150000"/>
              </a:lnSpc>
            </a:pPr>
            <a:r>
              <a:rPr lang="en-US" sz="1800" b="0" i="0" u="none" strike="noStrike" baseline="0" dirty="0">
                <a:solidFill>
                  <a:srgbClr val="000000"/>
                </a:solidFill>
                <a:latin typeface="Calibri"/>
                <a:cs typeface="Calibri"/>
              </a:rPr>
              <a:t>10.55 – 11.45	Vsebina 2. del Primeri spolne diskriminacije in nasilja na univerzi </a:t>
            </a:r>
          </a:p>
          <a:p>
            <a:pPr>
              <a:lnSpc>
                <a:spcPct val="150000"/>
              </a:lnSpc>
            </a:pPr>
            <a:r>
              <a:rPr lang="en-US" sz="1800" b="0" i="0" u="none" strike="noStrike" baseline="0" dirty="0">
                <a:solidFill>
                  <a:srgbClr val="000000"/>
                </a:solidFill>
                <a:latin typeface="Calibri"/>
                <a:cs typeface="Calibri"/>
              </a:rPr>
              <a:t>11.45 – 12.00	Odmor</a:t>
            </a:r>
          </a:p>
          <a:p>
            <a:pPr>
              <a:lnSpc>
                <a:spcPct val="150000"/>
              </a:lnSpc>
            </a:pPr>
            <a:r>
              <a:rPr lang="en-US" sz="1800" b="0" i="0" u="none" strike="noStrike" baseline="0" dirty="0">
                <a:solidFill>
                  <a:srgbClr val="000000"/>
                </a:solidFill>
                <a:latin typeface="Calibri"/>
                <a:cs typeface="Calibri"/>
              </a:rPr>
              <a:t>12.00 – 12.45	Vsebina 3. del. Vključujoč in spolno nevtralen jezik</a:t>
            </a:r>
          </a:p>
          <a:p>
            <a:pPr>
              <a:lnSpc>
                <a:spcPct val="150000"/>
              </a:lnSpc>
            </a:pPr>
            <a:r>
              <a:rPr lang="en-US" sz="1800" b="0" i="0" u="none" strike="noStrike" baseline="0" dirty="0">
                <a:solidFill>
                  <a:srgbClr val="000000"/>
                </a:solidFill>
                <a:latin typeface="Calibri"/>
                <a:cs typeface="Calibri"/>
              </a:rPr>
              <a:t>12.45 – 13.10	</a:t>
            </a:r>
            <a:r>
              <a:rPr lang="en-US" sz="1800" b="1" i="0" u="none" strike="noStrike" baseline="0" dirty="0">
                <a:solidFill>
                  <a:srgbClr val="000000"/>
                </a:solidFill>
                <a:latin typeface="Calibri"/>
                <a:cs typeface="Calibri"/>
              </a:rPr>
              <a:t>Vsebina 4. del. Protokol univerze</a:t>
            </a:r>
          </a:p>
          <a:p>
            <a:pPr>
              <a:lnSpc>
                <a:spcPct val="150000"/>
              </a:lnSpc>
            </a:pPr>
            <a:r>
              <a:rPr lang="en-US" sz="1800" b="0" i="0" u="none" strike="noStrike" baseline="0" dirty="0">
                <a:solidFill>
                  <a:srgbClr val="000000"/>
                </a:solidFill>
                <a:latin typeface="Calibri"/>
                <a:cs typeface="Calibri"/>
              </a:rPr>
              <a:t>13.10 – 13.30	</a:t>
            </a:r>
            <a:r>
              <a:rPr lang="en-US" sz="1800" b="1" i="0" u="none" strike="noStrike" baseline="0" dirty="0">
                <a:solidFill>
                  <a:srgbClr val="000000"/>
                </a:solidFill>
                <a:latin typeface="Calibri"/>
                <a:cs typeface="Calibri"/>
              </a:rPr>
              <a:t>Zaključek</a:t>
            </a:r>
            <a:endParaRPr lang="en-US" sz="2200" b="1" dirty="0">
              <a:latin typeface="Calibri"/>
              <a:cs typeface="Calibri"/>
            </a:endParaRPr>
          </a:p>
        </p:txBody>
      </p:sp>
      <p:pic>
        <p:nvPicPr>
          <p:cNvPr id="6" name="Imagen 3">
            <a:extLst>
              <a:ext uri="{FF2B5EF4-FFF2-40B4-BE49-F238E27FC236}">
                <a16:creationId xmlns:a16="http://schemas.microsoft.com/office/drawing/2014/main" id="{0F95B8F8-C64E-272F-A186-960D5AF74F65}"/>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a:extLst>
              <a:ext uri="{FF2B5EF4-FFF2-40B4-BE49-F238E27FC236}">
                <a16:creationId xmlns:a16="http://schemas.microsoft.com/office/drawing/2014/main" id="{61DA561D-9915-2731-9CCC-6E22204E74FB}"/>
              </a:ext>
            </a:extLst>
          </p:cNvPr>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a:extLst>
              <a:ext uri="{FF2B5EF4-FFF2-40B4-BE49-F238E27FC236}">
                <a16:creationId xmlns:a16="http://schemas.microsoft.com/office/drawing/2014/main" id="{861E45C8-0940-3ADE-79A7-8C9BD227E216}"/>
              </a:ext>
            </a:extLst>
          </p:cNvPr>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a:extLst>
              <a:ext uri="{FF2B5EF4-FFF2-40B4-BE49-F238E27FC236}">
                <a16:creationId xmlns:a16="http://schemas.microsoft.com/office/drawing/2014/main" id="{125712FE-DC8F-4E36-4DCF-F1F2A176CA3E}"/>
              </a:ext>
            </a:extLst>
          </p:cNvPr>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188542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845583" y="756827"/>
            <a:ext cx="7279280" cy="523220"/>
          </a:xfrm>
          <a:prstGeom prst="rect">
            <a:avLst/>
          </a:prstGeom>
          <a:noFill/>
        </p:spPr>
        <p:txBody>
          <a:bodyPr wrap="square" rtlCol="0">
            <a:spAutoFit/>
          </a:bodyPr>
          <a:lstStyle/>
          <a:p>
            <a:r>
              <a:rPr lang="en-US" sz="2800" b="1" dirty="0">
                <a:solidFill>
                  <a:schemeClr val="tx1">
                    <a:lumMod val="65000"/>
                    <a:lumOff val="35000"/>
                  </a:schemeClr>
                </a:solidFill>
              </a:rPr>
              <a:t>Protokol o spolnem nadlegovanju</a:t>
            </a:r>
            <a:endParaRPr lang="en-US" sz="2800" b="1" dirty="0">
              <a:solidFill>
                <a:srgbClr val="6A007C"/>
              </a:solidFill>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108163" y="2255073"/>
            <a:ext cx="9966237" cy="1323439"/>
          </a:xfrm>
          <a:prstGeom prst="rect">
            <a:avLst/>
          </a:prstGeom>
          <a:solidFill>
            <a:schemeClr val="bg1"/>
          </a:solidFill>
        </p:spPr>
        <p:txBody>
          <a:bodyPr wrap="square" rtlCol="0">
            <a:spAutoFit/>
          </a:bodyPr>
          <a:lstStyle/>
          <a:p>
            <a:pPr lvl="1"/>
            <a:r>
              <a:rPr lang="en-US" sz="2000" dirty="0"/>
              <a:t>UPC je razvil protokole za preprečevanje in ukrepanje proti nasilju, nadlegovanju in diskriminaciji.</a:t>
            </a:r>
          </a:p>
          <a:p>
            <a:pPr marL="800100" lvl="1" indent="-342900">
              <a:buFont typeface="Arial" panose="020B0604020202020204" pitchFamily="34" charset="0"/>
              <a:buChar char="•"/>
            </a:pPr>
            <a:r>
              <a:rPr lang="en-US" sz="2000" dirty="0"/>
              <a:t>Protokol preventive in ukrepanja za študentski zbor</a:t>
            </a:r>
          </a:p>
          <a:p>
            <a:pPr marL="800100" lvl="1" indent="-342900">
              <a:buFont typeface="Arial" panose="020B0604020202020204" pitchFamily="34" charset="0"/>
              <a:buChar char="•"/>
            </a:pPr>
            <a:r>
              <a:rPr lang="en-US" sz="2000" dirty="0"/>
              <a:t>Protokol preventive in ukrepanja na delovnem področju</a:t>
            </a:r>
          </a:p>
        </p:txBody>
      </p:sp>
      <p:sp>
        <p:nvSpPr>
          <p:cNvPr id="2" name="Rectángulo 1"/>
          <p:cNvSpPr/>
          <p:nvPr/>
        </p:nvSpPr>
        <p:spPr>
          <a:xfrm>
            <a:off x="1108163" y="3712684"/>
            <a:ext cx="3287182" cy="461665"/>
          </a:xfrm>
          <a:prstGeom prst="rect">
            <a:avLst/>
          </a:prstGeom>
        </p:spPr>
        <p:txBody>
          <a:bodyPr wrap="none">
            <a:spAutoFit/>
          </a:bodyPr>
          <a:lstStyle/>
          <a:p>
            <a:r>
              <a:rPr lang="en-US" sz="2400" b="1" dirty="0"/>
              <a:t>Koga vprašati za nasvet?</a:t>
            </a:r>
            <a:endParaRPr lang="cs-CZ" sz="2400" b="1" dirty="0"/>
          </a:p>
        </p:txBody>
      </p:sp>
      <p:sp>
        <p:nvSpPr>
          <p:cNvPr id="6" name="TextovéPole 4">
            <a:extLst>
              <a:ext uri="{FF2B5EF4-FFF2-40B4-BE49-F238E27FC236}">
                <a16:creationId xmlns:a16="http://schemas.microsoft.com/office/drawing/2014/main" id="{08338C97-1F5A-76F9-C058-235BDCCE2660}"/>
              </a:ext>
            </a:extLst>
          </p:cNvPr>
          <p:cNvSpPr txBox="1"/>
          <p:nvPr/>
        </p:nvSpPr>
        <p:spPr>
          <a:xfrm>
            <a:off x="1108163" y="4235904"/>
            <a:ext cx="9966236" cy="1323439"/>
          </a:xfrm>
          <a:prstGeom prst="rect">
            <a:avLst/>
          </a:prstGeom>
          <a:solidFill>
            <a:schemeClr val="bg1"/>
          </a:solidFill>
        </p:spPr>
        <p:txBody>
          <a:bodyPr wrap="square" rtlCol="0">
            <a:spAutoFit/>
          </a:bodyPr>
          <a:lstStyle/>
          <a:p>
            <a:pPr marL="800100" lvl="1" indent="-342900">
              <a:buFont typeface="Arial" panose="020B0604020202020204" pitchFamily="34" charset="0"/>
              <a:buChar char="•"/>
            </a:pPr>
            <a:r>
              <a:rPr lang="en-US" sz="2000" dirty="0"/>
              <a:t>Referenčna oseba za enakost (zadolžena za enakost v šolah / vodja službe za strokovni razvoj)</a:t>
            </a:r>
          </a:p>
          <a:p>
            <a:pPr marL="800100" lvl="1" indent="-342900">
              <a:buFont typeface="Arial" panose="020B0604020202020204" pitchFamily="34" charset="0"/>
              <a:buChar char="•"/>
            </a:pPr>
            <a:r>
              <a:rPr lang="en-US" sz="2000" dirty="0"/>
              <a:t>Urad za enakost</a:t>
            </a:r>
          </a:p>
          <a:p>
            <a:pPr marL="800100" lvl="1" indent="-342900">
              <a:buFont typeface="Arial" panose="020B0604020202020204" pitchFamily="34" charset="0"/>
              <a:buChar char="•"/>
            </a:pPr>
            <a:r>
              <a:rPr lang="en-US" sz="2000" dirty="0"/>
              <a:t>Študentski svet</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052" y="550061"/>
            <a:ext cx="1612347" cy="1659423"/>
          </a:xfrm>
          <a:prstGeom prst="rect">
            <a:avLst/>
          </a:prstGeom>
        </p:spPr>
      </p:pic>
      <p:sp>
        <p:nvSpPr>
          <p:cNvPr id="7" name="Rectángulo 6"/>
          <p:cNvSpPr/>
          <p:nvPr/>
        </p:nvSpPr>
        <p:spPr>
          <a:xfrm>
            <a:off x="1108162" y="1664767"/>
            <a:ext cx="2769604" cy="461665"/>
          </a:xfrm>
          <a:prstGeom prst="rect">
            <a:avLst/>
          </a:prstGeom>
        </p:spPr>
        <p:txBody>
          <a:bodyPr wrap="none">
            <a:spAutoFit/>
          </a:bodyPr>
          <a:lstStyle/>
          <a:p>
            <a:r>
              <a:rPr lang="en-US" sz="2400" b="1" dirty="0"/>
              <a:t>Kaj delamo pri UPC?</a:t>
            </a:r>
            <a:endParaRPr lang="cs-CZ" sz="2400" b="1" dirty="0"/>
          </a:p>
        </p:txBody>
      </p:sp>
    </p:spTree>
    <p:extLst>
      <p:ext uri="{BB962C8B-B14F-4D97-AF65-F5344CB8AC3E}">
        <p14:creationId xmlns:p14="http://schemas.microsoft.com/office/powerpoint/2010/main" val="15520637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605738353"/>
              </p:ext>
            </p:extLst>
          </p:nvPr>
        </p:nvGraphicFramePr>
        <p:xfrm>
          <a:off x="751561" y="1277656"/>
          <a:ext cx="10684700" cy="4983767"/>
        </p:xfrm>
        <a:graphic>
          <a:graphicData uri="http://schemas.openxmlformats.org/drawingml/2006/table">
            <a:tbl>
              <a:tblPr firstRow="1" bandRow="1">
                <a:tableStyleId>{5C22544A-7EE6-4342-B048-85BDC9FD1C3A}</a:tableStyleId>
              </a:tblPr>
              <a:tblGrid>
                <a:gridCol w="1151601">
                  <a:extLst>
                    <a:ext uri="{9D8B030D-6E8A-4147-A177-3AD203B41FA5}">
                      <a16:colId xmlns:a16="http://schemas.microsoft.com/office/drawing/2014/main" val="290055807"/>
                    </a:ext>
                  </a:extLst>
                </a:gridCol>
                <a:gridCol w="2852836">
                  <a:extLst>
                    <a:ext uri="{9D8B030D-6E8A-4147-A177-3AD203B41FA5}">
                      <a16:colId xmlns:a16="http://schemas.microsoft.com/office/drawing/2014/main" val="1657425823"/>
                    </a:ext>
                  </a:extLst>
                </a:gridCol>
                <a:gridCol w="3912835">
                  <a:extLst>
                    <a:ext uri="{9D8B030D-6E8A-4147-A177-3AD203B41FA5}">
                      <a16:colId xmlns:a16="http://schemas.microsoft.com/office/drawing/2014/main" val="1717186940"/>
                    </a:ext>
                  </a:extLst>
                </a:gridCol>
                <a:gridCol w="2767428">
                  <a:extLst>
                    <a:ext uri="{9D8B030D-6E8A-4147-A177-3AD203B41FA5}">
                      <a16:colId xmlns:a16="http://schemas.microsoft.com/office/drawing/2014/main" val="3111262246"/>
                    </a:ext>
                  </a:extLst>
                </a:gridCol>
              </a:tblGrid>
              <a:tr h="685266">
                <a:tc>
                  <a:txBody>
                    <a:bodyPr/>
                    <a:lstStyle/>
                    <a:p>
                      <a:r>
                        <a:rPr lang="ca-ES" sz="2000" b="1" dirty="0"/>
                        <a:t>Pot</a:t>
                      </a:r>
                      <a:endParaRPr lang="es-ES" sz="2000" b="1" dirty="0"/>
                    </a:p>
                  </a:txBody>
                  <a:tcPr>
                    <a:solidFill>
                      <a:srgbClr val="A468AE"/>
                    </a:solidFill>
                  </a:tcPr>
                </a:tc>
                <a:tc>
                  <a:txBody>
                    <a:bodyPr/>
                    <a:lstStyle/>
                    <a:p>
                      <a:r>
                        <a:rPr lang="ca-ES" sz="2000" b="1" dirty="0"/>
                        <a:t>Akcija</a:t>
                      </a:r>
                      <a:endParaRPr lang="es-ES" sz="2000" b="1" dirty="0"/>
                    </a:p>
                  </a:txBody>
                  <a:tcPr>
                    <a:solidFill>
                      <a:srgbClr val="A468AE"/>
                    </a:solidFill>
                  </a:tcPr>
                </a:tc>
                <a:tc>
                  <a:txBody>
                    <a:bodyPr/>
                    <a:lstStyle/>
                    <a:p>
                      <a:r>
                        <a:rPr lang="ca-ES" sz="2000" b="1" dirty="0"/>
                        <a:t>Sestoji iz:</a:t>
                      </a:r>
                      <a:endParaRPr lang="es-ES" sz="2000" b="1" dirty="0"/>
                    </a:p>
                  </a:txBody>
                  <a:tcPr>
                    <a:solidFill>
                      <a:srgbClr val="A468AE"/>
                    </a:solidFill>
                  </a:tcPr>
                </a:tc>
                <a:tc>
                  <a:txBody>
                    <a:bodyPr/>
                    <a:lstStyle/>
                    <a:p>
                      <a:r>
                        <a:rPr lang="en-US" sz="2000" b="1" dirty="0"/>
                        <a:t>Univerza mora s protokolom:</a:t>
                      </a:r>
                      <a:endParaRPr lang="es-ES" sz="2000" b="1" dirty="0"/>
                    </a:p>
                  </a:txBody>
                  <a:tcPr>
                    <a:solidFill>
                      <a:srgbClr val="A468AE"/>
                    </a:solidFill>
                  </a:tcPr>
                </a:tc>
                <a:extLst>
                  <a:ext uri="{0D108BD9-81ED-4DB2-BD59-A6C34878D82A}">
                    <a16:rowId xmlns:a16="http://schemas.microsoft.com/office/drawing/2014/main" val="1875033116"/>
                  </a:ext>
                </a:extLst>
              </a:tr>
              <a:tr h="685266">
                <a:tc rowSpan="2">
                  <a:txBody>
                    <a:bodyPr/>
                    <a:lstStyle/>
                    <a:p>
                      <a:endParaRPr lang="es-ES" sz="2000" b="0">
                        <a:solidFill>
                          <a:schemeClr val="tx1"/>
                        </a:solidFill>
                      </a:endParaRPr>
                    </a:p>
                    <a:p>
                      <a:r>
                        <a:rPr lang="es-ES" sz="2000" b="1" err="1">
                          <a:solidFill>
                            <a:schemeClr val="tx1"/>
                          </a:solidFill>
                        </a:rPr>
                        <a:t>Internal</a:t>
                      </a:r>
                      <a:r>
                        <a:rPr lang="es-ES" sz="2000" b="1">
                          <a:solidFill>
                            <a:schemeClr val="tx1"/>
                          </a:solidFill>
                        </a:rPr>
                        <a:t> </a:t>
                      </a:r>
                      <a:r>
                        <a:rPr lang="es-ES" sz="2000" b="1" err="1">
                          <a:solidFill>
                            <a:schemeClr val="tx1"/>
                          </a:solidFill>
                        </a:rPr>
                        <a:t>route</a:t>
                      </a:r>
                      <a:r>
                        <a:rPr lang="es-ES" sz="2000" b="1">
                          <a:solidFill>
                            <a:schemeClr val="tx1"/>
                          </a:solidFill>
                        </a:rPr>
                        <a:t> </a:t>
                      </a:r>
                    </a:p>
                    <a:p>
                      <a:r>
                        <a:rPr lang="es-ES" sz="2000" b="1">
                          <a:solidFill>
                            <a:srgbClr val="FF0000"/>
                          </a:solidFill>
                        </a:rPr>
                        <a:t>(UPC)</a:t>
                      </a:r>
                    </a:p>
                  </a:txBody>
                  <a:tcPr/>
                </a:tc>
                <a:tc>
                  <a:txBody>
                    <a:bodyPr/>
                    <a:lstStyle/>
                    <a:p>
                      <a:r>
                        <a:rPr lang="es-ES" sz="2000" b="0" dirty="0"/>
                        <a:t>Neposredno delovanje</a:t>
                      </a:r>
                    </a:p>
                  </a:txBody>
                  <a:tcPr/>
                </a:tc>
                <a:tc>
                  <a:txBody>
                    <a:bodyPr/>
                    <a:lstStyle/>
                    <a:p>
                      <a:r>
                        <a:rPr lang="en-US" sz="2000" b="0" dirty="0"/>
                        <a:t>Neposredno naslovite osebo, ki je storila dejanja</a:t>
                      </a:r>
                      <a:endParaRPr lang="es-ES" sz="2000" b="0" dirty="0"/>
                    </a:p>
                  </a:txBody>
                  <a:tcPr/>
                </a:tc>
                <a:tc>
                  <a:txBody>
                    <a:bodyPr/>
                    <a:lstStyle/>
                    <a:p>
                      <a:r>
                        <a:rPr lang="en-US" sz="2000" b="0" dirty="0"/>
                        <a:t>Vključite praktične napotke, kako ukrepati</a:t>
                      </a:r>
                      <a:endParaRPr lang="es-ES" sz="2000" b="0" dirty="0"/>
                    </a:p>
                  </a:txBody>
                  <a:tcPr/>
                </a:tc>
                <a:extLst>
                  <a:ext uri="{0D108BD9-81ED-4DB2-BD59-A6C34878D82A}">
                    <a16:rowId xmlns:a16="http://schemas.microsoft.com/office/drawing/2014/main" val="1471107289"/>
                  </a:ext>
                </a:extLst>
              </a:tr>
              <a:tr h="1287839">
                <a:tc vMerge="1">
                  <a:txBody>
                    <a:bodyPr/>
                    <a:lstStyle/>
                    <a:p>
                      <a:endParaRPr lang="es-ES"/>
                    </a:p>
                  </a:txBody>
                  <a:tcPr/>
                </a:tc>
                <a:tc>
                  <a:txBody>
                    <a:bodyPr/>
                    <a:lstStyle/>
                    <a:p>
                      <a:r>
                        <a:rPr lang="es-ES" sz="2000" b="0" dirty="0"/>
                        <a:t>Pritožba: podpora in pomoč</a:t>
                      </a:r>
                    </a:p>
                  </a:txBody>
                  <a:tcPr/>
                </a:tc>
                <a:tc>
                  <a:txBody>
                    <a:bodyPr/>
                    <a:lstStyle/>
                    <a:p>
                      <a:r>
                        <a:rPr lang="en-US" sz="2000" b="0" dirty="0"/>
                        <a:t>Vložite pritožbo pri UPC in prosite referenčno osebo za podporo pri razrešitvi situacije</a:t>
                      </a:r>
                      <a:endParaRPr lang="es-ES" sz="2000" b="0" dirty="0"/>
                    </a:p>
                  </a:txBody>
                  <a:tcPr/>
                </a:tc>
                <a:tc>
                  <a:txBody>
                    <a:bodyPr/>
                    <a:lstStyle/>
                    <a:p>
                      <a:r>
                        <a:rPr lang="en-US" sz="2000" b="0" dirty="0">
                          <a:solidFill>
                            <a:schemeClr val="tx1"/>
                          </a:solidFill>
                        </a:rPr>
                        <a:t>Določite referenčno osebo in krog delovanja</a:t>
                      </a:r>
                      <a:endParaRPr lang="es-ES" sz="2000" b="0" dirty="0">
                        <a:solidFill>
                          <a:schemeClr val="tx1"/>
                        </a:solidFill>
                      </a:endParaRPr>
                    </a:p>
                  </a:txBody>
                  <a:tcPr/>
                </a:tc>
                <a:extLst>
                  <a:ext uri="{0D108BD9-81ED-4DB2-BD59-A6C34878D82A}">
                    <a16:rowId xmlns:a16="http://schemas.microsoft.com/office/drawing/2014/main" val="3882677451"/>
                  </a:ext>
                </a:extLst>
              </a:tr>
              <a:tr h="983208">
                <a:tc rowSpan="2">
                  <a:txBody>
                    <a:bodyPr/>
                    <a:lstStyle/>
                    <a:p>
                      <a:endParaRPr lang="es-ES" sz="2000" b="0">
                        <a:solidFill>
                          <a:schemeClr val="tx1"/>
                        </a:solidFill>
                      </a:endParaRPr>
                    </a:p>
                    <a:p>
                      <a:endParaRPr lang="es-ES" sz="2000" b="0">
                        <a:solidFill>
                          <a:schemeClr val="tx1"/>
                        </a:solidFill>
                      </a:endParaRPr>
                    </a:p>
                    <a:p>
                      <a:r>
                        <a:rPr lang="es-ES" sz="2000" b="1" err="1">
                          <a:solidFill>
                            <a:schemeClr val="tx1"/>
                          </a:solidFill>
                        </a:rPr>
                        <a:t>External</a:t>
                      </a:r>
                      <a:r>
                        <a:rPr lang="es-ES" sz="2000" b="1">
                          <a:solidFill>
                            <a:schemeClr val="tx1"/>
                          </a:solidFill>
                        </a:rPr>
                        <a:t> </a:t>
                      </a:r>
                      <a:r>
                        <a:rPr lang="es-ES" sz="2000" b="1" err="1">
                          <a:solidFill>
                            <a:schemeClr val="tx1"/>
                          </a:solidFill>
                        </a:rPr>
                        <a:t>route</a:t>
                      </a:r>
                      <a:endParaRPr lang="es-ES" sz="2000" b="1">
                        <a:solidFill>
                          <a:schemeClr val="tx1"/>
                        </a:solidFill>
                      </a:endParaRPr>
                    </a:p>
                  </a:txBody>
                  <a:tcPr/>
                </a:tc>
                <a:tc>
                  <a:txBody>
                    <a:bodyPr/>
                    <a:lstStyle/>
                    <a:p>
                      <a:r>
                        <a:rPr lang="es-ES" sz="2000" b="0" kern="1200" dirty="0">
                          <a:solidFill>
                            <a:schemeClr val="dk1"/>
                          </a:solidFill>
                          <a:latin typeface="+mn-lt"/>
                          <a:ea typeface="+mn-ea"/>
                          <a:cs typeface="+mn-cs"/>
                        </a:rPr>
                        <a:t>Policijsko in/ali sodno / </a:t>
                      </a:r>
                      <a:r>
                        <a:rPr lang="es-ES" sz="2000" b="0" dirty="0"/>
                        <a:t>upravno</a:t>
                      </a:r>
                    </a:p>
                  </a:txBody>
                  <a:tcPr/>
                </a:tc>
                <a:tc>
                  <a:txBody>
                    <a:bodyPr/>
                    <a:lstStyle/>
                    <a:p>
                      <a:endParaRPr lang="es-ES" sz="2000" b="0" dirty="0"/>
                    </a:p>
                    <a:p>
                      <a:r>
                        <a:rPr lang="es-ES" sz="2000" b="0" dirty="0"/>
                        <a:t>Inšpekcija dela (pritožba)</a:t>
                      </a:r>
                    </a:p>
                  </a:txBody>
                  <a:tcPr/>
                </a:tc>
                <a:tc rowSpan="2">
                  <a:txBody>
                    <a:bodyPr/>
                    <a:lstStyle/>
                    <a:p>
                      <a:endParaRPr lang="en-US" sz="2000" b="0" dirty="0"/>
                    </a:p>
                    <a:p>
                      <a:endParaRPr lang="en-US" sz="2000" b="0" dirty="0"/>
                    </a:p>
                    <a:p>
                      <a:r>
                        <a:rPr lang="en-US" sz="2000" b="0" dirty="0"/>
                        <a:t>Obvestite o </a:t>
                      </a:r>
                      <a:r>
                        <a:rPr lang="en-US" sz="2000" b="0" dirty="0" err="1"/>
                        <a:t>neizključni</a:t>
                      </a:r>
                      <a:r>
                        <a:rPr lang="en-US" sz="2000" b="0" dirty="0"/>
                        <a:t> naravi notranjih poti</a:t>
                      </a:r>
                      <a:endParaRPr lang="es-ES" sz="2000" b="0" dirty="0"/>
                    </a:p>
                  </a:txBody>
                  <a:tcPr/>
                </a:tc>
                <a:extLst>
                  <a:ext uri="{0D108BD9-81ED-4DB2-BD59-A6C34878D82A}">
                    <a16:rowId xmlns:a16="http://schemas.microsoft.com/office/drawing/2014/main" val="2400150073"/>
                  </a:ext>
                </a:extLst>
              </a:tr>
              <a:tr h="1281149">
                <a:tc vMerge="1">
                  <a:txBody>
                    <a:bodyPr/>
                    <a:lstStyle/>
                    <a:p>
                      <a:endParaRPr lang="es-ES" sz="2000" b="1"/>
                    </a:p>
                  </a:txBody>
                  <a:tcPr/>
                </a:tc>
                <a:tc>
                  <a:txBody>
                    <a:bodyPr/>
                    <a:lstStyle/>
                    <a:p>
                      <a:r>
                        <a:rPr lang="en-US" sz="2000" b="0" dirty="0"/>
                        <a:t>Specializirana zunanja psihološko-socialna podpora in delavnice </a:t>
                      </a:r>
                      <a:r>
                        <a:rPr lang="en-US" sz="2000" b="0" dirty="0" err="1"/>
                        <a:t>ozaveščanja</a:t>
                      </a:r>
                      <a:endParaRPr lang="es-ES" sz="2000" b="0" dirty="0"/>
                    </a:p>
                  </a:txBody>
                  <a:tcPr/>
                </a:tc>
                <a:tc>
                  <a:txBody>
                    <a:bodyPr/>
                    <a:lstStyle/>
                    <a:p>
                      <a:r>
                        <a:rPr lang="en-US" sz="2000" b="0" dirty="0"/>
                        <a:t>UPC je podpisal pogodbo o sodelovanju z društvom CONEXUS (brezplačna storitev za študente)</a:t>
                      </a:r>
                      <a:endParaRPr lang="es-ES" sz="2000" b="0" dirty="0"/>
                    </a:p>
                  </a:txBody>
                  <a:tcPr/>
                </a:tc>
                <a:tc vMerge="1">
                  <a:txBody>
                    <a:bodyPr/>
                    <a:lstStyle/>
                    <a:p>
                      <a:endParaRPr lang="es-ES" sz="2000" b="1"/>
                    </a:p>
                  </a:txBody>
                  <a:tcPr/>
                </a:tc>
                <a:extLst>
                  <a:ext uri="{0D108BD9-81ED-4DB2-BD59-A6C34878D82A}">
                    <a16:rowId xmlns:a16="http://schemas.microsoft.com/office/drawing/2014/main" val="3614290179"/>
                  </a:ext>
                </a:extLst>
              </a:tr>
            </a:tbl>
          </a:graphicData>
        </a:graphic>
      </p:graphicFrame>
      <p:sp>
        <p:nvSpPr>
          <p:cNvPr id="2" name="TextovéPole 3">
            <a:extLst>
              <a:ext uri="{FF2B5EF4-FFF2-40B4-BE49-F238E27FC236}">
                <a16:creationId xmlns:a16="http://schemas.microsoft.com/office/drawing/2014/main" id="{36803F3F-5A44-A2FC-DEB2-D90B96400E02}"/>
              </a:ext>
            </a:extLst>
          </p:cNvPr>
          <p:cNvSpPr txBox="1"/>
          <p:nvPr/>
        </p:nvSpPr>
        <p:spPr>
          <a:xfrm>
            <a:off x="1737832" y="714598"/>
            <a:ext cx="9809125" cy="523220"/>
          </a:xfrm>
          <a:prstGeom prst="rect">
            <a:avLst/>
          </a:prstGeom>
          <a:noFill/>
        </p:spPr>
        <p:txBody>
          <a:bodyPr wrap="square" rtlCol="0">
            <a:spAutoFit/>
          </a:bodyPr>
          <a:lstStyle/>
          <a:p>
            <a:r>
              <a:rPr lang="en-US" sz="2800" b="1" dirty="0">
                <a:solidFill>
                  <a:schemeClr val="tx1">
                    <a:lumMod val="65000"/>
                    <a:lumOff val="35000"/>
                  </a:schemeClr>
                </a:solidFill>
              </a:rPr>
              <a:t>Protokol UPC za preprečevanje in ukrepanje proti nadlegovanju</a:t>
            </a:r>
            <a:endParaRPr lang="cs-CZ" sz="2800" b="1" dirty="0">
              <a:solidFill>
                <a:schemeClr val="tx1">
                  <a:lumMod val="65000"/>
                  <a:lumOff val="35000"/>
                </a:schemeClr>
              </a:solidFill>
            </a:endParaRPr>
          </a:p>
        </p:txBody>
      </p:sp>
    </p:spTree>
    <p:extLst>
      <p:ext uri="{BB962C8B-B14F-4D97-AF65-F5344CB8AC3E}">
        <p14:creationId xmlns:p14="http://schemas.microsoft.com/office/powerpoint/2010/main" val="1189178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8338C97-1F5A-76F9-C058-235BDCCE2660}"/>
              </a:ext>
            </a:extLst>
          </p:cNvPr>
          <p:cNvSpPr txBox="1"/>
          <p:nvPr/>
        </p:nvSpPr>
        <p:spPr>
          <a:xfrm>
            <a:off x="880944" y="1432942"/>
            <a:ext cx="10455109" cy="3477875"/>
          </a:xfrm>
          <a:prstGeom prst="rect">
            <a:avLst/>
          </a:prstGeom>
          <a:solidFill>
            <a:schemeClr val="bg1"/>
          </a:solidFill>
        </p:spPr>
        <p:txBody>
          <a:bodyPr wrap="square" rtlCol="0">
            <a:spAutoFit/>
          </a:bodyPr>
          <a:lstStyle/>
          <a:p>
            <a:pPr lvl="1"/>
            <a:r>
              <a:rPr lang="en-US" sz="2000" dirty="0"/>
              <a:t>1. Ustanovi se preiskovalna komisija, ki jo sestavljajo:</a:t>
            </a:r>
            <a:endParaRPr lang="en-US" sz="2000" b="1" dirty="0"/>
          </a:p>
          <a:p>
            <a:pPr marL="914400" lvl="1" indent="-457200">
              <a:buAutoNum type="arabicPeriod"/>
            </a:pPr>
            <a:endParaRPr lang="en-US" sz="2000" b="1" dirty="0"/>
          </a:p>
          <a:p>
            <a:pPr marL="914400" lvl="1" indent="-457200">
              <a:buAutoNum type="arabicPeriod"/>
            </a:pPr>
            <a:endParaRPr lang="en-US" sz="2000" b="1" dirty="0"/>
          </a:p>
          <a:p>
            <a:pPr marL="914400" lvl="1" indent="-457200">
              <a:buAutoNum type="arabicPeriod"/>
            </a:pPr>
            <a:endParaRPr lang="en-US" sz="2000" b="1" dirty="0"/>
          </a:p>
          <a:p>
            <a:pPr marL="914400" lvl="1" indent="-457200">
              <a:buAutoNum type="arabicPeriod"/>
            </a:pPr>
            <a:endParaRPr lang="en-US" sz="2000" b="1" dirty="0"/>
          </a:p>
          <a:p>
            <a:pPr marL="914400" lvl="1" indent="-457200">
              <a:buAutoNum type="arabicPeriod"/>
            </a:pPr>
            <a:endParaRPr lang="en-US" sz="2000" b="1" dirty="0"/>
          </a:p>
          <a:p>
            <a:pPr marL="914400" lvl="1" indent="-457200">
              <a:buAutoNum type="arabicPeriod"/>
            </a:pPr>
            <a:endParaRPr lang="en-US" sz="2000" b="1" dirty="0"/>
          </a:p>
          <a:p>
            <a:pPr marL="914400" lvl="1" indent="-457200">
              <a:buAutoNum type="arabicPeriod"/>
            </a:pPr>
            <a:endParaRPr lang="en-US" sz="2000" b="1" dirty="0"/>
          </a:p>
          <a:p>
            <a:pPr marL="914400" lvl="1" indent="-457200">
              <a:buAutoNum type="arabicPeriod"/>
            </a:pPr>
            <a:endParaRPr lang="en-US" sz="2000" b="1" dirty="0"/>
          </a:p>
          <a:p>
            <a:pPr marL="914400" lvl="1" indent="-457200">
              <a:buAutoNum type="arabicPeriod"/>
            </a:pPr>
            <a:endParaRPr lang="en-US" sz="2000" b="1" dirty="0"/>
          </a:p>
          <a:p>
            <a:pPr lvl="1"/>
            <a:endParaRPr lang="en-US" sz="2000" b="1" dirty="0"/>
          </a:p>
        </p:txBody>
      </p:sp>
      <p:graphicFrame>
        <p:nvGraphicFramePr>
          <p:cNvPr id="2" name="Tabla 1"/>
          <p:cNvGraphicFramePr>
            <a:graphicFrameLocks noGrp="1"/>
          </p:cNvGraphicFramePr>
          <p:nvPr>
            <p:extLst>
              <p:ext uri="{D42A27DB-BD31-4B8C-83A1-F6EECF244321}">
                <p14:modId xmlns:p14="http://schemas.microsoft.com/office/powerpoint/2010/main" val="1609162258"/>
              </p:ext>
            </p:extLst>
          </p:nvPr>
        </p:nvGraphicFramePr>
        <p:xfrm>
          <a:off x="880944" y="2043289"/>
          <a:ext cx="10455111" cy="3224107"/>
        </p:xfrm>
        <a:graphic>
          <a:graphicData uri="http://schemas.openxmlformats.org/drawingml/2006/table">
            <a:tbl>
              <a:tblPr firstRow="1" bandRow="1">
                <a:tableStyleId>{5C22544A-7EE6-4342-B048-85BDC9FD1C3A}</a:tableStyleId>
              </a:tblPr>
              <a:tblGrid>
                <a:gridCol w="5184391">
                  <a:extLst>
                    <a:ext uri="{9D8B030D-6E8A-4147-A177-3AD203B41FA5}">
                      <a16:colId xmlns:a16="http://schemas.microsoft.com/office/drawing/2014/main" val="1910178307"/>
                    </a:ext>
                  </a:extLst>
                </a:gridCol>
                <a:gridCol w="5270720">
                  <a:extLst>
                    <a:ext uri="{9D8B030D-6E8A-4147-A177-3AD203B41FA5}">
                      <a16:colId xmlns:a16="http://schemas.microsoft.com/office/drawing/2014/main" val="383492699"/>
                    </a:ext>
                  </a:extLst>
                </a:gridCol>
              </a:tblGrid>
              <a:tr h="541867">
                <a:tc>
                  <a:txBody>
                    <a:bodyPr/>
                    <a:lstStyle/>
                    <a:p>
                      <a:pPr algn="ctr"/>
                      <a:r>
                        <a:rPr lang="ca-ES" sz="2000" b="1" dirty="0">
                          <a:solidFill>
                            <a:schemeClr val="bg1"/>
                          </a:solidFill>
                        </a:rPr>
                        <a:t>Študentsko telo</a:t>
                      </a:r>
                      <a:endParaRPr lang="es-ES" sz="2000" b="1" dirty="0">
                        <a:solidFill>
                          <a:schemeClr val="bg1"/>
                        </a:solidFill>
                      </a:endParaRPr>
                    </a:p>
                  </a:txBody>
                  <a:tcPr>
                    <a:solidFill>
                      <a:srgbClr val="A468A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a-ES" sz="2000" b="1" dirty="0">
                          <a:solidFill>
                            <a:schemeClr val="bg1"/>
                          </a:solidFill>
                        </a:rPr>
                        <a:t>Delovno okolje</a:t>
                      </a:r>
                    </a:p>
                  </a:txBody>
                  <a:tcPr>
                    <a:solidFill>
                      <a:srgbClr val="A468AE"/>
                    </a:solidFill>
                  </a:tcPr>
                </a:tc>
                <a:extLst>
                  <a:ext uri="{0D108BD9-81ED-4DB2-BD59-A6C34878D82A}">
                    <a16:rowId xmlns:a16="http://schemas.microsoft.com/office/drawing/2014/main" val="27827680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oseba, odgovorna za enakost v šoli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1 predstavnik kadrovske službe</a:t>
                      </a:r>
                    </a:p>
                  </a:txBody>
                  <a:tcPr/>
                </a:tc>
                <a:extLst>
                  <a:ext uri="{0D108BD9-81ED-4DB2-BD59-A6C34878D82A}">
                    <a16:rowId xmlns:a16="http://schemas.microsoft.com/office/drawing/2014/main" val="41113198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1 oseba, ki predstavlja študentsko telo (iz študentskega sveta)</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2 delegata za preventivo (iz Odbora za varnost in zdravje pri delu)</a:t>
                      </a:r>
                      <a:endParaRPr lang="es-ES" sz="2000" b="0" kern="1200" dirty="0">
                        <a:solidFill>
                          <a:schemeClr val="tx1"/>
                        </a:solidFill>
                        <a:latin typeface="+mn-lt"/>
                        <a:ea typeface="+mn-ea"/>
                        <a:cs typeface="+mn-cs"/>
                      </a:endParaRPr>
                    </a:p>
                  </a:txBody>
                  <a:tcPr/>
                </a:tc>
                <a:extLst>
                  <a:ext uri="{0D108BD9-81ED-4DB2-BD59-A6C34878D82A}">
                    <a16:rowId xmlns:a16="http://schemas.microsoft.com/office/drawing/2014/main" val="2268110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vodja študija</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b="1" kern="1200">
                        <a:solidFill>
                          <a:schemeClr val="tx1"/>
                        </a:solidFill>
                        <a:latin typeface="+mn-lt"/>
                        <a:ea typeface="+mn-ea"/>
                        <a:cs typeface="+mn-cs"/>
                      </a:endParaRPr>
                    </a:p>
                  </a:txBody>
                  <a:tcPr/>
                </a:tc>
                <a:extLst>
                  <a:ext uri="{0D108BD9-81ED-4DB2-BD59-A6C34878D82A}">
                    <a16:rowId xmlns:a16="http://schemas.microsoft.com/office/drawing/2014/main" val="2926723399"/>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tehnik/tehnika za enakost (ki deluje kot sekretar/ka)</a:t>
                      </a:r>
                    </a:p>
                  </a:txBody>
                  <a:tcPr/>
                </a:tc>
                <a:tc hMerge="1">
                  <a:txBody>
                    <a:bodyPr/>
                    <a:lstStyle/>
                    <a:p>
                      <a:endParaRPr lang="es-ES"/>
                    </a:p>
                  </a:txBody>
                  <a:tcPr/>
                </a:tc>
                <a:extLst>
                  <a:ext uri="{0D108BD9-81ED-4DB2-BD59-A6C34878D82A}">
                    <a16:rowId xmlns:a16="http://schemas.microsoft.com/office/drawing/2014/main" val="1234541170"/>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tehnik/tehnika pravnih storitev</a:t>
                      </a:r>
                    </a:p>
                  </a:txBody>
                  <a:tcPr/>
                </a:tc>
                <a:tc hMerge="1">
                  <a:txBody>
                    <a:bodyPr/>
                    <a:lstStyle/>
                    <a:p>
                      <a:endParaRPr lang="es-ES"/>
                    </a:p>
                  </a:txBody>
                  <a:tcPr/>
                </a:tc>
                <a:extLst>
                  <a:ext uri="{0D108BD9-81ED-4DB2-BD59-A6C34878D82A}">
                    <a16:rowId xmlns:a16="http://schemas.microsoft.com/office/drawing/2014/main" val="1810249"/>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po potrebi oseba, specializirana za spolno nasilje</a:t>
                      </a:r>
                    </a:p>
                  </a:txBody>
                  <a:tcPr/>
                </a:tc>
                <a:tc hMerge="1">
                  <a:txBody>
                    <a:bodyPr/>
                    <a:lstStyle/>
                    <a:p>
                      <a:endParaRPr lang="es-ES"/>
                    </a:p>
                  </a:txBody>
                  <a:tcPr/>
                </a:tc>
                <a:extLst>
                  <a:ext uri="{0D108BD9-81ED-4DB2-BD59-A6C34878D82A}">
                    <a16:rowId xmlns:a16="http://schemas.microsoft.com/office/drawing/2014/main" val="2895065272"/>
                  </a:ext>
                </a:extLst>
              </a:tr>
            </a:tbl>
          </a:graphicData>
        </a:graphic>
      </p:graphicFrame>
      <p:sp>
        <p:nvSpPr>
          <p:cNvPr id="3" name="TextovéPole 3">
            <a:extLst>
              <a:ext uri="{FF2B5EF4-FFF2-40B4-BE49-F238E27FC236}">
                <a16:creationId xmlns:a16="http://schemas.microsoft.com/office/drawing/2014/main" id="{008FBFCD-7EDB-6D89-2AAC-D249B4B9E4FD}"/>
              </a:ext>
            </a:extLst>
          </p:cNvPr>
          <p:cNvSpPr txBox="1"/>
          <p:nvPr/>
        </p:nvSpPr>
        <p:spPr>
          <a:xfrm>
            <a:off x="1737832" y="714598"/>
            <a:ext cx="9809125" cy="523220"/>
          </a:xfrm>
          <a:prstGeom prst="rect">
            <a:avLst/>
          </a:prstGeom>
          <a:noFill/>
        </p:spPr>
        <p:txBody>
          <a:bodyPr wrap="square" rtlCol="0">
            <a:spAutoFit/>
          </a:bodyPr>
          <a:lstStyle/>
          <a:p>
            <a:r>
              <a:rPr lang="en-US" sz="2800" b="1" dirty="0">
                <a:solidFill>
                  <a:schemeClr val="tx1">
                    <a:lumMod val="65000"/>
                    <a:lumOff val="35000"/>
                  </a:schemeClr>
                </a:solidFill>
              </a:rPr>
              <a:t>Protokol UPC za preprečevanje in ukrepanje proti nadlegovanju</a:t>
            </a:r>
            <a:endParaRPr lang="cs-CZ" sz="2800" b="1" dirty="0">
              <a:solidFill>
                <a:schemeClr val="tx1">
                  <a:lumMod val="65000"/>
                  <a:lumOff val="35000"/>
                </a:schemeClr>
              </a:solidFill>
            </a:endParaRPr>
          </a:p>
        </p:txBody>
      </p:sp>
    </p:spTree>
    <p:extLst>
      <p:ext uri="{BB962C8B-B14F-4D97-AF65-F5344CB8AC3E}">
        <p14:creationId xmlns:p14="http://schemas.microsoft.com/office/powerpoint/2010/main" val="3814009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8338C97-1F5A-76F9-C058-235BDCCE2660}"/>
              </a:ext>
            </a:extLst>
          </p:cNvPr>
          <p:cNvSpPr txBox="1"/>
          <p:nvPr/>
        </p:nvSpPr>
        <p:spPr>
          <a:xfrm>
            <a:off x="877229" y="1860091"/>
            <a:ext cx="10437542" cy="1938992"/>
          </a:xfrm>
          <a:prstGeom prst="rect">
            <a:avLst/>
          </a:prstGeom>
          <a:solidFill>
            <a:schemeClr val="bg1"/>
          </a:solidFill>
        </p:spPr>
        <p:txBody>
          <a:bodyPr wrap="square" rtlCol="0">
            <a:spAutoFit/>
          </a:bodyPr>
          <a:lstStyle/>
          <a:p>
            <a:pPr lvl="1"/>
            <a:r>
              <a:rPr lang="en-US" sz="2000" dirty="0"/>
              <a:t>1. Ustanovi se preiskovalna komisija</a:t>
            </a:r>
          </a:p>
          <a:p>
            <a:pPr lvl="1"/>
            <a:endParaRPr lang="en-US" sz="2000" dirty="0"/>
          </a:p>
          <a:p>
            <a:pPr lvl="1"/>
            <a:r>
              <a:rPr lang="en-US" sz="2000" dirty="0"/>
              <a:t>2. Informacije se analizirajo (hitro in) zaupno. </a:t>
            </a:r>
            <a:r>
              <a:rPr lang="en-US" sz="2000" dirty="0" err="1"/>
              <a:t>Intervjuvan</a:t>
            </a:r>
            <a:r>
              <a:rPr lang="en-US" sz="2000" dirty="0"/>
              <a:t> ločeno:</a:t>
            </a:r>
          </a:p>
          <a:p>
            <a:pPr marL="800100" lvl="1" indent="-342900">
              <a:buFont typeface="Arial" panose="020B0604020202020204" pitchFamily="34" charset="0"/>
              <a:buChar char="•"/>
            </a:pPr>
            <a:r>
              <a:rPr lang="en-US" sz="2000" dirty="0" err="1"/>
              <a:t>nadlegovana</a:t>
            </a:r>
            <a:r>
              <a:rPr lang="en-US" sz="2000" dirty="0"/>
              <a:t> oseba</a:t>
            </a:r>
          </a:p>
          <a:p>
            <a:pPr marL="800100" lvl="1" indent="-342900">
              <a:buFont typeface="Arial" panose="020B0604020202020204" pitchFamily="34" charset="0"/>
              <a:buChar char="•"/>
            </a:pPr>
            <a:r>
              <a:rPr lang="en-US" sz="2000" dirty="0"/>
              <a:t>domnevnega nadlegovalca</a:t>
            </a:r>
          </a:p>
          <a:p>
            <a:pPr marL="800100" lvl="1" indent="-342900">
              <a:buFont typeface="Arial" panose="020B0604020202020204" pitchFamily="34" charset="0"/>
              <a:buChar char="•"/>
            </a:pPr>
            <a:r>
              <a:rPr lang="en-US" sz="2000" dirty="0"/>
              <a:t>ljudje z ustreznimi informacijami o primeru</a:t>
            </a:r>
            <a:endParaRPr lang="en-US" sz="2000" b="1" dirty="0"/>
          </a:p>
        </p:txBody>
      </p:sp>
      <p:sp>
        <p:nvSpPr>
          <p:cNvPr id="3" name="TextovéPole 3">
            <a:extLst>
              <a:ext uri="{FF2B5EF4-FFF2-40B4-BE49-F238E27FC236}">
                <a16:creationId xmlns:a16="http://schemas.microsoft.com/office/drawing/2014/main" id="{AA180A85-482B-3691-A6F9-EC5334A1A2D0}"/>
              </a:ext>
            </a:extLst>
          </p:cNvPr>
          <p:cNvSpPr txBox="1"/>
          <p:nvPr/>
        </p:nvSpPr>
        <p:spPr>
          <a:xfrm>
            <a:off x="1737832" y="714598"/>
            <a:ext cx="9809125" cy="523220"/>
          </a:xfrm>
          <a:prstGeom prst="rect">
            <a:avLst/>
          </a:prstGeom>
          <a:noFill/>
        </p:spPr>
        <p:txBody>
          <a:bodyPr wrap="square" rtlCol="0">
            <a:spAutoFit/>
          </a:bodyPr>
          <a:lstStyle/>
          <a:p>
            <a:r>
              <a:rPr lang="en-US" sz="2800" b="1" dirty="0">
                <a:solidFill>
                  <a:schemeClr val="tx1">
                    <a:lumMod val="65000"/>
                    <a:lumOff val="35000"/>
                  </a:schemeClr>
                </a:solidFill>
              </a:rPr>
              <a:t>Protokol UPC za preprečevanje in ukrepanje proti nadlegovanju</a:t>
            </a:r>
            <a:endParaRPr lang="cs-CZ" sz="2800" b="1" dirty="0">
              <a:solidFill>
                <a:schemeClr val="tx1">
                  <a:lumMod val="65000"/>
                  <a:lumOff val="35000"/>
                </a:schemeClr>
              </a:solidFill>
            </a:endParaRPr>
          </a:p>
        </p:txBody>
      </p:sp>
    </p:spTree>
    <p:extLst>
      <p:ext uri="{BB962C8B-B14F-4D97-AF65-F5344CB8AC3E}">
        <p14:creationId xmlns:p14="http://schemas.microsoft.com/office/powerpoint/2010/main" val="4083185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8338C97-1F5A-76F9-C058-235BDCCE2660}"/>
              </a:ext>
            </a:extLst>
          </p:cNvPr>
          <p:cNvSpPr txBox="1"/>
          <p:nvPr/>
        </p:nvSpPr>
        <p:spPr>
          <a:xfrm>
            <a:off x="877229" y="1843950"/>
            <a:ext cx="10437542" cy="3170099"/>
          </a:xfrm>
          <a:prstGeom prst="rect">
            <a:avLst/>
          </a:prstGeom>
          <a:solidFill>
            <a:schemeClr val="bg1"/>
          </a:solidFill>
        </p:spPr>
        <p:txBody>
          <a:bodyPr wrap="square" rtlCol="0">
            <a:spAutoFit/>
          </a:bodyPr>
          <a:lstStyle/>
          <a:p>
            <a:pPr lvl="1"/>
            <a:r>
              <a:rPr lang="en-US" sz="2000" dirty="0"/>
              <a:t>1. Ustanovi se preiskovalna komisija</a:t>
            </a:r>
          </a:p>
          <a:p>
            <a:pPr lvl="1"/>
            <a:endParaRPr lang="en-US" sz="2000" dirty="0"/>
          </a:p>
          <a:p>
            <a:pPr lvl="1"/>
            <a:r>
              <a:rPr lang="en-US" sz="2000" dirty="0"/>
              <a:t>2. Informacije se analizirajo (hitro in) zaupno. </a:t>
            </a:r>
            <a:r>
              <a:rPr lang="en-US" sz="2000" dirty="0" err="1"/>
              <a:t>Intervjuvan</a:t>
            </a:r>
            <a:r>
              <a:rPr lang="en-US" sz="2000" dirty="0"/>
              <a:t> ločeno:</a:t>
            </a:r>
          </a:p>
          <a:p>
            <a:pPr marL="800100" lvl="1" indent="-342900">
              <a:buFont typeface="Arial" panose="020B0604020202020204" pitchFamily="34" charset="0"/>
              <a:buChar char="•"/>
            </a:pPr>
            <a:r>
              <a:rPr lang="en-US" sz="2000" dirty="0" err="1"/>
              <a:t>nadlegovana</a:t>
            </a:r>
            <a:r>
              <a:rPr lang="en-US" sz="2000" dirty="0"/>
              <a:t> oseba</a:t>
            </a:r>
          </a:p>
          <a:p>
            <a:pPr marL="800100" lvl="1" indent="-342900">
              <a:buFont typeface="Arial" panose="020B0604020202020204" pitchFamily="34" charset="0"/>
              <a:buChar char="•"/>
            </a:pPr>
            <a:r>
              <a:rPr lang="en-US" sz="2000" dirty="0"/>
              <a:t>domnevnega nadlegovalca</a:t>
            </a:r>
          </a:p>
          <a:p>
            <a:pPr marL="800100" lvl="1" indent="-342900">
              <a:buFont typeface="Arial" panose="020B0604020202020204" pitchFamily="34" charset="0"/>
              <a:buChar char="•"/>
            </a:pPr>
            <a:r>
              <a:rPr lang="en-US" sz="2000" dirty="0"/>
              <a:t>ljudje z ustreznimi informacijami o primeru</a:t>
            </a:r>
          </a:p>
          <a:p>
            <a:pPr lvl="1"/>
            <a:endParaRPr lang="en-US" sz="2000" dirty="0"/>
          </a:p>
          <a:p>
            <a:pPr lvl="1"/>
            <a:r>
              <a:rPr lang="en-US" sz="2000" dirty="0"/>
              <a:t>3. Komisija poda poročilo za rektorja:</a:t>
            </a:r>
          </a:p>
          <a:p>
            <a:pPr marL="800100" lvl="1" indent="-342900">
              <a:buFont typeface="Arial" panose="020B0604020202020204" pitchFamily="34" charset="0"/>
              <a:buChar char="•"/>
            </a:pPr>
            <a:r>
              <a:rPr lang="en-US" sz="2000" dirty="0"/>
              <a:t>ugotovi dovolj dokazov o nadlegovanju in predlaga določitev varnostnih ukrepov</a:t>
            </a:r>
          </a:p>
          <a:p>
            <a:pPr marL="800100" lvl="1" indent="-342900">
              <a:buFont typeface="Arial" panose="020B0604020202020204" pitchFamily="34" charset="0"/>
              <a:buChar char="•"/>
            </a:pPr>
            <a:r>
              <a:rPr lang="en-US" sz="2000" dirty="0"/>
              <a:t>ne ceni znakov nadlegovanja in predlaga vložitev primera</a:t>
            </a:r>
            <a:endParaRPr lang="en-US" sz="2000" b="1" dirty="0"/>
          </a:p>
        </p:txBody>
      </p:sp>
      <p:sp>
        <p:nvSpPr>
          <p:cNvPr id="6" name="TextovéPole 3">
            <a:extLst>
              <a:ext uri="{FF2B5EF4-FFF2-40B4-BE49-F238E27FC236}">
                <a16:creationId xmlns:a16="http://schemas.microsoft.com/office/drawing/2014/main" id="{BCD96489-9832-2120-9F17-8C5D200B9122}"/>
              </a:ext>
            </a:extLst>
          </p:cNvPr>
          <p:cNvSpPr txBox="1"/>
          <p:nvPr/>
        </p:nvSpPr>
        <p:spPr>
          <a:xfrm>
            <a:off x="1737832" y="714598"/>
            <a:ext cx="9809125" cy="523220"/>
          </a:xfrm>
          <a:prstGeom prst="rect">
            <a:avLst/>
          </a:prstGeom>
          <a:noFill/>
        </p:spPr>
        <p:txBody>
          <a:bodyPr wrap="square" rtlCol="0">
            <a:spAutoFit/>
          </a:bodyPr>
          <a:lstStyle/>
          <a:p>
            <a:r>
              <a:rPr lang="en-US" sz="2800" b="1" dirty="0">
                <a:solidFill>
                  <a:schemeClr val="tx1">
                    <a:lumMod val="65000"/>
                    <a:lumOff val="35000"/>
                  </a:schemeClr>
                </a:solidFill>
              </a:rPr>
              <a:t>Protokol UPC za preprečevanje in ukrepanje proti nadlegovanju</a:t>
            </a:r>
            <a:endParaRPr lang="cs-CZ" sz="2800" b="1" dirty="0">
              <a:solidFill>
                <a:schemeClr val="tx1">
                  <a:lumMod val="65000"/>
                  <a:lumOff val="35000"/>
                </a:schemeClr>
              </a:solidFill>
            </a:endParaRPr>
          </a:p>
        </p:txBody>
      </p:sp>
    </p:spTree>
    <p:extLst>
      <p:ext uri="{BB962C8B-B14F-4D97-AF65-F5344CB8AC3E}">
        <p14:creationId xmlns:p14="http://schemas.microsoft.com/office/powerpoint/2010/main" val="784565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790784" y="582458"/>
            <a:ext cx="10075152" cy="523220"/>
          </a:xfrm>
          <a:prstGeom prst="rect">
            <a:avLst/>
          </a:prstGeom>
          <a:noFill/>
        </p:spPr>
        <p:txBody>
          <a:bodyPr wrap="square" rtlCol="0">
            <a:spAutoFit/>
          </a:bodyPr>
          <a:lstStyle/>
          <a:p>
            <a:r>
              <a:rPr lang="en-US" sz="2800" b="1" dirty="0">
                <a:solidFill>
                  <a:schemeClr val="tx1">
                    <a:lumMod val="65000"/>
                    <a:lumOff val="35000"/>
                  </a:schemeClr>
                </a:solidFill>
              </a:rPr>
              <a:t>Viri </a:t>
            </a:r>
            <a:r>
              <a:rPr lang="en-US" sz="2800" b="1" dirty="0" err="1">
                <a:solidFill>
                  <a:schemeClr val="tx1">
                    <a:lumMod val="65000"/>
                    <a:lumOff val="35000"/>
                  </a:schemeClr>
                </a:solidFill>
              </a:rPr>
              <a:t>ozaveščanja</a:t>
            </a:r>
            <a:r>
              <a:rPr lang="en-US" sz="2800" b="1" dirty="0">
                <a:solidFill>
                  <a:schemeClr val="tx1">
                    <a:lumMod val="65000"/>
                    <a:lumOff val="35000"/>
                  </a:schemeClr>
                </a:solidFill>
              </a:rPr>
              <a:t> za skupnost UPC</a:t>
            </a:r>
            <a:endParaRPr lang="en-US" sz="2800" b="1" dirty="0">
              <a:solidFill>
                <a:srgbClr val="6A007C"/>
              </a:solidFill>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50542" y="1311044"/>
            <a:ext cx="6230441" cy="1631216"/>
          </a:xfrm>
          <a:prstGeom prst="rect">
            <a:avLst/>
          </a:prstGeom>
          <a:solidFill>
            <a:schemeClr val="bg1"/>
          </a:solidFill>
        </p:spPr>
        <p:txBody>
          <a:bodyPr wrap="square" rtlCol="0">
            <a:spAutoFit/>
          </a:bodyPr>
          <a:lstStyle/>
          <a:p>
            <a:pPr marL="800100" lvl="1" indent="-342900">
              <a:buFont typeface="Arial" panose="020B0604020202020204" pitchFamily="34" charset="0"/>
              <a:buChar char="•"/>
            </a:pPr>
            <a:r>
              <a:rPr lang="en-US" sz="2000" dirty="0"/>
              <a:t>Študentske delavnice</a:t>
            </a:r>
          </a:p>
          <a:p>
            <a:pPr marL="800100" lvl="1" indent="-342900">
              <a:buFont typeface="Arial" panose="020B0604020202020204" pitchFamily="34" charset="0"/>
              <a:buChar char="•"/>
            </a:pPr>
            <a:r>
              <a:rPr lang="en-US" sz="2000" dirty="0"/>
              <a:t>Usposabljanja osebja / referenčne osebe za enakost</a:t>
            </a:r>
          </a:p>
          <a:p>
            <a:pPr marL="800100" lvl="1" indent="-342900">
              <a:buFont typeface="Arial" panose="020B0604020202020204" pitchFamily="34" charset="0"/>
              <a:buChar char="•"/>
            </a:pPr>
            <a:r>
              <a:rPr lang="en-US" sz="2000" dirty="0"/>
              <a:t>Oglaševalske akcije (11-F, 8-M, 17-M, 25-N…)</a:t>
            </a:r>
          </a:p>
          <a:p>
            <a:pPr marL="800100" lvl="1" indent="-342900">
              <a:buFont typeface="Arial" panose="020B0604020202020204" pitchFamily="34" charset="0"/>
              <a:buChar char="•"/>
            </a:pPr>
            <a:r>
              <a:rPr lang="en-US" sz="2000" dirty="0"/>
              <a:t>Materiali: torbe, vodniki, zvitki, plakati…</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2037" y="3929416"/>
            <a:ext cx="1457497" cy="15000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040" y="1834960"/>
            <a:ext cx="2104808" cy="2940197"/>
          </a:xfrm>
          <a:prstGeom prst="rect">
            <a:avLst/>
          </a:prstGeom>
        </p:spPr>
      </p:pic>
      <p:pic>
        <p:nvPicPr>
          <p:cNvPr id="8" name="Imagen 7"/>
          <p:cNvPicPr>
            <a:picLocks noChangeAspect="1"/>
          </p:cNvPicPr>
          <p:nvPr/>
        </p:nvPicPr>
        <p:blipFill>
          <a:blip r:embed="rId4"/>
          <a:stretch>
            <a:fillRect/>
          </a:stretch>
        </p:blipFill>
        <p:spPr>
          <a:xfrm>
            <a:off x="1017652" y="3142606"/>
            <a:ext cx="3114864" cy="2286862"/>
          </a:xfrm>
          <a:prstGeom prst="rect">
            <a:avLst/>
          </a:prstGeom>
        </p:spPr>
      </p:pic>
      <p:pic>
        <p:nvPicPr>
          <p:cNvPr id="9" name="Imagen 8"/>
          <p:cNvPicPr>
            <a:picLocks noChangeAspect="1"/>
          </p:cNvPicPr>
          <p:nvPr/>
        </p:nvPicPr>
        <p:blipFill>
          <a:blip r:embed="rId5"/>
          <a:stretch>
            <a:fillRect/>
          </a:stretch>
        </p:blipFill>
        <p:spPr>
          <a:xfrm>
            <a:off x="4294919" y="3437700"/>
            <a:ext cx="1493547" cy="1434747"/>
          </a:xfrm>
          <a:prstGeom prst="rect">
            <a:avLst/>
          </a:prstGeom>
        </p:spPr>
      </p:pic>
      <p:pic>
        <p:nvPicPr>
          <p:cNvPr id="10" name="Imagen 9"/>
          <p:cNvPicPr>
            <a:picLocks noChangeAspect="1"/>
          </p:cNvPicPr>
          <p:nvPr/>
        </p:nvPicPr>
        <p:blipFill>
          <a:blip r:embed="rId6"/>
          <a:stretch>
            <a:fillRect/>
          </a:stretch>
        </p:blipFill>
        <p:spPr>
          <a:xfrm>
            <a:off x="7361937" y="3437700"/>
            <a:ext cx="1606699" cy="1541913"/>
          </a:xfrm>
          <a:prstGeom prst="rect">
            <a:avLst/>
          </a:prstGeom>
        </p:spPr>
      </p:pic>
    </p:spTree>
    <p:extLst>
      <p:ext uri="{BB962C8B-B14F-4D97-AF65-F5344CB8AC3E}">
        <p14:creationId xmlns:p14="http://schemas.microsoft.com/office/powerpoint/2010/main" val="9743582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98057-498D-7667-8680-E0DD6668052D}"/>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id="{218BCB4B-4D52-32F7-73AE-C2082B8B37EE}"/>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Dnevni red</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7D8C24C-AA15-DE09-0376-1794ABC5C5E0}"/>
              </a:ext>
            </a:extLst>
          </p:cNvPr>
          <p:cNvSpPr txBox="1"/>
          <p:nvPr/>
        </p:nvSpPr>
        <p:spPr>
          <a:xfrm>
            <a:off x="1366840" y="2094722"/>
            <a:ext cx="9797026" cy="295786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9.50	Dobrodošlica in pregled</a:t>
            </a:r>
          </a:p>
          <a:p>
            <a:pPr>
              <a:lnSpc>
                <a:spcPct val="150000"/>
              </a:lnSpc>
            </a:pPr>
            <a:r>
              <a:rPr lang="en-US" sz="1800" b="0" i="0" u="none" strike="noStrike" baseline="0" dirty="0">
                <a:solidFill>
                  <a:srgbClr val="000000"/>
                </a:solidFill>
                <a:latin typeface="Calibri"/>
                <a:cs typeface="Calibri"/>
              </a:rPr>
              <a:t>9.50 – 10.55	Vsebina 1. del. Osnovni pojmi</a:t>
            </a:r>
          </a:p>
          <a:p>
            <a:pPr>
              <a:lnSpc>
                <a:spcPct val="150000"/>
              </a:lnSpc>
            </a:pPr>
            <a:r>
              <a:rPr lang="en-US" sz="1800" b="0" i="0" u="none" strike="noStrike" baseline="0" dirty="0">
                <a:solidFill>
                  <a:srgbClr val="000000"/>
                </a:solidFill>
                <a:latin typeface="Calibri"/>
                <a:cs typeface="Calibri"/>
              </a:rPr>
              <a:t>10.55 – 11.45	Vsebina 2. del Primeri spolne diskriminacije in nasilja na univerzi </a:t>
            </a:r>
          </a:p>
          <a:p>
            <a:pPr>
              <a:lnSpc>
                <a:spcPct val="150000"/>
              </a:lnSpc>
            </a:pPr>
            <a:r>
              <a:rPr lang="en-US" sz="1800" b="0" i="0" u="none" strike="noStrike" baseline="0" dirty="0">
                <a:solidFill>
                  <a:srgbClr val="000000"/>
                </a:solidFill>
                <a:latin typeface="Calibri"/>
                <a:cs typeface="Calibri"/>
              </a:rPr>
              <a:t>11.45 – 12.00	Odmor</a:t>
            </a:r>
          </a:p>
          <a:p>
            <a:pPr>
              <a:lnSpc>
                <a:spcPct val="150000"/>
              </a:lnSpc>
            </a:pPr>
            <a:r>
              <a:rPr lang="en-US" sz="1800" b="0" i="0" u="none" strike="noStrike" baseline="0" dirty="0">
                <a:solidFill>
                  <a:srgbClr val="000000"/>
                </a:solidFill>
                <a:latin typeface="Calibri"/>
                <a:cs typeface="Calibri"/>
              </a:rPr>
              <a:t>12.00 – 12.45	Vsebina 3. del. Vključujoč in spolno nevtralen jezik</a:t>
            </a:r>
          </a:p>
          <a:p>
            <a:pPr>
              <a:lnSpc>
                <a:spcPct val="150000"/>
              </a:lnSpc>
            </a:pPr>
            <a:r>
              <a:rPr lang="en-US" sz="1800" b="0" i="0" u="none" strike="noStrike" baseline="0" dirty="0">
                <a:solidFill>
                  <a:srgbClr val="000000"/>
                </a:solidFill>
                <a:latin typeface="Calibri"/>
                <a:cs typeface="Calibri"/>
              </a:rPr>
              <a:t>12.45 – 13.10	Vsebina 4. del. Protokol univerze</a:t>
            </a:r>
          </a:p>
          <a:p>
            <a:pPr>
              <a:lnSpc>
                <a:spcPct val="150000"/>
              </a:lnSpc>
            </a:pPr>
            <a:r>
              <a:rPr lang="en-US" sz="1800" b="0" i="0" u="none" strike="noStrike" baseline="0" dirty="0">
                <a:solidFill>
                  <a:srgbClr val="000000"/>
                </a:solidFill>
                <a:latin typeface="Calibri"/>
                <a:cs typeface="Calibri"/>
              </a:rPr>
              <a:t>13.10 – 13.30	</a:t>
            </a:r>
            <a:r>
              <a:rPr lang="en-US" sz="1800" b="1" i="0" u="none" strike="noStrike" baseline="0" dirty="0">
                <a:solidFill>
                  <a:srgbClr val="000000"/>
                </a:solidFill>
                <a:latin typeface="Calibri"/>
                <a:cs typeface="Calibri"/>
              </a:rPr>
              <a:t>Zaključek</a:t>
            </a:r>
            <a:endParaRPr lang="en-US" sz="2200" b="1" dirty="0">
              <a:latin typeface="Calibri"/>
              <a:cs typeface="Calibri"/>
            </a:endParaRPr>
          </a:p>
        </p:txBody>
      </p:sp>
      <p:pic>
        <p:nvPicPr>
          <p:cNvPr id="6" name="Imagen 3">
            <a:extLst>
              <a:ext uri="{FF2B5EF4-FFF2-40B4-BE49-F238E27FC236}">
                <a16:creationId xmlns:a16="http://schemas.microsoft.com/office/drawing/2014/main" id="{2B57B511-B4D4-402E-24CA-C033E22F046C}"/>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a:extLst>
              <a:ext uri="{FF2B5EF4-FFF2-40B4-BE49-F238E27FC236}">
                <a16:creationId xmlns:a16="http://schemas.microsoft.com/office/drawing/2014/main" id="{050276A1-E52F-9FE7-9898-49F00CA7FC78}"/>
              </a:ext>
            </a:extLst>
          </p:cNvPr>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a:extLst>
              <a:ext uri="{FF2B5EF4-FFF2-40B4-BE49-F238E27FC236}">
                <a16:creationId xmlns:a16="http://schemas.microsoft.com/office/drawing/2014/main" id="{B6678405-CDBE-B867-00A4-06A5DCFFB30D}"/>
              </a:ext>
            </a:extLst>
          </p:cNvPr>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a:extLst>
              <a:ext uri="{FF2B5EF4-FFF2-40B4-BE49-F238E27FC236}">
                <a16:creationId xmlns:a16="http://schemas.microsoft.com/office/drawing/2014/main" id="{4EC3A266-2281-110F-2001-A4ADF80AD4FA}"/>
              </a:ext>
            </a:extLst>
          </p:cNvPr>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68021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E8BA4-DAB4-5F5C-CB54-09D2D34DCA02}"/>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id="{B31AE63A-0865-312B-52B7-79005D017926}"/>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Dnevni red</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BA0A175B-100E-A946-A10A-F7B19ABFD0D6}"/>
              </a:ext>
            </a:extLst>
          </p:cNvPr>
          <p:cNvSpPr txBox="1"/>
          <p:nvPr/>
        </p:nvSpPr>
        <p:spPr>
          <a:xfrm>
            <a:off x="1366840" y="2094722"/>
            <a:ext cx="9797026" cy="295786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9.50	Dobrodošlica in pregled</a:t>
            </a:r>
          </a:p>
          <a:p>
            <a:pPr>
              <a:lnSpc>
                <a:spcPct val="150000"/>
              </a:lnSpc>
            </a:pPr>
            <a:r>
              <a:rPr lang="en-US" sz="1800" b="0" i="0" u="none" strike="noStrike" baseline="0" dirty="0">
                <a:solidFill>
                  <a:srgbClr val="000000"/>
                </a:solidFill>
                <a:latin typeface="Calibri"/>
                <a:cs typeface="Calibri"/>
              </a:rPr>
              <a:t>9.50 – 10.55	</a:t>
            </a:r>
            <a:r>
              <a:rPr lang="en-US" sz="1800" b="1" i="0" u="none" strike="noStrike" baseline="0" dirty="0">
                <a:solidFill>
                  <a:srgbClr val="000000"/>
                </a:solidFill>
                <a:latin typeface="Calibri"/>
                <a:cs typeface="Calibri"/>
              </a:rPr>
              <a:t>Vsebina 1. del. Osnovni pojmi</a:t>
            </a:r>
          </a:p>
          <a:p>
            <a:pPr>
              <a:lnSpc>
                <a:spcPct val="150000"/>
              </a:lnSpc>
            </a:pPr>
            <a:r>
              <a:rPr lang="en-US" sz="1800" b="0" i="0" u="none" strike="noStrike" baseline="0" dirty="0">
                <a:solidFill>
                  <a:srgbClr val="000000"/>
                </a:solidFill>
                <a:latin typeface="Calibri"/>
                <a:cs typeface="Calibri"/>
              </a:rPr>
              <a:t>10.55 – 11.45	Vsebina 2. del Primeri spolne diskriminacije in nasilja na univerzi </a:t>
            </a:r>
          </a:p>
          <a:p>
            <a:pPr>
              <a:lnSpc>
                <a:spcPct val="150000"/>
              </a:lnSpc>
            </a:pPr>
            <a:r>
              <a:rPr lang="en-US" sz="1800" b="0" i="0" u="none" strike="noStrike" baseline="0" dirty="0">
                <a:solidFill>
                  <a:srgbClr val="000000"/>
                </a:solidFill>
                <a:latin typeface="Calibri"/>
                <a:cs typeface="Calibri"/>
              </a:rPr>
              <a:t>11.45 – 12.00	Odmor</a:t>
            </a:r>
          </a:p>
          <a:p>
            <a:pPr>
              <a:lnSpc>
                <a:spcPct val="150000"/>
              </a:lnSpc>
            </a:pPr>
            <a:r>
              <a:rPr lang="en-US" sz="1800" b="0" i="0" u="none" strike="noStrike" baseline="0" dirty="0">
                <a:solidFill>
                  <a:srgbClr val="000000"/>
                </a:solidFill>
                <a:latin typeface="Calibri"/>
                <a:cs typeface="Calibri"/>
              </a:rPr>
              <a:t>12.00 – 12.45	Vsebina 3. del. Vključujoč in spolno nevtralen jezik</a:t>
            </a:r>
          </a:p>
          <a:p>
            <a:pPr>
              <a:lnSpc>
                <a:spcPct val="150000"/>
              </a:lnSpc>
            </a:pPr>
            <a:r>
              <a:rPr lang="en-US" sz="1800" b="0" i="0" u="none" strike="noStrike" baseline="0" dirty="0">
                <a:solidFill>
                  <a:srgbClr val="000000"/>
                </a:solidFill>
                <a:latin typeface="Calibri"/>
                <a:cs typeface="Calibri"/>
              </a:rPr>
              <a:t>12.45 – 13.10	Vsebina 4. del. Protokol univerze</a:t>
            </a:r>
          </a:p>
          <a:p>
            <a:pPr>
              <a:lnSpc>
                <a:spcPct val="150000"/>
              </a:lnSpc>
            </a:pPr>
            <a:r>
              <a:rPr lang="en-US" sz="1800" b="0" i="0" u="none" strike="noStrike" baseline="0" dirty="0">
                <a:solidFill>
                  <a:srgbClr val="000000"/>
                </a:solidFill>
                <a:latin typeface="Calibri"/>
                <a:cs typeface="Calibri"/>
              </a:rPr>
              <a:t>13.10 – 13.30	Zaključek</a:t>
            </a:r>
            <a:endParaRPr lang="en-US" sz="2200" b="1" dirty="0">
              <a:latin typeface="Calibri"/>
              <a:cs typeface="Calibri"/>
            </a:endParaRPr>
          </a:p>
        </p:txBody>
      </p:sp>
      <p:pic>
        <p:nvPicPr>
          <p:cNvPr id="6" name="Imagen 3">
            <a:extLst>
              <a:ext uri="{FF2B5EF4-FFF2-40B4-BE49-F238E27FC236}">
                <a16:creationId xmlns:a16="http://schemas.microsoft.com/office/drawing/2014/main" id="{EA7ADA91-FDCC-F0FB-3857-ED559A104C3A}"/>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a:extLst>
              <a:ext uri="{FF2B5EF4-FFF2-40B4-BE49-F238E27FC236}">
                <a16:creationId xmlns:a16="http://schemas.microsoft.com/office/drawing/2014/main" id="{6E4E3887-B88A-4564-64D5-0B1867A8A052}"/>
              </a:ext>
            </a:extLst>
          </p:cNvPr>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a:extLst>
              <a:ext uri="{FF2B5EF4-FFF2-40B4-BE49-F238E27FC236}">
                <a16:creationId xmlns:a16="http://schemas.microsoft.com/office/drawing/2014/main" id="{9FBE2800-F0C8-D527-CC13-DCDE35A56E07}"/>
              </a:ext>
            </a:extLst>
          </p:cNvPr>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a:extLst>
              <a:ext uri="{FF2B5EF4-FFF2-40B4-BE49-F238E27FC236}">
                <a16:creationId xmlns:a16="http://schemas.microsoft.com/office/drawing/2014/main" id="{CFAC4FEB-64C7-7992-BD6F-00F3B93A082D}"/>
              </a:ext>
            </a:extLst>
          </p:cNvPr>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0648402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cs-CZ" sz="160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4140634" y="530430"/>
            <a:ext cx="5404105" cy="584775"/>
          </a:xfrm>
          <a:prstGeom prst="rect">
            <a:avLst/>
          </a:prstGeom>
          <a:solidFill>
            <a:schemeClr val="bg1"/>
          </a:solidFill>
        </p:spPr>
        <p:txBody>
          <a:bodyPr wrap="square" rtlCol="0">
            <a:spAutoFit/>
          </a:bodyPr>
          <a:lstStyle/>
          <a:p>
            <a:r>
              <a:rPr lang="en-US" sz="3200" b="1" dirty="0">
                <a:solidFill>
                  <a:schemeClr val="tx1">
                    <a:lumMod val="65000"/>
                    <a:lumOff val="35000"/>
                  </a:schemeClr>
                </a:solidFill>
                <a:latin typeface="Calibri"/>
                <a:cs typeface="Calibri"/>
              </a:rPr>
              <a:t>Priporočljivi viri</a:t>
            </a:r>
            <a:endParaRPr lang="cs-CZ" sz="2400" b="1" i="0" dirty="0">
              <a:solidFill>
                <a:schemeClr val="tx1">
                  <a:lumMod val="65000"/>
                  <a:lumOff val="35000"/>
                </a:schemeClr>
              </a:solidFill>
              <a:latin typeface="Calibri"/>
              <a:cs typeface="Calibri"/>
            </a:endParaRPr>
          </a:p>
        </p:txBody>
      </p:sp>
      <p:sp>
        <p:nvSpPr>
          <p:cNvPr id="2" name="Rectángulo 1">
            <a:extLst>
              <a:ext uri="{FF2B5EF4-FFF2-40B4-BE49-F238E27FC236}">
                <a16:creationId xmlns:a16="http://schemas.microsoft.com/office/drawing/2014/main" id="{3D777803-1B64-4B02-B154-05711B1153F1}"/>
              </a:ext>
            </a:extLst>
          </p:cNvPr>
          <p:cNvSpPr/>
          <p:nvPr/>
        </p:nvSpPr>
        <p:spPr>
          <a:xfrm>
            <a:off x="1149713" y="1017678"/>
            <a:ext cx="10014153" cy="5022914"/>
          </a:xfrm>
          <a:prstGeom prst="rect">
            <a:avLst/>
          </a:prstGeom>
        </p:spPr>
        <p:txBody>
          <a:bodyPr wrap="square" lIns="91440" tIns="45720" rIns="91440" bIns="45720" anchor="t">
            <a:spAutoFit/>
          </a:bodyPr>
          <a:lstStyle/>
          <a:p>
            <a:pPr marL="285750" indent="-285750">
              <a:lnSpc>
                <a:spcPct val="120000"/>
              </a:lnSpc>
              <a:buFont typeface="Wingdings" panose="05000000000000000000" pitchFamily="2" charset="2"/>
              <a:buChar char="§"/>
            </a:pPr>
            <a:r>
              <a:rPr lang="en-US" dirty="0"/>
              <a:t>UPC – Violence against women awareness module: </a:t>
            </a:r>
            <a:r>
              <a:rPr lang="en-US" dirty="0">
                <a:hlinkClick r:id="rId3"/>
              </a:rPr>
              <a:t>https://rise.articulate.com/share/2LrVyOKeJZAqrMP-hOMleefCfTVJe0NJ#/</a:t>
            </a:r>
            <a:endParaRPr lang="en-US" dirty="0"/>
          </a:p>
          <a:p>
            <a:pPr marL="285750" indent="-285750">
              <a:lnSpc>
                <a:spcPct val="120000"/>
              </a:lnSpc>
              <a:buFont typeface="Wingdings" panose="05000000000000000000" pitchFamily="2" charset="2"/>
              <a:buChar char="§"/>
            </a:pPr>
            <a:r>
              <a:rPr lang="en-US" dirty="0" err="1"/>
              <a:t>UniSAFE</a:t>
            </a:r>
            <a:r>
              <a:rPr lang="en-US" dirty="0"/>
              <a:t> Project (</a:t>
            </a:r>
            <a:r>
              <a:rPr lang="en-US" dirty="0">
                <a:hlinkClick r:id="rId4"/>
              </a:rPr>
              <a:t>https://unisafe-gbv.eu/</a:t>
            </a:r>
            <a:r>
              <a:rPr lang="en-US" dirty="0"/>
              <a:t>)</a:t>
            </a:r>
            <a:endParaRPr lang="en-US" dirty="0">
              <a:hlinkClick r:id="rId5"/>
            </a:endParaRPr>
          </a:p>
          <a:p>
            <a:pPr marL="285750" indent="-285750">
              <a:lnSpc>
                <a:spcPct val="120000"/>
              </a:lnSpc>
              <a:buFont typeface="Wingdings" panose="05000000000000000000" pitchFamily="2" charset="2"/>
              <a:buChar char="§"/>
            </a:pPr>
            <a:r>
              <a:rPr lang="en-US" dirty="0"/>
              <a:t>RESET Project (</a:t>
            </a:r>
            <a:r>
              <a:rPr lang="en-US" dirty="0">
                <a:hlinkClick r:id="rId6"/>
              </a:rPr>
              <a:t>https://wereset.eu/</a:t>
            </a:r>
            <a:r>
              <a:rPr lang="en-US" dirty="0"/>
              <a:t>)</a:t>
            </a:r>
            <a:endParaRPr lang="en-US" dirty="0">
              <a:hlinkClick r:id="rId5"/>
            </a:endParaRPr>
          </a:p>
          <a:p>
            <a:pPr marL="285750" indent="-285750">
              <a:lnSpc>
                <a:spcPct val="120000"/>
              </a:lnSpc>
              <a:buFont typeface="Wingdings" panose="05000000000000000000" pitchFamily="2" charset="2"/>
              <a:buChar char="§"/>
            </a:pPr>
            <a:r>
              <a:rPr lang="en-US" dirty="0"/>
              <a:t>Gender-SMART Project (</a:t>
            </a:r>
            <a:r>
              <a:rPr lang="en-US" dirty="0">
                <a:hlinkClick r:id="rId7"/>
              </a:rPr>
              <a:t>https://gender-smart.eu/</a:t>
            </a:r>
            <a:r>
              <a:rPr lang="en-US" dirty="0"/>
              <a:t>)</a:t>
            </a:r>
            <a:endParaRPr lang="en-US" dirty="0">
              <a:hlinkClick r:id="rId5"/>
            </a:endParaRPr>
          </a:p>
          <a:p>
            <a:pPr marL="285750" indent="-285750">
              <a:lnSpc>
                <a:spcPct val="120000"/>
              </a:lnSpc>
              <a:buFont typeface="Wingdings" panose="05000000000000000000" pitchFamily="2" charset="2"/>
              <a:buChar char="§"/>
            </a:pPr>
            <a:r>
              <a:rPr lang="en-US" dirty="0" err="1"/>
              <a:t>ADVANCEGeo</a:t>
            </a:r>
            <a:r>
              <a:rPr lang="en-US" dirty="0"/>
              <a:t> Partnership (</a:t>
            </a:r>
            <a:r>
              <a:rPr lang="en-US" dirty="0">
                <a:hlinkClick r:id="rId8"/>
              </a:rPr>
              <a:t>https://serc.carleton.edu/advancegeo/index.html</a:t>
            </a:r>
            <a:r>
              <a:rPr lang="en-US" dirty="0"/>
              <a:t>)</a:t>
            </a:r>
          </a:p>
          <a:p>
            <a:pPr marL="285750" indent="-285750">
              <a:lnSpc>
                <a:spcPct val="120000"/>
              </a:lnSpc>
              <a:buFont typeface="Wingdings" panose="05000000000000000000" pitchFamily="2" charset="2"/>
              <a:buChar char="§"/>
            </a:pPr>
            <a:r>
              <a:rPr lang="en-US" dirty="0"/>
              <a:t>Gender Action (</a:t>
            </a:r>
            <a:r>
              <a:rPr lang="en-US" dirty="0">
                <a:hlinkClick r:id="rId9"/>
              </a:rPr>
              <a:t>https://h2020.genderaction.eu/</a:t>
            </a:r>
            <a:r>
              <a:rPr lang="en-US" dirty="0"/>
              <a:t>)</a:t>
            </a:r>
          </a:p>
          <a:p>
            <a:pPr marL="285750" indent="-285750">
              <a:lnSpc>
                <a:spcPct val="120000"/>
              </a:lnSpc>
              <a:buFont typeface="Wingdings" panose="05000000000000000000" pitchFamily="2" charset="2"/>
              <a:buChar char="§"/>
            </a:pPr>
            <a:r>
              <a:rPr lang="es-ES" dirty="0"/>
              <a:t>Council </a:t>
            </a:r>
            <a:r>
              <a:rPr lang="es-ES" dirty="0" err="1"/>
              <a:t>of</a:t>
            </a:r>
            <a:r>
              <a:rPr lang="es-ES" dirty="0"/>
              <a:t> </a:t>
            </a:r>
            <a:r>
              <a:rPr lang="es-ES" dirty="0" err="1"/>
              <a:t>the</a:t>
            </a:r>
            <a:r>
              <a:rPr lang="es-ES" dirty="0"/>
              <a:t> </a:t>
            </a:r>
            <a:r>
              <a:rPr lang="es-ES" dirty="0" err="1"/>
              <a:t>European</a:t>
            </a:r>
            <a:r>
              <a:rPr lang="es-ES" dirty="0"/>
              <a:t> Union:</a:t>
            </a:r>
          </a:p>
          <a:p>
            <a:r>
              <a:rPr lang="es-ES" dirty="0">
                <a:solidFill>
                  <a:srgbClr val="0070C0"/>
                </a:solidFill>
              </a:rPr>
              <a:t>      </a:t>
            </a:r>
            <a:r>
              <a:rPr lang="es-ES" u="sng" dirty="0">
                <a:solidFill>
                  <a:srgbClr val="0070C0"/>
                </a:solidFill>
              </a:rPr>
              <a:t>https://</a:t>
            </a:r>
            <a:r>
              <a:rPr lang="es-ES" u="sng" dirty="0" err="1">
                <a:solidFill>
                  <a:srgbClr val="0070C0"/>
                </a:solidFill>
              </a:rPr>
              <a:t>www.consilium.europa.eu</a:t>
            </a:r>
            <a:r>
              <a:rPr lang="es-ES" u="sng" dirty="0">
                <a:solidFill>
                  <a:srgbClr val="0070C0"/>
                </a:solidFill>
              </a:rPr>
              <a:t>/media/35446/</a:t>
            </a:r>
            <a:r>
              <a:rPr lang="es-ES" u="sng" dirty="0" err="1">
                <a:solidFill>
                  <a:srgbClr val="0070C0"/>
                </a:solidFill>
              </a:rPr>
              <a:t>en_brochure</a:t>
            </a:r>
            <a:r>
              <a:rPr lang="es-ES" u="sng" dirty="0">
                <a:solidFill>
                  <a:srgbClr val="0070C0"/>
                </a:solidFill>
              </a:rPr>
              <a:t>-inclusive-</a:t>
            </a:r>
            <a:r>
              <a:rPr lang="es-ES" u="sng" dirty="0" err="1">
                <a:solidFill>
                  <a:srgbClr val="0070C0"/>
                </a:solidFill>
              </a:rPr>
              <a:t>communication</a:t>
            </a:r>
            <a:r>
              <a:rPr lang="es-ES" u="sng" dirty="0">
                <a:solidFill>
                  <a:srgbClr val="0070C0"/>
                </a:solidFill>
              </a:rPr>
              <a:t>-in-</a:t>
            </a:r>
            <a:r>
              <a:rPr lang="es-ES" u="sng" dirty="0" err="1">
                <a:solidFill>
                  <a:srgbClr val="0070C0"/>
                </a:solidFill>
              </a:rPr>
              <a:t>the</a:t>
            </a:r>
            <a:r>
              <a:rPr lang="es-ES" u="sng" dirty="0">
                <a:solidFill>
                  <a:srgbClr val="0070C0"/>
                </a:solidFill>
              </a:rPr>
              <a:t>-</a:t>
            </a:r>
            <a:r>
              <a:rPr lang="es-ES" u="sng" dirty="0" err="1">
                <a:solidFill>
                  <a:srgbClr val="0070C0"/>
                </a:solidFill>
              </a:rPr>
              <a:t>gsc.pdf</a:t>
            </a:r>
            <a:endParaRPr lang="es-ES" u="sng" dirty="0">
              <a:solidFill>
                <a:srgbClr val="0070C0"/>
              </a:solidFill>
            </a:endParaRPr>
          </a:p>
          <a:p>
            <a:pPr marL="285750" indent="-285750">
              <a:buFont typeface="Wingdings" panose="05000000000000000000" pitchFamily="2" charset="2"/>
              <a:buChar char="§"/>
            </a:pPr>
            <a:r>
              <a:rPr lang="es-ES" dirty="0" err="1"/>
              <a:t>European</a:t>
            </a:r>
            <a:r>
              <a:rPr lang="es-ES" dirty="0"/>
              <a:t> </a:t>
            </a:r>
            <a:r>
              <a:rPr lang="es-ES" dirty="0" err="1"/>
              <a:t>Parliament</a:t>
            </a:r>
            <a:r>
              <a:rPr lang="es-ES" dirty="0"/>
              <a:t>:</a:t>
            </a:r>
          </a:p>
          <a:p>
            <a:r>
              <a:rPr lang="es-ES" dirty="0">
                <a:solidFill>
                  <a:srgbClr val="0070C0"/>
                </a:solidFill>
              </a:rPr>
              <a:t>      </a:t>
            </a:r>
            <a:r>
              <a:rPr lang="es-ES" u="sng" dirty="0">
                <a:solidFill>
                  <a:srgbClr val="0070C0"/>
                </a:solidFill>
              </a:rPr>
              <a:t>https://</a:t>
            </a:r>
            <a:r>
              <a:rPr lang="es-ES" u="sng" dirty="0" err="1">
                <a:solidFill>
                  <a:srgbClr val="0070C0"/>
                </a:solidFill>
              </a:rPr>
              <a:t>www.europarl.europa.eu</a:t>
            </a:r>
            <a:r>
              <a:rPr lang="es-ES" u="sng" dirty="0">
                <a:solidFill>
                  <a:srgbClr val="0070C0"/>
                </a:solidFill>
              </a:rPr>
              <a:t>/</a:t>
            </a:r>
            <a:r>
              <a:rPr lang="es-ES" u="sng" dirty="0" err="1">
                <a:solidFill>
                  <a:srgbClr val="0070C0"/>
                </a:solidFill>
              </a:rPr>
              <a:t>cmsdata</a:t>
            </a:r>
            <a:r>
              <a:rPr lang="es-ES" u="sng" dirty="0">
                <a:solidFill>
                  <a:srgbClr val="0070C0"/>
                </a:solidFill>
              </a:rPr>
              <a:t>/151780/</a:t>
            </a:r>
            <a:r>
              <a:rPr lang="es-ES" u="sng" dirty="0" err="1">
                <a:solidFill>
                  <a:srgbClr val="0070C0"/>
                </a:solidFill>
              </a:rPr>
              <a:t>GNL_Guidelines_EN.pdf</a:t>
            </a:r>
            <a:endParaRPr lang="es-ES" dirty="0"/>
          </a:p>
          <a:p>
            <a:pPr marL="285750" indent="-285750">
              <a:buFont typeface="Wingdings" panose="05000000000000000000" pitchFamily="2" charset="2"/>
              <a:buChar char="§"/>
            </a:pPr>
            <a:r>
              <a:rPr lang="es-ES" dirty="0" err="1"/>
              <a:t>University</a:t>
            </a:r>
            <a:r>
              <a:rPr lang="es-ES" dirty="0"/>
              <a:t> </a:t>
            </a:r>
            <a:r>
              <a:rPr lang="es-ES" dirty="0" err="1"/>
              <a:t>of</a:t>
            </a:r>
            <a:r>
              <a:rPr lang="es-ES" dirty="0"/>
              <a:t> Warwick: </a:t>
            </a:r>
            <a:r>
              <a:rPr lang="es-ES" u="sng" dirty="0">
                <a:solidFill>
                  <a:srgbClr val="0070C0"/>
                </a:solidFill>
              </a:rPr>
              <a:t>https://</a:t>
            </a:r>
            <a:r>
              <a:rPr lang="es-ES" u="sng" dirty="0" err="1">
                <a:solidFill>
                  <a:srgbClr val="0070C0"/>
                </a:solidFill>
              </a:rPr>
              <a:t>warwick.ac.uk</a:t>
            </a:r>
            <a:r>
              <a:rPr lang="es-ES" u="sng" dirty="0">
                <a:solidFill>
                  <a:srgbClr val="0070C0"/>
                </a:solidFill>
              </a:rPr>
              <a:t>/</a:t>
            </a:r>
            <a:r>
              <a:rPr lang="es-ES" u="sng" dirty="0" err="1">
                <a:solidFill>
                  <a:srgbClr val="0070C0"/>
                </a:solidFill>
              </a:rPr>
              <a:t>services</a:t>
            </a:r>
            <a:r>
              <a:rPr lang="es-ES" u="sng" dirty="0">
                <a:solidFill>
                  <a:srgbClr val="0070C0"/>
                </a:solidFill>
              </a:rPr>
              <a:t>/</a:t>
            </a:r>
            <a:r>
              <a:rPr lang="es-ES" u="sng" dirty="0" err="1">
                <a:solidFill>
                  <a:srgbClr val="0070C0"/>
                </a:solidFill>
              </a:rPr>
              <a:t>equalops</a:t>
            </a:r>
            <a:r>
              <a:rPr lang="es-ES" u="sng" dirty="0">
                <a:solidFill>
                  <a:srgbClr val="0070C0"/>
                </a:solidFill>
              </a:rPr>
              <a:t>/</a:t>
            </a:r>
            <a:r>
              <a:rPr lang="es-ES" u="sng" dirty="0" err="1">
                <a:solidFill>
                  <a:srgbClr val="0070C0"/>
                </a:solidFill>
              </a:rPr>
              <a:t>getinvolved</a:t>
            </a:r>
            <a:r>
              <a:rPr lang="es-ES" u="sng" dirty="0">
                <a:solidFill>
                  <a:srgbClr val="0070C0"/>
                </a:solidFill>
              </a:rPr>
              <a:t>/</a:t>
            </a:r>
            <a:r>
              <a:rPr lang="es-ES" u="sng" dirty="0" err="1">
                <a:solidFill>
                  <a:srgbClr val="0070C0"/>
                </a:solidFill>
              </a:rPr>
              <a:t>initiatives</a:t>
            </a:r>
            <a:r>
              <a:rPr lang="es-ES" u="sng" dirty="0">
                <a:solidFill>
                  <a:srgbClr val="0070C0"/>
                </a:solidFill>
              </a:rPr>
              <a:t>/</a:t>
            </a:r>
            <a:r>
              <a:rPr lang="es-ES" u="sng" dirty="0" err="1">
                <a:solidFill>
                  <a:srgbClr val="0070C0"/>
                </a:solidFill>
              </a:rPr>
              <a:t>lgbtua</a:t>
            </a:r>
            <a:r>
              <a:rPr lang="es-ES" u="sng" dirty="0">
                <a:solidFill>
                  <a:srgbClr val="0070C0"/>
                </a:solidFill>
              </a:rPr>
              <a:t>/</a:t>
            </a:r>
            <a:r>
              <a:rPr lang="es-ES" u="sng" dirty="0" err="1">
                <a:solidFill>
                  <a:srgbClr val="0070C0"/>
                </a:solidFill>
              </a:rPr>
              <a:t>gender_neutral_language.pdf</a:t>
            </a:r>
            <a:endParaRPr lang="es-ES" dirty="0"/>
          </a:p>
          <a:p>
            <a:pPr marL="285750" indent="-285750">
              <a:buFont typeface="Wingdings" panose="05000000000000000000" pitchFamily="2" charset="2"/>
              <a:buChar char="§"/>
            </a:pPr>
            <a:r>
              <a:rPr lang="es-ES" dirty="0" err="1"/>
              <a:t>Interuniversity</a:t>
            </a:r>
            <a:r>
              <a:rPr lang="es-ES" dirty="0"/>
              <a:t> Style Guide (</a:t>
            </a:r>
            <a:r>
              <a:rPr lang="es-ES" u="sng" dirty="0">
                <a:solidFill>
                  <a:srgbClr val="0070C0"/>
                </a:solidFill>
              </a:rPr>
              <a:t>https://</a:t>
            </a:r>
            <a:r>
              <a:rPr lang="es-ES" u="sng" dirty="0" err="1">
                <a:solidFill>
                  <a:srgbClr val="0070C0"/>
                </a:solidFill>
              </a:rPr>
              <a:t>www.upc.edu</a:t>
            </a:r>
            <a:r>
              <a:rPr lang="es-ES" u="sng" dirty="0">
                <a:solidFill>
                  <a:srgbClr val="0070C0"/>
                </a:solidFill>
              </a:rPr>
              <a:t>/</a:t>
            </a:r>
            <a:r>
              <a:rPr lang="es-ES" u="sng" dirty="0" err="1">
                <a:solidFill>
                  <a:srgbClr val="0070C0"/>
                </a:solidFill>
              </a:rPr>
              <a:t>slt</a:t>
            </a:r>
            <a:r>
              <a:rPr lang="es-ES" u="sng" dirty="0">
                <a:solidFill>
                  <a:srgbClr val="0070C0"/>
                </a:solidFill>
              </a:rPr>
              <a:t>/ca/</a:t>
            </a:r>
            <a:r>
              <a:rPr lang="es-ES" u="sng" dirty="0" err="1">
                <a:solidFill>
                  <a:srgbClr val="0070C0"/>
                </a:solidFill>
              </a:rPr>
              <a:t>writing-resources</a:t>
            </a:r>
            <a:r>
              <a:rPr lang="es-ES" u="sng" dirty="0">
                <a:solidFill>
                  <a:srgbClr val="0070C0"/>
                </a:solidFill>
              </a:rPr>
              <a:t>/</a:t>
            </a:r>
            <a:r>
              <a:rPr lang="es-ES" u="sng" dirty="0" err="1">
                <a:solidFill>
                  <a:srgbClr val="0070C0"/>
                </a:solidFill>
              </a:rPr>
              <a:t>university-management</a:t>
            </a:r>
            <a:r>
              <a:rPr lang="es-ES" u="sng" dirty="0">
                <a:solidFill>
                  <a:srgbClr val="0070C0"/>
                </a:solidFill>
              </a:rPr>
              <a:t>/</a:t>
            </a:r>
            <a:r>
              <a:rPr lang="es-ES" u="sng" dirty="0" err="1">
                <a:solidFill>
                  <a:srgbClr val="0070C0"/>
                </a:solidFill>
              </a:rPr>
              <a:t>interuniversity</a:t>
            </a:r>
            <a:r>
              <a:rPr lang="es-ES" u="sng" dirty="0">
                <a:solidFill>
                  <a:srgbClr val="0070C0"/>
                </a:solidFill>
              </a:rPr>
              <a:t>-</a:t>
            </a:r>
            <a:r>
              <a:rPr lang="es-ES" u="sng" dirty="0" err="1">
                <a:solidFill>
                  <a:srgbClr val="0070C0"/>
                </a:solidFill>
              </a:rPr>
              <a:t>style</a:t>
            </a:r>
            <a:r>
              <a:rPr lang="es-ES" u="sng" dirty="0">
                <a:solidFill>
                  <a:srgbClr val="0070C0"/>
                </a:solidFill>
              </a:rPr>
              <a:t>-guide/</a:t>
            </a:r>
            <a:r>
              <a:rPr lang="es-ES" u="sng" dirty="0" err="1">
                <a:solidFill>
                  <a:srgbClr val="0070C0"/>
                </a:solidFill>
              </a:rPr>
              <a:t>upc-style-guide#gender</a:t>
            </a:r>
            <a:r>
              <a:rPr lang="es-ES" dirty="0"/>
              <a:t>) </a:t>
            </a:r>
            <a:endParaRPr lang="en-US" sz="2000" dirty="0"/>
          </a:p>
          <a:p>
            <a:pPr marL="285750" indent="-285750">
              <a:lnSpc>
                <a:spcPct val="120000"/>
              </a:lnSpc>
              <a:buFont typeface="Wingdings" panose="05000000000000000000" pitchFamily="2" charset="2"/>
              <a:buChar char="§"/>
            </a:pPr>
            <a:endParaRPr lang="en-US" dirty="0"/>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10"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230297756"/>
      </p:ext>
    </p:extLst>
  </p:cSld>
  <p:clrMapOvr>
    <a:masterClrMapping/>
  </p:clrMapOvr>
  <p:extLst>
    <p:ext uri="{6950BFC3-D8DA-4A85-94F7-54DA5524770B}">
      <p188:commentRel xmlns:p188="http://schemas.microsoft.com/office/powerpoint/2018/8/main" r:id="rId2"/>
    </p:ext>
  </p:extLs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55022" y="1649334"/>
            <a:ext cx="9396453" cy="1446550"/>
          </a:xfrm>
          <a:prstGeom prst="rect">
            <a:avLst/>
          </a:prstGeom>
          <a:solidFill>
            <a:schemeClr val="bg1"/>
          </a:solidFill>
          <a:effectLst/>
        </p:spPr>
        <p:txBody>
          <a:bodyPr wrap="square" rtlCol="0">
            <a:spAutoFit/>
          </a:bodyPr>
          <a:lstStyle/>
          <a:p>
            <a:endParaRPr lang="en-US" sz="2000" dirty="0"/>
          </a:p>
          <a:p>
            <a:pPr algn="ctr"/>
            <a:endParaRPr lang="en-US" sz="2000" b="1" dirty="0">
              <a:solidFill>
                <a:srgbClr val="7030A0"/>
              </a:solidFill>
            </a:endParaRPr>
          </a:p>
          <a:p>
            <a:pPr algn="ctr"/>
            <a:r>
              <a:rPr lang="en-US" sz="2000" b="1" dirty="0">
                <a:solidFill>
                  <a:srgbClr val="7030A0"/>
                </a:solidFill>
              </a:rPr>
              <a:t>Vaše sodelovanje nam pomaga preprečevati nasilje na podlagi spola.</a:t>
            </a:r>
          </a:p>
          <a:p>
            <a:endParaRPr lang="en-US" sz="2800"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pPr algn="ctr"/>
            <a:r>
              <a:rPr lang="en-GB" sz="2800" b="1" dirty="0" err="1">
                <a:solidFill>
                  <a:schemeClr val="tx1">
                    <a:lumMod val="65000"/>
                    <a:lumOff val="35000"/>
                  </a:schemeClr>
                </a:solidFill>
                <a:latin typeface="Calibri"/>
                <a:cs typeface="Calibri"/>
              </a:rPr>
              <a:t>Samoevalvacija</a:t>
            </a:r>
            <a:r>
              <a:rPr lang="en-GB" sz="2800" b="1" dirty="0">
                <a:solidFill>
                  <a:schemeClr val="tx1">
                    <a:lumMod val="65000"/>
                    <a:lumOff val="35000"/>
                  </a:schemeClr>
                </a:solidFill>
                <a:latin typeface="Calibri"/>
                <a:cs typeface="Calibri"/>
              </a:rPr>
              <a:t> (predloga)</a:t>
            </a:r>
            <a:endParaRPr lang="cs-CZ" sz="2800" b="1" i="0"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32673142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cs-CZ" sz="160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3392489" y="769344"/>
            <a:ext cx="5404105" cy="707886"/>
          </a:xfrm>
          <a:prstGeom prst="rect">
            <a:avLst/>
          </a:prstGeom>
          <a:noFill/>
        </p:spPr>
        <p:txBody>
          <a:bodyPr wrap="square" lIns="91440" tIns="45720" rIns="91440" bIns="45720" rtlCol="0" anchor="t">
            <a:spAutoFit/>
          </a:bodyPr>
          <a:lstStyle/>
          <a:p>
            <a:pPr algn="ctr"/>
            <a:r>
              <a:rPr lang="en-US" sz="4000" b="1" dirty="0">
                <a:solidFill>
                  <a:schemeClr val="tx1">
                    <a:lumMod val="65000"/>
                    <a:lumOff val="35000"/>
                  </a:schemeClr>
                </a:solidFill>
                <a:latin typeface="Calibri"/>
                <a:cs typeface="Calibri"/>
              </a:rPr>
              <a:t>Vaše mnenje</a:t>
            </a:r>
            <a:endParaRPr lang="cs-CZ" sz="3200" b="1" i="0" dirty="0">
              <a:solidFill>
                <a:schemeClr val="tx1">
                  <a:lumMod val="65000"/>
                  <a:lumOff val="35000"/>
                </a:schemeClr>
              </a:solidFill>
              <a:latin typeface="Calibri"/>
              <a:cs typeface="Calibri"/>
            </a:endParaRPr>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5" name="CuadroTexto 4">
            <a:extLst>
              <a:ext uri="{FF2B5EF4-FFF2-40B4-BE49-F238E27FC236}">
                <a16:creationId xmlns:a16="http://schemas.microsoft.com/office/drawing/2014/main" id="{7521CE6F-77B2-4144-8585-71F29E079B53}"/>
              </a:ext>
            </a:extLst>
          </p:cNvPr>
          <p:cNvSpPr txBox="1"/>
          <p:nvPr/>
        </p:nvSpPr>
        <p:spPr>
          <a:xfrm>
            <a:off x="2659032" y="1869357"/>
            <a:ext cx="7103787" cy="461665"/>
          </a:xfrm>
          <a:prstGeom prst="rect">
            <a:avLst/>
          </a:prstGeom>
          <a:noFill/>
        </p:spPr>
        <p:txBody>
          <a:bodyPr wrap="square" rtlCol="0">
            <a:spAutoFit/>
          </a:bodyPr>
          <a:lstStyle/>
          <a:p>
            <a:r>
              <a:rPr lang="en-US" sz="2400" dirty="0"/>
              <a:t>Preden odidete, bi radi pridobili povratne informacije.</a:t>
            </a:r>
            <a:endParaRPr lang="ca-ES" sz="2400" dirty="0"/>
          </a:p>
        </p:txBody>
      </p:sp>
      <p:sp>
        <p:nvSpPr>
          <p:cNvPr id="2" name="Rectángulo 1"/>
          <p:cNvSpPr/>
          <p:nvPr/>
        </p:nvSpPr>
        <p:spPr>
          <a:xfrm>
            <a:off x="4404678" y="3244334"/>
            <a:ext cx="1810105" cy="369332"/>
          </a:xfrm>
          <a:prstGeom prst="rect">
            <a:avLst/>
          </a:prstGeom>
        </p:spPr>
        <p:txBody>
          <a:bodyPr wrap="square">
            <a:spAutoFit/>
          </a:bodyPr>
          <a:lstStyle/>
          <a:p>
            <a:r>
              <a:rPr lang="es-ES" dirty="0"/>
              <a:t> </a:t>
            </a:r>
          </a:p>
        </p:txBody>
      </p:sp>
      <p:sp>
        <p:nvSpPr>
          <p:cNvPr id="6" name="Rectángulo 5"/>
          <p:cNvSpPr/>
          <p:nvPr/>
        </p:nvSpPr>
        <p:spPr>
          <a:xfrm>
            <a:off x="4879668" y="2875002"/>
            <a:ext cx="2662517" cy="1477328"/>
          </a:xfrm>
          <a:prstGeom prst="rect">
            <a:avLst/>
          </a:prstGeom>
          <a:solidFill>
            <a:srgbClr val="92D050"/>
          </a:solidFill>
        </p:spPr>
        <p:txBody>
          <a:bodyPr wrap="square">
            <a:spAutoFit/>
          </a:bodyPr>
          <a:lstStyle/>
          <a:p>
            <a:pPr algn="ctr"/>
            <a:endParaRPr lang="en-US" b="1" dirty="0"/>
          </a:p>
          <a:p>
            <a:pPr algn="ctr"/>
            <a:endParaRPr lang="en-US" b="1" dirty="0"/>
          </a:p>
          <a:p>
            <a:pPr algn="ctr"/>
            <a:r>
              <a:rPr lang="en-US" b="1" dirty="0"/>
              <a:t>QR koda ali link</a:t>
            </a:r>
          </a:p>
          <a:p>
            <a:pPr algn="ctr"/>
            <a:endParaRPr lang="en-US" b="1" dirty="0"/>
          </a:p>
          <a:p>
            <a:pPr algn="ctr"/>
            <a:r>
              <a:rPr lang="en-US" b="1" dirty="0"/>
              <a:t> </a:t>
            </a:r>
            <a:endParaRPr lang="es-ES" dirty="0"/>
          </a:p>
        </p:txBody>
      </p:sp>
    </p:spTree>
    <p:extLst>
      <p:ext uri="{BB962C8B-B14F-4D97-AF65-F5344CB8AC3E}">
        <p14:creationId xmlns:p14="http://schemas.microsoft.com/office/powerpoint/2010/main" val="2229251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ástupný obsah 2">
            <a:extLst>
              <a:ext uri="{FF2B5EF4-FFF2-40B4-BE49-F238E27FC236}">
                <a16:creationId xmlns:a16="http://schemas.microsoft.com/office/drawing/2014/main" id="{57931B8A-492F-8643-43BC-39AF28EA9939}"/>
              </a:ext>
            </a:extLst>
          </p:cNvPr>
          <p:cNvSpPr txBox="1">
            <a:spLocks/>
          </p:cNvSpPr>
          <p:nvPr/>
        </p:nvSpPr>
        <p:spPr>
          <a:xfrm>
            <a:off x="1264414" y="3605131"/>
            <a:ext cx="7928284" cy="156321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spc="300" dirty="0">
                <a:solidFill>
                  <a:schemeClr val="tx1">
                    <a:lumMod val="65000"/>
                    <a:lumOff val="35000"/>
                  </a:schemeClr>
                </a:solidFill>
                <a:latin typeface="Calibri"/>
                <a:cs typeface="Calibri"/>
              </a:rPr>
              <a:t>Obravnavanje nasilja na podlagi spola v akademskih okoljih</a:t>
            </a:r>
            <a:endParaRPr lang="en-US" dirty="0">
              <a:solidFill>
                <a:schemeClr val="tx1">
                  <a:lumMod val="65000"/>
                  <a:lumOff val="35000"/>
                </a:schemeClr>
              </a:solidFill>
              <a:latin typeface="Calibri"/>
              <a:cs typeface="Calibri"/>
            </a:endParaRPr>
          </a:p>
          <a:p>
            <a:pPr algn="l"/>
            <a:r>
              <a:rPr lang="en-US" sz="1800" dirty="0">
                <a:solidFill>
                  <a:schemeClr val="tx1">
                    <a:lumMod val="65000"/>
                    <a:lumOff val="35000"/>
                  </a:schemeClr>
                </a:solidFill>
                <a:latin typeface="Calibri"/>
                <a:cs typeface="Calibri"/>
              </a:rPr>
              <a:t>Datum, ime moderatorja, elektronski naslov.</a:t>
            </a:r>
            <a:endParaRPr lang="en-US" sz="1800" dirty="0">
              <a:solidFill>
                <a:schemeClr val="tx1">
                  <a:lumMod val="65000"/>
                  <a:lumOff val="35000"/>
                </a:schemeClr>
              </a:solidFill>
              <a:latin typeface="Calibri"/>
              <a:ea typeface="Calibri"/>
              <a:cs typeface="Calibri"/>
            </a:endParaRPr>
          </a:p>
          <a:p>
            <a:pPr algn="l"/>
            <a:endParaRPr lang="en-US" sz="1100" b="1" dirty="0">
              <a:solidFill>
                <a:schemeClr val="tx1">
                  <a:lumMod val="65000"/>
                  <a:lumOff val="35000"/>
                </a:schemeClr>
              </a:solidFill>
              <a:latin typeface="Calibri"/>
              <a:cs typeface="Calibri"/>
            </a:endParaRPr>
          </a:p>
        </p:txBody>
      </p:sp>
      <p:pic>
        <p:nvPicPr>
          <p:cNvPr id="5" name="Imagen 3">
            <a:extLst>
              <a:ext uri="{FF2B5EF4-FFF2-40B4-BE49-F238E27FC236}">
                <a16:creationId xmlns:a16="http://schemas.microsoft.com/office/drawing/2014/main" id="{8921AF20-64C2-43D6-B80A-ED1C07CA2F7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93649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401525" y="1816301"/>
            <a:ext cx="9103447" cy="3477875"/>
          </a:xfrm>
          <a:prstGeom prst="rect">
            <a:avLst/>
          </a:prstGeom>
          <a:solidFill>
            <a:schemeClr val="bg1"/>
          </a:solidFill>
          <a:effectLst/>
        </p:spPr>
        <p:txBody>
          <a:bodyPr wrap="square" rtlCol="0">
            <a:spAutoFit/>
          </a:bodyPr>
          <a:lstStyle/>
          <a:p>
            <a:pPr marL="285750" indent="-285750">
              <a:buFont typeface="Arial" panose="020B0604020202020204" pitchFamily="34" charset="0"/>
              <a:buChar char="•"/>
            </a:pPr>
            <a:r>
              <a:rPr lang="en-GB" sz="2000" dirty="0"/>
              <a:t>Razlika med spolom in spolom</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Razlika med spoloma, spolna identiteta, izražanje spola in spolna usmerjenost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Nadlegovanje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Nasilje nad ženskami</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Nasilje nad ženskami na univerzi</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Nadlegovanje na univerzah za kmetijstvo in </a:t>
            </a:r>
            <a:r>
              <a:rPr lang="en-GB" sz="2000" dirty="0" err="1"/>
              <a:t>biosisteme</a:t>
            </a:r>
            <a:endParaRPr lang="en-US" sz="2800"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Osnovni pojmi</a:t>
            </a:r>
            <a:endParaRPr lang="cs-CZ" sz="2800" b="1" i="0"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87017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401525" y="1691632"/>
            <a:ext cx="9103447" cy="2031325"/>
          </a:xfrm>
          <a:prstGeom prst="rect">
            <a:avLst/>
          </a:prstGeom>
          <a:solidFill>
            <a:schemeClr val="bg1"/>
          </a:solidFill>
          <a:effectLst/>
        </p:spPr>
        <p:txBody>
          <a:bodyPr wrap="square" rtlCol="0">
            <a:spAutoFit/>
          </a:bodyPr>
          <a:lstStyle/>
          <a:p>
            <a:r>
              <a:rPr lang="en-GB" b="1" dirty="0"/>
              <a:t>Spol: </a:t>
            </a:r>
            <a:r>
              <a:rPr lang="en-GB" dirty="0"/>
              <a:t>primarne in sekundarne spolne značilnosti telesa (zunanje genitalije, notranje genitalije, spolne žleze, kromosomi, hormonska obremenitev itd.).</a:t>
            </a:r>
          </a:p>
          <a:p>
            <a:endParaRPr lang="en-GB" b="1" dirty="0"/>
          </a:p>
          <a:p>
            <a:r>
              <a:rPr lang="en-GB" b="1" dirty="0"/>
              <a:t>Spol: </a:t>
            </a:r>
            <a:r>
              <a:rPr lang="en-GB" dirty="0" err="1"/>
              <a:t>sociokulturna</a:t>
            </a:r>
            <a:r>
              <a:rPr lang="en-GB" dirty="0"/>
              <a:t> konstrukcija, ki moškim in ženskam dodeljuje različne vloge, sposobnosti, zmožnosti, osebnostne lastnosti in družbene odgovornosti ter je </a:t>
            </a:r>
            <a:r>
              <a:rPr lang="en-GB" dirty="0" err="1"/>
              <a:t>dihotomno</a:t>
            </a:r>
            <a:r>
              <a:rPr lang="en-GB" dirty="0"/>
              <a:t> zgrajena tudi na podlagi biološkega spola: moškega in ženskega. </a:t>
            </a:r>
            <a:endParaRPr lang="es-ES" dirty="0"/>
          </a:p>
          <a:p>
            <a:r>
              <a:rPr lang="en-GB" dirty="0"/>
              <a:t> </a:t>
            </a:r>
            <a:endParaRPr lang="es-ES"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Razlika med spolom in spolom</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2625044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d30ff68-87b8-4396-b11d-cb9e454bed59" xsi:nil="true"/>
    <lcf76f155ced4ddcb4097134ff3c332f xmlns="0c2b3d8e-d253-416c-b83d-23f94b62c0d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D019D3A3493BEF4EA1C80EF264EB8C44" ma:contentTypeVersion="15" ma:contentTypeDescription="Új dokumentum létrehozása." ma:contentTypeScope="" ma:versionID="4a53ef58e445eaf7d923adc9edb865ec">
  <xsd:schema xmlns:xsd="http://www.w3.org/2001/XMLSchema" xmlns:xs="http://www.w3.org/2001/XMLSchema" xmlns:p="http://schemas.microsoft.com/office/2006/metadata/properties" xmlns:ns2="0c2b3d8e-d253-416c-b83d-23f94b62c0dc" xmlns:ns3="3d30ff68-87b8-4396-b11d-cb9e454bed59" targetNamespace="http://schemas.microsoft.com/office/2006/metadata/properties" ma:root="true" ma:fieldsID="8b552b7ae6ac66fc416f7587ae7b4050" ns2:_="" ns3:_="">
    <xsd:import namespace="0c2b3d8e-d253-416c-b83d-23f94b62c0dc"/>
    <xsd:import namespace="3d30ff68-87b8-4396-b11d-cb9e454bed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b3d8e-d253-416c-b83d-23f94b62c0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épcímkék" ma:readOnly="false" ma:fieldId="{5cf76f15-5ced-4ddc-b409-7134ff3c332f}" ma:taxonomyMulti="true" ma:sspId="621cd732-98c4-4ba9-bce9-f68fba5e417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30ff68-87b8-4396-b11d-cb9e454bed59" elementFormDefault="qualified">
    <xsd:import namespace="http://schemas.microsoft.com/office/2006/documentManagement/types"/>
    <xsd:import namespace="http://schemas.microsoft.com/office/infopath/2007/PartnerControls"/>
    <xsd:element name="SharedWithUsers" ma:index="10"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Megosztva részletekkel" ma:internalName="SharedWithDetails" ma:readOnly="true">
      <xsd:simpleType>
        <xsd:restriction base="dms:Note">
          <xsd:maxLength value="255"/>
        </xsd:restriction>
      </xsd:simpleType>
    </xsd:element>
    <xsd:element name="TaxCatchAll" ma:index="14" nillable="true" ma:displayName="Taxonomy Catch All Column" ma:hidden="true" ma:list="{fae75629-d58a-40f4-90f1-7c9efee6e375}" ma:internalName="TaxCatchAll" ma:showField="CatchAllData" ma:web="3d30ff68-87b8-4396-b11d-cb9e454bed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CAC8E6-9A14-4EBA-82F6-051D961DD357}">
  <ds:schemaRefs>
    <ds:schemaRef ds:uri="http://schemas.microsoft.com/sharepoint/v3/contenttype/forms"/>
  </ds:schemaRefs>
</ds:datastoreItem>
</file>

<file path=customXml/itemProps2.xml><?xml version="1.0" encoding="utf-8"?>
<ds:datastoreItem xmlns:ds="http://schemas.openxmlformats.org/officeDocument/2006/customXml" ds:itemID="{E70AEB54-5E1B-4BD5-9909-9C524B875A63}">
  <ds:schemaRef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3d30ff68-87b8-4396-b11d-cb9e454bed59"/>
    <ds:schemaRef ds:uri="0c2b3d8e-d253-416c-b83d-23f94b62c0dc"/>
    <ds:schemaRef ds:uri="http://purl.org/dc/terms/"/>
  </ds:schemaRefs>
</ds:datastoreItem>
</file>

<file path=customXml/itemProps3.xml><?xml version="1.0" encoding="utf-8"?>
<ds:datastoreItem xmlns:ds="http://schemas.openxmlformats.org/officeDocument/2006/customXml" ds:itemID="{B0249EF9-674D-4859-B7D6-B46735853E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2b3d8e-d253-416c-b83d-23f94b62c0dc"/>
    <ds:schemaRef ds:uri="3d30ff68-87b8-4396-b11d-cb9e454bed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1336</TotalTime>
  <Words>5912</Words>
  <Application>Microsoft Macintosh PowerPoint</Application>
  <PresentationFormat>Widescreen</PresentationFormat>
  <Paragraphs>661</Paragraphs>
  <Slides>73</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Calibri</vt:lpstr>
      <vt:lpstr>Calibri Light</vt:lpstr>
      <vt:lpstr>Segoe UI</vt:lpstr>
      <vt:lpstr>Sofia Pro</vt:lpstr>
      <vt:lpstr>Varela Round</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Irene Jorge</dc:creator>
  <cp:lastModifiedBy>Patricia Blatnik</cp:lastModifiedBy>
  <cp:revision>63</cp:revision>
  <cp:lastPrinted>2023-12-11T10:45:50Z</cp:lastPrinted>
  <dcterms:created xsi:type="dcterms:W3CDTF">2023-11-29T11:33:38Z</dcterms:created>
  <dcterms:modified xsi:type="dcterms:W3CDTF">2025-05-12T16:16:24Z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0x010100D019D3A3493BEF4EA1C80EF264EB8C44</vt:lpwstr>
  </property>
  <property fmtid="{D5CDD505-2E9C-101B-9397-08002B2CF9AE}" pid="3" name="MediaServiceImageTags">
    <vt:lpwstr/>
  </property>
</Properties>
</file>