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31D_4B0F0C3D.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31C_7F0DF79D.xml" ContentType="application/vnd.ms-powerpoint.comments+xml"/>
  <Override PartName="/ppt/comments/modernComment_2F2_5579DE82.xml" ContentType="application/vnd.ms-powerpoint.comments+xml"/>
  <Override PartName="/ppt/notesSlides/notesSlide23.xml" ContentType="application/vnd.openxmlformats-officedocument.presentationml.notesSlide+xml"/>
  <Override PartName="/ppt/comments/modernComment_125_6DF05827.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sldIdLst>
    <p:sldId id="265" r:id="rId5"/>
    <p:sldId id="790" r:id="rId6"/>
    <p:sldId id="815" r:id="rId7"/>
    <p:sldId id="812" r:id="rId8"/>
    <p:sldId id="814" r:id="rId9"/>
    <p:sldId id="791" r:id="rId10"/>
    <p:sldId id="272" r:id="rId11"/>
    <p:sldId id="742" r:id="rId12"/>
    <p:sldId id="798" r:id="rId13"/>
    <p:sldId id="745" r:id="rId14"/>
    <p:sldId id="746" r:id="rId15"/>
    <p:sldId id="785" r:id="rId16"/>
    <p:sldId id="786" r:id="rId17"/>
    <p:sldId id="787" r:id="rId18"/>
    <p:sldId id="748" r:id="rId19"/>
    <p:sldId id="749" r:id="rId20"/>
    <p:sldId id="800" r:id="rId21"/>
    <p:sldId id="758" r:id="rId22"/>
    <p:sldId id="801" r:id="rId23"/>
    <p:sldId id="759" r:id="rId24"/>
    <p:sldId id="802" r:id="rId25"/>
    <p:sldId id="750" r:id="rId26"/>
    <p:sldId id="751" r:id="rId27"/>
    <p:sldId id="797" r:id="rId28"/>
    <p:sldId id="792" r:id="rId29"/>
    <p:sldId id="803" r:id="rId30"/>
    <p:sldId id="789" r:id="rId31"/>
    <p:sldId id="782" r:id="rId32"/>
    <p:sldId id="809" r:id="rId33"/>
    <p:sldId id="808" r:id="rId34"/>
    <p:sldId id="770" r:id="rId35"/>
    <p:sldId id="775" r:id="rId36"/>
    <p:sldId id="805" r:id="rId37"/>
    <p:sldId id="781" r:id="rId38"/>
    <p:sldId id="806" r:id="rId39"/>
    <p:sldId id="765" r:id="rId40"/>
    <p:sldId id="773" r:id="rId41"/>
    <p:sldId id="783" r:id="rId42"/>
    <p:sldId id="779" r:id="rId43"/>
    <p:sldId id="767" r:id="rId44"/>
    <p:sldId id="810" r:id="rId45"/>
    <p:sldId id="780" r:id="rId46"/>
    <p:sldId id="778" r:id="rId47"/>
    <p:sldId id="811" r:id="rId48"/>
    <p:sldId id="807" r:id="rId49"/>
    <p:sldId id="777" r:id="rId50"/>
    <p:sldId id="784" r:id="rId51"/>
    <p:sldId id="796" r:id="rId52"/>
    <p:sldId id="793" r:id="rId53"/>
    <p:sldId id="753" r:id="rId54"/>
    <p:sldId id="754" r:id="rId55"/>
    <p:sldId id="755" r:id="rId56"/>
    <p:sldId id="762" r:id="rId57"/>
    <p:sldId id="763" r:id="rId58"/>
    <p:sldId id="764" r:id="rId59"/>
    <p:sldId id="293" r:id="rId60"/>
    <p:sldId id="795" r:id="rId61"/>
    <p:sldId id="816" r:id="rId62"/>
  </p:sldIdLst>
  <p:sldSz cx="12192000" cy="6858000"/>
  <p:notesSz cx="6797675" cy="987266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7EE3904-1741-40E9-8FF3-8627D3427CAB}">
          <p14:sldIdLst>
            <p14:sldId id="265"/>
            <p14:sldId id="790"/>
            <p14:sldId id="815"/>
            <p14:sldId id="812"/>
            <p14:sldId id="814"/>
            <p14:sldId id="791"/>
            <p14:sldId id="272"/>
            <p14:sldId id="742"/>
            <p14:sldId id="798"/>
            <p14:sldId id="745"/>
            <p14:sldId id="746"/>
            <p14:sldId id="785"/>
            <p14:sldId id="786"/>
            <p14:sldId id="787"/>
            <p14:sldId id="748"/>
            <p14:sldId id="749"/>
            <p14:sldId id="800"/>
            <p14:sldId id="758"/>
            <p14:sldId id="801"/>
            <p14:sldId id="759"/>
            <p14:sldId id="802"/>
            <p14:sldId id="750"/>
            <p14:sldId id="751"/>
            <p14:sldId id="797"/>
            <p14:sldId id="792"/>
            <p14:sldId id="803"/>
            <p14:sldId id="789"/>
            <p14:sldId id="782"/>
            <p14:sldId id="809"/>
            <p14:sldId id="808"/>
            <p14:sldId id="770"/>
            <p14:sldId id="775"/>
            <p14:sldId id="805"/>
            <p14:sldId id="781"/>
            <p14:sldId id="806"/>
            <p14:sldId id="765"/>
            <p14:sldId id="773"/>
            <p14:sldId id="783"/>
            <p14:sldId id="779"/>
            <p14:sldId id="767"/>
            <p14:sldId id="810"/>
            <p14:sldId id="780"/>
            <p14:sldId id="778"/>
            <p14:sldId id="811"/>
            <p14:sldId id="807"/>
            <p14:sldId id="777"/>
            <p14:sldId id="784"/>
            <p14:sldId id="796"/>
            <p14:sldId id="793"/>
            <p14:sldId id="753"/>
            <p14:sldId id="754"/>
            <p14:sldId id="755"/>
            <p14:sldId id="762"/>
            <p14:sldId id="763"/>
            <p14:sldId id="764"/>
            <p14:sldId id="293"/>
            <p14:sldId id="795"/>
            <p14:sldId id="8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E50345-6364-BFCE-0AB8-818AF2681A42}" name="Patricia Blatnik" initials="PB" userId="S::patricia.blatnik@upr.si::83eeaf99-e1ba-4f65-b724-17d8516dca01" providerId="AD"/>
  <p188:author id="{91C6E4F6-7582-75DC-2FED-1126846DA36E}" name="Mazancová Jana" initials="MJ" userId="S::mazan_ftz.czu.cz#ext#@unimatehu.onmicrosoft.com::abb8f9b0-1523-4526-8f3c-08b23f7da9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PC" initials="UPC" lastIdx="7" clrIdx="0">
    <p:extLst>
      <p:ext uri="{19B8F6BF-5375-455C-9EA6-DF929625EA0E}">
        <p15:presenceInfo xmlns:p15="http://schemas.microsoft.com/office/powerpoint/2012/main" userId="f5e752ade3f7a6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93"/>
    <a:srgbClr val="F39E0D"/>
    <a:srgbClr val="E69F1A"/>
    <a:srgbClr val="A2D5D0"/>
    <a:srgbClr val="B0D10E"/>
    <a:srgbClr val="931580"/>
    <a:srgbClr val="2EA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0" autoAdjust="0"/>
    <p:restoredTop sz="78844" autoAdjust="0"/>
  </p:normalViewPr>
  <p:slideViewPr>
    <p:cSldViewPr snapToGrid="0">
      <p:cViewPr varScale="1">
        <p:scale>
          <a:sx n="99" d="100"/>
          <a:sy n="99" d="100"/>
        </p:scale>
        <p:origin x="472" y="1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omments/modernComment_125_6DF05827.xml><?xml version="1.0" encoding="utf-8"?>
<p188:cmLst xmlns:a="http://schemas.openxmlformats.org/drawingml/2006/main" xmlns:r="http://schemas.openxmlformats.org/officeDocument/2006/relationships" xmlns:p188="http://schemas.microsoft.com/office/powerpoint/2018/8/main">
  <p188:cm id="{D26453CB-379B-E541-9549-D9B60CCD5377}" authorId="{2CE50345-6364-BFCE-0AB8-818AF2681A42}" created="2025-03-09T09:44:18.794">
    <ac:txMkLst xmlns:ac="http://schemas.microsoft.com/office/drawing/2013/main/command">
      <pc:docMk xmlns:pc="http://schemas.microsoft.com/office/powerpoint/2013/main/command"/>
      <pc:sldMk xmlns:pc="http://schemas.microsoft.com/office/powerpoint/2013/main/command" cId="1844467751" sldId="293"/>
      <ac:spMk id="2" creationId="{3D777803-1B64-4B02-B154-05711B1153F1}"/>
      <ac:txMk cp="0" len="725">
        <ac:context len="727" hash="551154539"/>
      </ac:txMk>
    </ac:txMkLst>
    <p188:pos x="7757294" y="942537"/>
    <p188:txBody>
      <a:bodyPr/>
      <a:lstStyle/>
      <a:p>
        <a:r>
          <a:rPr lang="en-SI"/>
          <a:t>Ali to prevajamo?</a:t>
        </a:r>
      </a:p>
    </p188:txBody>
  </p188:cm>
</p188:cmLst>
</file>

<file path=ppt/comments/modernComment_2F2_5579DE82.xml><?xml version="1.0" encoding="utf-8"?>
<p188:cmLst xmlns:a="http://schemas.openxmlformats.org/drawingml/2006/main" xmlns:r="http://schemas.openxmlformats.org/officeDocument/2006/relationships" xmlns:p188="http://schemas.microsoft.com/office/powerpoint/2018/8/main">
  <p188:cm id="{56CE229F-C71B-401A-96B8-8DA5157B0E3B}" authorId="{91C6E4F6-7582-75DC-2FED-1126846DA36E}" status="resolved" created="2024-12-16T19:30:58.811" complete="100000">
    <pc:sldMkLst xmlns:pc="http://schemas.microsoft.com/office/powerpoint/2013/main/command">
      <pc:docMk/>
      <pc:sldMk cId="1434050178" sldId="754"/>
    </pc:sldMkLst>
    <p188:txBody>
      <a:bodyPr/>
      <a:lstStyle/>
      <a:p>
        <a:r>
          <a:rPr lang="cs-CZ"/>
          <a:t>I do not see the relevance of this slide. The trainees are not interested in what happened, but rather want to see the opportunities for future funding.</a:t>
        </a:r>
      </a:p>
    </p188:txBody>
  </p188:cm>
</p188:cmLst>
</file>

<file path=ppt/comments/modernComment_31C_7F0DF79D.xml><?xml version="1.0" encoding="utf-8"?>
<p188:cmLst xmlns:a="http://schemas.openxmlformats.org/drawingml/2006/main" xmlns:r="http://schemas.openxmlformats.org/officeDocument/2006/relationships" xmlns:p188="http://schemas.microsoft.com/office/powerpoint/2018/8/main">
  <p188:cm id="{EECB944A-F925-F14E-BA48-FA11970153E1}" authorId="{2CE50345-6364-BFCE-0AB8-818AF2681A42}" created="2025-05-12T16:01:37.633">
    <pc:sldMkLst xmlns:pc="http://schemas.microsoft.com/office/powerpoint/2013/main/command">
      <pc:docMk/>
      <pc:sldMk cId="2131621789" sldId="796"/>
    </pc:sldMkLst>
    <p188:txBody>
      <a:bodyPr/>
      <a:lstStyle/>
      <a:p>
        <a:r>
          <a:rPr lang="en-SI"/>
          <a:t>?</a:t>
        </a:r>
      </a:p>
    </p188:txBody>
  </p188:cm>
</p188:cmLst>
</file>

<file path=ppt/comments/modernComment_31D_4B0F0C3D.xml><?xml version="1.0" encoding="utf-8"?>
<p188:cmLst xmlns:a="http://schemas.openxmlformats.org/drawingml/2006/main" xmlns:r="http://schemas.openxmlformats.org/officeDocument/2006/relationships" xmlns:p188="http://schemas.microsoft.com/office/powerpoint/2018/8/main">
  <p188:cm id="{05DE9E0B-3096-B647-BAC7-6FA7083322D0}" authorId="{2CE50345-6364-BFCE-0AB8-818AF2681A42}" created="2025-05-12T16:00:07.352">
    <pc:sldMkLst xmlns:pc="http://schemas.microsoft.com/office/powerpoint/2013/main/command">
      <pc:docMk/>
      <pc:sldMk cId="1259277373" sldId="797"/>
    </pc:sldMkLst>
    <p188:txBody>
      <a:bodyPr/>
      <a:lstStyle/>
      <a:p>
        <a:r>
          <a:rPr lang="en-SI"/>
          <a: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6604AD5-91EA-421E-AD42-0FCB14DC7119}" type="datetimeFigureOut">
              <a:rPr lang="ca-ES" smtClean="0"/>
              <a:t>12/5/25</a:t>
            </a:fld>
            <a:endParaRPr lang="ca-ES"/>
          </a:p>
        </p:txBody>
      </p:sp>
      <p:sp>
        <p:nvSpPr>
          <p:cNvPr id="4" name="Marcador de imagen de diapositiva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F29DD399-5989-4A36-9C3E-33C8761D44F6}" type="slidenum">
              <a:rPr lang="ca-ES" smtClean="0"/>
              <a:t>‹#›</a:t>
            </a:fld>
            <a:endParaRPr lang="ca-ES"/>
          </a:p>
        </p:txBody>
      </p:sp>
    </p:spTree>
    <p:extLst>
      <p:ext uri="{BB962C8B-B14F-4D97-AF65-F5344CB8AC3E}">
        <p14:creationId xmlns:p14="http://schemas.microsoft.com/office/powerpoint/2010/main" val="90954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1</a:t>
            </a:fld>
            <a:endParaRPr lang="ca-ES"/>
          </a:p>
        </p:txBody>
      </p:sp>
    </p:spTree>
    <p:extLst>
      <p:ext uri="{BB962C8B-B14F-4D97-AF65-F5344CB8AC3E}">
        <p14:creationId xmlns:p14="http://schemas.microsoft.com/office/powerpoint/2010/main" val="428293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34</a:t>
            </a:fld>
            <a:endParaRPr lang="ca-ES"/>
          </a:p>
        </p:txBody>
      </p:sp>
    </p:spTree>
    <p:extLst>
      <p:ext uri="{BB962C8B-B14F-4D97-AF65-F5344CB8AC3E}">
        <p14:creationId xmlns:p14="http://schemas.microsoft.com/office/powerpoint/2010/main" val="3179522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35</a:t>
            </a:fld>
            <a:endParaRPr lang="ca-ES"/>
          </a:p>
        </p:txBody>
      </p:sp>
    </p:spTree>
    <p:extLst>
      <p:ext uri="{BB962C8B-B14F-4D97-AF65-F5344CB8AC3E}">
        <p14:creationId xmlns:p14="http://schemas.microsoft.com/office/powerpoint/2010/main" val="1892709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37</a:t>
            </a:fld>
            <a:endParaRPr lang="ca-ES"/>
          </a:p>
        </p:txBody>
      </p:sp>
    </p:spTree>
    <p:extLst>
      <p:ext uri="{BB962C8B-B14F-4D97-AF65-F5344CB8AC3E}">
        <p14:creationId xmlns:p14="http://schemas.microsoft.com/office/powerpoint/2010/main" val="2379892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F29DD399-5989-4A36-9C3E-33C8761D44F6}" type="slidenum">
              <a:rPr lang="ca-ES" smtClean="0"/>
              <a:t>38</a:t>
            </a:fld>
            <a:endParaRPr lang="ca-ES"/>
          </a:p>
        </p:txBody>
      </p:sp>
    </p:spTree>
    <p:extLst>
      <p:ext uri="{BB962C8B-B14F-4D97-AF65-F5344CB8AC3E}">
        <p14:creationId xmlns:p14="http://schemas.microsoft.com/office/powerpoint/2010/main" val="50169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F29DD399-5989-4A36-9C3E-33C8761D44F6}" type="slidenum">
              <a:rPr lang="ca-ES" smtClean="0"/>
              <a:t>39</a:t>
            </a:fld>
            <a:endParaRPr lang="ca-ES"/>
          </a:p>
        </p:txBody>
      </p:sp>
    </p:spTree>
    <p:extLst>
      <p:ext uri="{BB962C8B-B14F-4D97-AF65-F5344CB8AC3E}">
        <p14:creationId xmlns:p14="http://schemas.microsoft.com/office/powerpoint/2010/main" val="3904716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40</a:t>
            </a:fld>
            <a:endParaRPr lang="ca-ES"/>
          </a:p>
        </p:txBody>
      </p:sp>
    </p:spTree>
    <p:extLst>
      <p:ext uri="{BB962C8B-B14F-4D97-AF65-F5344CB8AC3E}">
        <p14:creationId xmlns:p14="http://schemas.microsoft.com/office/powerpoint/2010/main" val="2576531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41</a:t>
            </a:fld>
            <a:endParaRPr lang="ca-ES"/>
          </a:p>
        </p:txBody>
      </p:sp>
    </p:spTree>
    <p:extLst>
      <p:ext uri="{BB962C8B-B14F-4D97-AF65-F5344CB8AC3E}">
        <p14:creationId xmlns:p14="http://schemas.microsoft.com/office/powerpoint/2010/main" val="527720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42</a:t>
            </a:fld>
            <a:endParaRPr lang="ca-ES"/>
          </a:p>
        </p:txBody>
      </p:sp>
    </p:spTree>
    <p:extLst>
      <p:ext uri="{BB962C8B-B14F-4D97-AF65-F5344CB8AC3E}">
        <p14:creationId xmlns:p14="http://schemas.microsoft.com/office/powerpoint/2010/main" val="2464109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43</a:t>
            </a:fld>
            <a:endParaRPr lang="ca-ES"/>
          </a:p>
        </p:txBody>
      </p:sp>
    </p:spTree>
    <p:extLst>
      <p:ext uri="{BB962C8B-B14F-4D97-AF65-F5344CB8AC3E}">
        <p14:creationId xmlns:p14="http://schemas.microsoft.com/office/powerpoint/2010/main" val="2905526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44</a:t>
            </a:fld>
            <a:endParaRPr lang="ca-ES"/>
          </a:p>
        </p:txBody>
      </p:sp>
    </p:spTree>
    <p:extLst>
      <p:ext uri="{BB962C8B-B14F-4D97-AF65-F5344CB8AC3E}">
        <p14:creationId xmlns:p14="http://schemas.microsoft.com/office/powerpoint/2010/main" val="202748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7</a:t>
            </a:fld>
            <a:endParaRPr lang="ca-ES" dirty="0"/>
          </a:p>
        </p:txBody>
      </p:sp>
    </p:spTree>
    <p:extLst>
      <p:ext uri="{BB962C8B-B14F-4D97-AF65-F5344CB8AC3E}">
        <p14:creationId xmlns:p14="http://schemas.microsoft.com/office/powerpoint/2010/main" val="1976253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45</a:t>
            </a:fld>
            <a:endParaRPr lang="ca-ES"/>
          </a:p>
        </p:txBody>
      </p:sp>
    </p:spTree>
    <p:extLst>
      <p:ext uri="{BB962C8B-B14F-4D97-AF65-F5344CB8AC3E}">
        <p14:creationId xmlns:p14="http://schemas.microsoft.com/office/powerpoint/2010/main" val="2821791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46</a:t>
            </a:fld>
            <a:endParaRPr lang="ca-ES"/>
          </a:p>
        </p:txBody>
      </p:sp>
    </p:spTree>
    <p:extLst>
      <p:ext uri="{BB962C8B-B14F-4D97-AF65-F5344CB8AC3E}">
        <p14:creationId xmlns:p14="http://schemas.microsoft.com/office/powerpoint/2010/main" val="1175870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48</a:t>
            </a:fld>
            <a:endParaRPr lang="ca-ES"/>
          </a:p>
        </p:txBody>
      </p:sp>
    </p:spTree>
    <p:extLst>
      <p:ext uri="{BB962C8B-B14F-4D97-AF65-F5344CB8AC3E}">
        <p14:creationId xmlns:p14="http://schemas.microsoft.com/office/powerpoint/2010/main" val="2425981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54</a:t>
            </a:fld>
            <a:endParaRPr lang="ca-ES"/>
          </a:p>
        </p:txBody>
      </p:sp>
    </p:spTree>
    <p:extLst>
      <p:ext uri="{BB962C8B-B14F-4D97-AF65-F5344CB8AC3E}">
        <p14:creationId xmlns:p14="http://schemas.microsoft.com/office/powerpoint/2010/main" val="1222813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57</a:t>
            </a:fld>
            <a:endParaRPr lang="ca-ES"/>
          </a:p>
        </p:txBody>
      </p:sp>
    </p:spTree>
    <p:extLst>
      <p:ext uri="{BB962C8B-B14F-4D97-AF65-F5344CB8AC3E}">
        <p14:creationId xmlns:p14="http://schemas.microsoft.com/office/powerpoint/2010/main" val="1808224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1C09F-711D-E5F1-5BF6-5029A96DBBE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5853EEC-3550-EA02-7977-76296D165CF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E1B5594-E1BB-6B5C-425B-7EE3B36EC0B1}"/>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53F93592-2E75-9C0F-2322-2D41FF94CDC9}"/>
              </a:ext>
            </a:extLst>
          </p:cNvPr>
          <p:cNvSpPr>
            <a:spLocks noGrp="1"/>
          </p:cNvSpPr>
          <p:nvPr>
            <p:ph type="sldNum" sz="quarter" idx="5"/>
          </p:nvPr>
        </p:nvSpPr>
        <p:spPr/>
        <p:txBody>
          <a:bodyPr/>
          <a:lstStyle/>
          <a:p>
            <a:fld id="{F29DD399-5989-4A36-9C3E-33C8761D44F6}" type="slidenum">
              <a:rPr lang="ca-ES" smtClean="0"/>
              <a:t>58</a:t>
            </a:fld>
            <a:endParaRPr lang="ca-ES"/>
          </a:p>
        </p:txBody>
      </p:sp>
    </p:spTree>
    <p:extLst>
      <p:ext uri="{BB962C8B-B14F-4D97-AF65-F5344CB8AC3E}">
        <p14:creationId xmlns:p14="http://schemas.microsoft.com/office/powerpoint/2010/main" val="426598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24</a:t>
            </a:fld>
            <a:endParaRPr lang="ca-ES"/>
          </a:p>
        </p:txBody>
      </p:sp>
    </p:spTree>
    <p:extLst>
      <p:ext uri="{BB962C8B-B14F-4D97-AF65-F5344CB8AC3E}">
        <p14:creationId xmlns:p14="http://schemas.microsoft.com/office/powerpoint/2010/main" val="3402213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28</a:t>
            </a:fld>
            <a:endParaRPr lang="ca-ES"/>
          </a:p>
        </p:txBody>
      </p:sp>
    </p:spTree>
    <p:extLst>
      <p:ext uri="{BB962C8B-B14F-4D97-AF65-F5344CB8AC3E}">
        <p14:creationId xmlns:p14="http://schemas.microsoft.com/office/powerpoint/2010/main" val="460417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29</a:t>
            </a:fld>
            <a:endParaRPr lang="ca-ES"/>
          </a:p>
        </p:txBody>
      </p:sp>
    </p:spTree>
    <p:extLst>
      <p:ext uri="{BB962C8B-B14F-4D97-AF65-F5344CB8AC3E}">
        <p14:creationId xmlns:p14="http://schemas.microsoft.com/office/powerpoint/2010/main" val="71047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30</a:t>
            </a:fld>
            <a:endParaRPr lang="ca-ES"/>
          </a:p>
        </p:txBody>
      </p:sp>
    </p:spTree>
    <p:extLst>
      <p:ext uri="{BB962C8B-B14F-4D97-AF65-F5344CB8AC3E}">
        <p14:creationId xmlns:p14="http://schemas.microsoft.com/office/powerpoint/2010/main" val="159726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31</a:t>
            </a:fld>
            <a:endParaRPr lang="ca-ES"/>
          </a:p>
        </p:txBody>
      </p:sp>
    </p:spTree>
    <p:extLst>
      <p:ext uri="{BB962C8B-B14F-4D97-AF65-F5344CB8AC3E}">
        <p14:creationId xmlns:p14="http://schemas.microsoft.com/office/powerpoint/2010/main" val="265268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i="0" kern="1200" dirty="0">
                <a:solidFill>
                  <a:schemeClr val="tx1"/>
                </a:solidFill>
                <a:effectLst/>
                <a:latin typeface="+mn-lt"/>
                <a:ea typeface="+mn-ea"/>
                <a:cs typeface="+mn-cs"/>
              </a:rPr>
              <a:t> </a:t>
            </a:r>
            <a:endParaRPr lang="es-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32</a:t>
            </a:fld>
            <a:endParaRPr lang="ca-ES"/>
          </a:p>
        </p:txBody>
      </p:sp>
    </p:spTree>
    <p:extLst>
      <p:ext uri="{BB962C8B-B14F-4D97-AF65-F5344CB8AC3E}">
        <p14:creationId xmlns:p14="http://schemas.microsoft.com/office/powerpoint/2010/main" val="2677676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i="0" kern="1200" dirty="0">
                <a:solidFill>
                  <a:schemeClr val="tx1"/>
                </a:solidFill>
                <a:effectLst/>
                <a:latin typeface="+mn-lt"/>
                <a:ea typeface="+mn-ea"/>
                <a:cs typeface="+mn-cs"/>
              </a:rPr>
              <a:t> </a:t>
            </a:r>
            <a:endParaRPr lang="es-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33</a:t>
            </a:fld>
            <a:endParaRPr lang="ca-ES"/>
          </a:p>
        </p:txBody>
      </p:sp>
    </p:spTree>
    <p:extLst>
      <p:ext uri="{BB962C8B-B14F-4D97-AF65-F5344CB8AC3E}">
        <p14:creationId xmlns:p14="http://schemas.microsoft.com/office/powerpoint/2010/main" val="280251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BB5B0-6FC4-43A2-B642-D25B6E1FAC1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ca-ES"/>
          </a:p>
        </p:txBody>
      </p:sp>
      <p:sp>
        <p:nvSpPr>
          <p:cNvPr id="3" name="Subtítulo 2">
            <a:extLst>
              <a:ext uri="{FF2B5EF4-FFF2-40B4-BE49-F238E27FC236}">
                <a16:creationId xmlns:a16="http://schemas.microsoft.com/office/drawing/2014/main" id="{4A34CEA5-CAAC-46C7-BA29-79118D840C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ca-ES"/>
          </a:p>
        </p:txBody>
      </p:sp>
      <p:sp>
        <p:nvSpPr>
          <p:cNvPr id="4" name="Marcador de fecha 3">
            <a:extLst>
              <a:ext uri="{FF2B5EF4-FFF2-40B4-BE49-F238E27FC236}">
                <a16:creationId xmlns:a16="http://schemas.microsoft.com/office/drawing/2014/main" id="{4A144763-0327-460E-8AAD-7C35B92202E5}"/>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5" name="Marcador de pie de página 4">
            <a:extLst>
              <a:ext uri="{FF2B5EF4-FFF2-40B4-BE49-F238E27FC236}">
                <a16:creationId xmlns:a16="http://schemas.microsoft.com/office/drawing/2014/main" id="{30E9B663-56F0-4614-8365-BA6DEABD8D47}"/>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3D2B7903-654A-4C4E-B166-F280723895C2}"/>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395556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7FA3D-BA31-48BB-8A6C-11B8293BFA19}"/>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A93D9F25-B342-48C3-8643-20FDCBDCD8EA}"/>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3FB00380-5AC4-4576-8FD2-0BB01A7C295B}"/>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5" name="Marcador de pie de página 4">
            <a:extLst>
              <a:ext uri="{FF2B5EF4-FFF2-40B4-BE49-F238E27FC236}">
                <a16:creationId xmlns:a16="http://schemas.microsoft.com/office/drawing/2014/main" id="{53CB7384-3233-4B48-99FF-1637696E2B66}"/>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372E6CE2-0DAA-4396-912F-720AC00B95E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72829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93DD01-0C1B-4582-B459-093C5EBDED4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240FF8B5-B656-480E-8656-EACD96EF798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9F98E695-27A9-4982-AAC3-CEF1FD9DFD0D}"/>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5" name="Marcador de pie de página 4">
            <a:extLst>
              <a:ext uri="{FF2B5EF4-FFF2-40B4-BE49-F238E27FC236}">
                <a16:creationId xmlns:a16="http://schemas.microsoft.com/office/drawing/2014/main" id="{A1826E3A-01AE-4E98-8A02-5AD9E287D421}"/>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EC561CD2-72FF-44CA-875D-54B954ED26B5}"/>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2593654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F5A131D6-0B61-C04C-91F4-682762695A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11" name="Grafický objekt 10">
            <a:extLst>
              <a:ext uri="{FF2B5EF4-FFF2-40B4-BE49-F238E27FC236}">
                <a16:creationId xmlns:a16="http://schemas.microsoft.com/office/drawing/2014/main" id="{D3C89706-9470-7D01-5A64-B6C2A1DB872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13" name="Obdélník 12">
            <a:extLst>
              <a:ext uri="{FF2B5EF4-FFF2-40B4-BE49-F238E27FC236}">
                <a16:creationId xmlns:a16="http://schemas.microsoft.com/office/drawing/2014/main" id="{DE7550B6-8147-0298-8B33-2D293454C7A0}"/>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Grafický objekt 4">
            <a:extLst>
              <a:ext uri="{FF2B5EF4-FFF2-40B4-BE49-F238E27FC236}">
                <a16:creationId xmlns:a16="http://schemas.microsoft.com/office/drawing/2014/main" id="{91E73527-EF80-E607-C2E0-7DC2C69DFAE6}"/>
              </a:ext>
            </a:extLst>
          </p:cNvPr>
          <p:cNvPicPr>
            <a:picLocks/>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361927" y="2175884"/>
            <a:ext cx="6020805" cy="2506230"/>
          </a:xfrm>
          <a:prstGeom prst="rect">
            <a:avLst/>
          </a:prstGeom>
        </p:spPr>
      </p:pic>
      <p:pic>
        <p:nvPicPr>
          <p:cNvPr id="10" name="Grafický objekt 9">
            <a:extLst>
              <a:ext uri="{FF2B5EF4-FFF2-40B4-BE49-F238E27FC236}">
                <a16:creationId xmlns:a16="http://schemas.microsoft.com/office/drawing/2014/main" id="{51231657-CCCD-0E9D-68A6-07B5ABC9C3E2}"/>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9603" y="1472023"/>
            <a:ext cx="2628903" cy="1070173"/>
          </a:xfrm>
          <a:prstGeom prst="rect">
            <a:avLst/>
          </a:prstGeom>
        </p:spPr>
      </p:pic>
      <p:pic>
        <p:nvPicPr>
          <p:cNvPr id="2" name="Obrázek 1">
            <a:extLst>
              <a:ext uri="{FF2B5EF4-FFF2-40B4-BE49-F238E27FC236}">
                <a16:creationId xmlns:a16="http://schemas.microsoft.com/office/drawing/2014/main" id="{AB407EF2-9794-F002-50C9-D44A0C39572A}"/>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3" name="Zástupný obsah 2">
            <a:extLst>
              <a:ext uri="{FF2B5EF4-FFF2-40B4-BE49-F238E27FC236}">
                <a16:creationId xmlns:a16="http://schemas.microsoft.com/office/drawing/2014/main" id="{9BA4B092-A965-B4BF-E9C3-9F42E6B5FA34}"/>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700" noProof="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Financira Evropska unija. Izražena stališča in mnenja so le stališča in mnenja avtorjev in ne odražajo nujno stališč Evropske unije ali Evropske raziskovalne agencije. Zanje ne moreta biti odgovorna niti Evropska unija niti organ, ki dodeli pomoč.</a:t>
            </a:r>
            <a:endParaRPr lang="en-GB" sz="700" noProof="0" dirty="0">
              <a:solidFill>
                <a:schemeClr val="tx1">
                  <a:lumMod val="65000"/>
                  <a:lumOff val="35000"/>
                </a:schemeClr>
              </a:solidFill>
              <a:latin typeface="Varela Round" pitchFamily="2" charset="-79"/>
              <a:cs typeface="Varela Round" pitchFamily="2" charset="-79"/>
            </a:endParaRPr>
          </a:p>
        </p:txBody>
      </p:sp>
      <p:sp>
        <p:nvSpPr>
          <p:cNvPr id="4" name="Obdélník 3">
            <a:extLst>
              <a:ext uri="{FF2B5EF4-FFF2-40B4-BE49-F238E27FC236}">
                <a16:creationId xmlns:a16="http://schemas.microsoft.com/office/drawing/2014/main" id="{E0A87F3E-BF06-8B98-4E93-DC9D405D3601}"/>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28069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Úvodní snímek">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EA069DE6-4884-4EDB-D6D1-9F109ECA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6" name="Grafický objekt 5">
            <a:extLst>
              <a:ext uri="{FF2B5EF4-FFF2-40B4-BE49-F238E27FC236}">
                <a16:creationId xmlns:a16="http://schemas.microsoft.com/office/drawing/2014/main" id="{33778BE9-684B-CF76-1BF4-9F5D5F90E93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10" name="Obdélník 9">
            <a:extLst>
              <a:ext uri="{FF2B5EF4-FFF2-40B4-BE49-F238E27FC236}">
                <a16:creationId xmlns:a16="http://schemas.microsoft.com/office/drawing/2014/main" id="{E561CFBA-4CA8-176A-3B0D-649DBB389EB6}"/>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a:extLst>
              <a:ext uri="{FF2B5EF4-FFF2-40B4-BE49-F238E27FC236}">
                <a16:creationId xmlns:a16="http://schemas.microsoft.com/office/drawing/2014/main" id="{02FC2A12-D0D0-E4A4-82FF-67C6228BB507}"/>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14" name="Zástupný obsah 2">
            <a:extLst>
              <a:ext uri="{FF2B5EF4-FFF2-40B4-BE49-F238E27FC236}">
                <a16:creationId xmlns:a16="http://schemas.microsoft.com/office/drawing/2014/main" id="{4D50E074-D0C1-C511-7647-FD5D1CE9A0C0}"/>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700" noProof="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Financira Evropska unija. Izražena stališča in mnenja so le stališča in mnenja avtorjev in ne odražajo nujno stališč Evropske unije ali Evropske raziskovalne agencije. Zanje ne moreta biti odgovorna niti Evropska unija niti organ, ki dodeli pomoč.</a:t>
            </a:r>
            <a:endParaRPr lang="en-GB" sz="700" noProof="0" dirty="0">
              <a:solidFill>
                <a:schemeClr val="tx1">
                  <a:lumMod val="65000"/>
                  <a:lumOff val="35000"/>
                </a:schemeClr>
              </a:solidFill>
              <a:latin typeface="Varela Round" pitchFamily="2" charset="-79"/>
              <a:cs typeface="Varela Round" pitchFamily="2" charset="-79"/>
            </a:endParaRPr>
          </a:p>
        </p:txBody>
      </p:sp>
      <p:sp>
        <p:nvSpPr>
          <p:cNvPr id="16" name="Obdélník 15">
            <a:extLst>
              <a:ext uri="{FF2B5EF4-FFF2-40B4-BE49-F238E27FC236}">
                <a16:creationId xmlns:a16="http://schemas.microsoft.com/office/drawing/2014/main" id="{35E77DA1-897C-3031-FACC-4420EA71FEF7}"/>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Grafický objekt 11">
            <a:extLst>
              <a:ext uri="{FF2B5EF4-FFF2-40B4-BE49-F238E27FC236}">
                <a16:creationId xmlns:a16="http://schemas.microsoft.com/office/drawing/2014/main" id="{B3BA2906-521D-BC0B-6AD3-09DB154A5F96}"/>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709" y="728569"/>
            <a:ext cx="782955" cy="318725"/>
          </a:xfrm>
          <a:prstGeom prst="rect">
            <a:avLst/>
          </a:prstGeom>
        </p:spPr>
      </p:pic>
      <p:sp>
        <p:nvSpPr>
          <p:cNvPr id="15" name="Zástupný obsah 2">
            <a:extLst>
              <a:ext uri="{FF2B5EF4-FFF2-40B4-BE49-F238E27FC236}">
                <a16:creationId xmlns:a16="http://schemas.microsoft.com/office/drawing/2014/main" id="{E0697B74-3B5A-3473-2674-4645A8166EF7}"/>
              </a:ext>
            </a:extLst>
          </p:cNvPr>
          <p:cNvSpPr>
            <a:spLocks noGrp="1"/>
          </p:cNvSpPr>
          <p:nvPr>
            <p:ph idx="1"/>
          </p:nvPr>
        </p:nvSpPr>
        <p:spPr>
          <a:xfrm>
            <a:off x="6091969" y="755644"/>
            <a:ext cx="5099306" cy="4636624"/>
          </a:xfrm>
          <a:noFill/>
        </p:spPr>
        <p:txBody>
          <a:bodyPr/>
          <a:lstStyle>
            <a:lvl1pPr marL="0" indent="0">
              <a:buNone/>
              <a:defRPr sz="3200">
                <a:no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cs-CZ" dirty="0"/>
          </a:p>
        </p:txBody>
      </p:sp>
    </p:spTree>
    <p:extLst>
      <p:ext uri="{BB962C8B-B14F-4D97-AF65-F5344CB8AC3E}">
        <p14:creationId xmlns:p14="http://schemas.microsoft.com/office/powerpoint/2010/main" val="2027665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Záhlaví oddílu">
    <p:spTree>
      <p:nvGrpSpPr>
        <p:cNvPr id="1" name=""/>
        <p:cNvGrpSpPr/>
        <p:nvPr/>
      </p:nvGrpSpPr>
      <p:grpSpPr>
        <a:xfrm>
          <a:off x="0" y="0"/>
          <a:ext cx="0" cy="0"/>
          <a:chOff x="0" y="0"/>
          <a:chExt cx="0" cy="0"/>
        </a:xfrm>
      </p:grpSpPr>
      <p:pic>
        <p:nvPicPr>
          <p:cNvPr id="28" name="Grafický objekt 27">
            <a:extLst>
              <a:ext uri="{FF2B5EF4-FFF2-40B4-BE49-F238E27FC236}">
                <a16:creationId xmlns:a16="http://schemas.microsoft.com/office/drawing/2014/main" id="{F4E353D4-D852-D83B-6F3D-E6F3C0F27A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29" name="Grafický objekt 28">
            <a:extLst>
              <a:ext uri="{FF2B5EF4-FFF2-40B4-BE49-F238E27FC236}">
                <a16:creationId xmlns:a16="http://schemas.microsoft.com/office/drawing/2014/main" id="{6BF63111-E9B0-CF14-C15B-6733A3572FE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30" name="Obdélník 29">
            <a:extLst>
              <a:ext uri="{FF2B5EF4-FFF2-40B4-BE49-F238E27FC236}">
                <a16:creationId xmlns:a16="http://schemas.microsoft.com/office/drawing/2014/main" id="{804786FF-CFA3-343F-3F34-AC2E8D6A499D}"/>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5" name="Grafický objekt 34">
            <a:extLst>
              <a:ext uri="{FF2B5EF4-FFF2-40B4-BE49-F238E27FC236}">
                <a16:creationId xmlns:a16="http://schemas.microsoft.com/office/drawing/2014/main" id="{A2635EBB-A696-00A8-4BC3-F4B127BE93DC}"/>
              </a:ext>
            </a:extLst>
          </p:cNvPr>
          <p:cNvPicPr>
            <a:picLocks/>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361927" y="2175884"/>
            <a:ext cx="6020805" cy="2506230"/>
          </a:xfrm>
          <a:prstGeom prst="rect">
            <a:avLst/>
          </a:prstGeom>
        </p:spPr>
      </p:pic>
      <p:pic>
        <p:nvPicPr>
          <p:cNvPr id="31" name="Obrázek 30">
            <a:extLst>
              <a:ext uri="{FF2B5EF4-FFF2-40B4-BE49-F238E27FC236}">
                <a16:creationId xmlns:a16="http://schemas.microsoft.com/office/drawing/2014/main" id="{78AFF3EC-2E3C-3BCA-44F3-68058D885A61}"/>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32" name="Zástupný obsah 2">
            <a:extLst>
              <a:ext uri="{FF2B5EF4-FFF2-40B4-BE49-F238E27FC236}">
                <a16:creationId xmlns:a16="http://schemas.microsoft.com/office/drawing/2014/main" id="{25B7A185-F6AB-902A-5152-E04C0E74B52D}"/>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700" noProof="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Financira Evropska unija. Izražena stališča in mnenja so le stališča in mnenja avtorjev in ne odražajo nujno stališč Evropske unije ali Evropske raziskovalne agencije. Zanje ne moreta biti odgovorna niti Evropska unija niti organ, ki dodeli pomoč.</a:t>
            </a:r>
            <a:endParaRPr lang="en-GB" sz="700" noProof="0" dirty="0">
              <a:solidFill>
                <a:schemeClr val="tx1">
                  <a:lumMod val="65000"/>
                  <a:lumOff val="35000"/>
                </a:schemeClr>
              </a:solidFill>
              <a:latin typeface="Varela Round" pitchFamily="2" charset="-79"/>
              <a:cs typeface="Varela Round" pitchFamily="2" charset="-79"/>
            </a:endParaRPr>
          </a:p>
        </p:txBody>
      </p:sp>
      <p:sp>
        <p:nvSpPr>
          <p:cNvPr id="33" name="Obdélník 32">
            <a:extLst>
              <a:ext uri="{FF2B5EF4-FFF2-40B4-BE49-F238E27FC236}">
                <a16:creationId xmlns:a16="http://schemas.microsoft.com/office/drawing/2014/main" id="{6F3DF2C1-A267-26BA-4180-D08F8FEB2398}"/>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4" name="Grafický objekt 33">
            <a:extLst>
              <a:ext uri="{FF2B5EF4-FFF2-40B4-BE49-F238E27FC236}">
                <a16:creationId xmlns:a16="http://schemas.microsoft.com/office/drawing/2014/main" id="{DA836CF8-5B81-CB03-99DA-49ED8B1B6E90}"/>
              </a:ext>
            </a:extLst>
          </p:cNvPr>
          <p:cNvPicPr>
            <a:picLocks noChangeAspect="1"/>
          </p:cNvPicPr>
          <p:nvPr userDrawn="1"/>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5709" y="728569"/>
            <a:ext cx="782955" cy="318725"/>
          </a:xfrm>
          <a:prstGeom prst="rect">
            <a:avLst/>
          </a:prstGeom>
        </p:spPr>
      </p:pic>
    </p:spTree>
    <p:extLst>
      <p:ext uri="{BB962C8B-B14F-4D97-AF65-F5344CB8AC3E}">
        <p14:creationId xmlns:p14="http://schemas.microsoft.com/office/powerpoint/2010/main" val="414134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AE751-B403-4828-A174-5FFF125CF4ED}"/>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6F1111B9-B70D-437C-9BC9-B6F37A93FAD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BF1CE169-396C-4FB2-8DC2-437F7128D166}"/>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5" name="Marcador de pie de página 4">
            <a:extLst>
              <a:ext uri="{FF2B5EF4-FFF2-40B4-BE49-F238E27FC236}">
                <a16:creationId xmlns:a16="http://schemas.microsoft.com/office/drawing/2014/main" id="{752520AB-BD9A-4566-A57D-B64FA6C45800}"/>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12162344-1316-4BEE-A0EA-F5799BE019A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340257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4A3A2-E568-4743-A7B3-6A2024F9F35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1A0AB466-71EF-4BC7-A647-1C43A215AA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83972D30-33CE-410F-AE2E-D38AFBE4AA00}"/>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5" name="Marcador de pie de página 4">
            <a:extLst>
              <a:ext uri="{FF2B5EF4-FFF2-40B4-BE49-F238E27FC236}">
                <a16:creationId xmlns:a16="http://schemas.microsoft.com/office/drawing/2014/main" id="{CE91A4DF-C175-404D-8C54-A84DAB552C9C}"/>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408AF1E1-FF3F-4152-99A4-6ACE7B622EA9}"/>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1525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07C71-0730-4C4D-8A7B-96E438B28F21}"/>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2CB0C3AB-0F8D-4623-AE6C-DB2289A3215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a:extLst>
              <a:ext uri="{FF2B5EF4-FFF2-40B4-BE49-F238E27FC236}">
                <a16:creationId xmlns:a16="http://schemas.microsoft.com/office/drawing/2014/main" id="{6E5E9B06-331F-4A19-AB3F-8CBBD923E3B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a:extLst>
              <a:ext uri="{FF2B5EF4-FFF2-40B4-BE49-F238E27FC236}">
                <a16:creationId xmlns:a16="http://schemas.microsoft.com/office/drawing/2014/main" id="{D758951B-54F0-4BFA-85CB-53E76F7D0D3A}"/>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6" name="Marcador de pie de página 5">
            <a:extLst>
              <a:ext uri="{FF2B5EF4-FFF2-40B4-BE49-F238E27FC236}">
                <a16:creationId xmlns:a16="http://schemas.microsoft.com/office/drawing/2014/main" id="{F8EF74CC-C662-4A93-9DF3-176955787C5F}"/>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59E4EB8A-9D11-4A7A-8411-F410DC40390A}"/>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6092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923E86-99E7-499C-9FA0-AA9810EB617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AA81728F-09DB-435A-A57C-ACC34A95F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BC9AA9D-1781-45A2-9F77-C2F4AD40079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a:extLst>
              <a:ext uri="{FF2B5EF4-FFF2-40B4-BE49-F238E27FC236}">
                <a16:creationId xmlns:a16="http://schemas.microsoft.com/office/drawing/2014/main" id="{3F4D3603-788C-42B0-BB0F-BD5399A01D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C7BB54DD-7548-4D6B-943F-64000EFE17FB}"/>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a:extLst>
              <a:ext uri="{FF2B5EF4-FFF2-40B4-BE49-F238E27FC236}">
                <a16:creationId xmlns:a16="http://schemas.microsoft.com/office/drawing/2014/main" id="{36B7456F-55CD-4944-BA54-D1223B996F85}"/>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8" name="Marcador de pie de página 7">
            <a:extLst>
              <a:ext uri="{FF2B5EF4-FFF2-40B4-BE49-F238E27FC236}">
                <a16:creationId xmlns:a16="http://schemas.microsoft.com/office/drawing/2014/main" id="{9A447087-5B1C-412D-BED1-D36635B746BB}"/>
              </a:ext>
            </a:extLst>
          </p:cNvPr>
          <p:cNvSpPr>
            <a:spLocks noGrp="1"/>
          </p:cNvSpPr>
          <p:nvPr>
            <p:ph type="ftr" sz="quarter" idx="11"/>
          </p:nvPr>
        </p:nvSpPr>
        <p:spPr/>
        <p:txBody>
          <a:bodyPr/>
          <a:lstStyle/>
          <a:p>
            <a:endParaRPr lang="ca-ES"/>
          </a:p>
        </p:txBody>
      </p:sp>
      <p:sp>
        <p:nvSpPr>
          <p:cNvPr id="9" name="Marcador de número de diapositiva 8">
            <a:extLst>
              <a:ext uri="{FF2B5EF4-FFF2-40B4-BE49-F238E27FC236}">
                <a16:creationId xmlns:a16="http://schemas.microsoft.com/office/drawing/2014/main" id="{34DEA115-C8DC-4F4F-9F0F-6DE21C5AB802}"/>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23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1CFDF-3813-4121-8139-557305DFA392}"/>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fecha 2">
            <a:extLst>
              <a:ext uri="{FF2B5EF4-FFF2-40B4-BE49-F238E27FC236}">
                <a16:creationId xmlns:a16="http://schemas.microsoft.com/office/drawing/2014/main" id="{00249F3E-2F06-42B2-A9D4-33F9A0B1D359}"/>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4" name="Marcador de pie de página 3">
            <a:extLst>
              <a:ext uri="{FF2B5EF4-FFF2-40B4-BE49-F238E27FC236}">
                <a16:creationId xmlns:a16="http://schemas.microsoft.com/office/drawing/2014/main" id="{DA44A2C3-C7D0-415A-91D3-040756E73016}"/>
              </a:ext>
            </a:extLst>
          </p:cNvPr>
          <p:cNvSpPr>
            <a:spLocks noGrp="1"/>
          </p:cNvSpPr>
          <p:nvPr>
            <p:ph type="ftr" sz="quarter" idx="11"/>
          </p:nvPr>
        </p:nvSpPr>
        <p:spPr/>
        <p:txBody>
          <a:bodyPr/>
          <a:lstStyle/>
          <a:p>
            <a:endParaRPr lang="ca-ES"/>
          </a:p>
        </p:txBody>
      </p:sp>
      <p:sp>
        <p:nvSpPr>
          <p:cNvPr id="5" name="Marcador de número de diapositiva 4">
            <a:extLst>
              <a:ext uri="{FF2B5EF4-FFF2-40B4-BE49-F238E27FC236}">
                <a16:creationId xmlns:a16="http://schemas.microsoft.com/office/drawing/2014/main" id="{B834835F-51EC-4006-898C-324202CB0948}"/>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89281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5127FCA-4FEE-40BD-81EE-BC4D9520A2C6}"/>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3" name="Marcador de pie de página 2">
            <a:extLst>
              <a:ext uri="{FF2B5EF4-FFF2-40B4-BE49-F238E27FC236}">
                <a16:creationId xmlns:a16="http://schemas.microsoft.com/office/drawing/2014/main" id="{EC33B712-DEB4-4A79-A0EC-503055B24FE4}"/>
              </a:ext>
            </a:extLst>
          </p:cNvPr>
          <p:cNvSpPr>
            <a:spLocks noGrp="1"/>
          </p:cNvSpPr>
          <p:nvPr>
            <p:ph type="ftr" sz="quarter" idx="11"/>
          </p:nvPr>
        </p:nvSpPr>
        <p:spPr/>
        <p:txBody>
          <a:bodyPr/>
          <a:lstStyle/>
          <a:p>
            <a:endParaRPr lang="ca-ES"/>
          </a:p>
        </p:txBody>
      </p:sp>
      <p:sp>
        <p:nvSpPr>
          <p:cNvPr id="4" name="Marcador de número de diapositiva 3">
            <a:extLst>
              <a:ext uri="{FF2B5EF4-FFF2-40B4-BE49-F238E27FC236}">
                <a16:creationId xmlns:a16="http://schemas.microsoft.com/office/drawing/2014/main" id="{5BB9123C-25B0-47CD-893D-D443CADA2AF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210694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4758B-321A-4998-902A-A45CDACCBC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49110E9D-128C-483A-BB4A-EF70B5B0DA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a:extLst>
              <a:ext uri="{FF2B5EF4-FFF2-40B4-BE49-F238E27FC236}">
                <a16:creationId xmlns:a16="http://schemas.microsoft.com/office/drawing/2014/main" id="{C196A921-4AFA-4EAC-8905-B7CDD8833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BA80C9A-C326-46A4-8F03-B7F292EA7D42}"/>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6" name="Marcador de pie de página 5">
            <a:extLst>
              <a:ext uri="{FF2B5EF4-FFF2-40B4-BE49-F238E27FC236}">
                <a16:creationId xmlns:a16="http://schemas.microsoft.com/office/drawing/2014/main" id="{9B52C026-23D7-44C2-BA60-CA63DC0654F6}"/>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60133D24-7CD2-4A2F-8B89-67E1FD007C44}"/>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4548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5944A1-68DD-45AE-8EC8-D72B55C178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posición de imagen 2">
            <a:extLst>
              <a:ext uri="{FF2B5EF4-FFF2-40B4-BE49-F238E27FC236}">
                <a16:creationId xmlns:a16="http://schemas.microsoft.com/office/drawing/2014/main" id="{FF56F17E-366D-425A-9C8D-53BEDBDCC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a:extLst>
              <a:ext uri="{FF2B5EF4-FFF2-40B4-BE49-F238E27FC236}">
                <a16:creationId xmlns:a16="http://schemas.microsoft.com/office/drawing/2014/main" id="{01A21CC4-5A73-4E32-8A0C-09C9E0D2D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B5E71BC-0A45-4AC4-B154-F6D8A8439053}"/>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6" name="Marcador de pie de página 5">
            <a:extLst>
              <a:ext uri="{FF2B5EF4-FFF2-40B4-BE49-F238E27FC236}">
                <a16:creationId xmlns:a16="http://schemas.microsoft.com/office/drawing/2014/main" id="{C7D266DB-5D4E-4380-A0EE-84A37D76A513}"/>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97F7BC5A-2845-4DE4-BF49-72379BB5929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96417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EA4D497-3288-4D2C-BE36-4F9BE3A43B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8498133A-5B4C-4878-9DE0-3D57AEBCA7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BA2C4387-96E9-4379-9EEB-CA27B96575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01261-5BA9-47D7-BD4C-5B241D0732E3}" type="datetimeFigureOut">
              <a:rPr lang="ca-ES" smtClean="0"/>
              <a:t>12/5/25</a:t>
            </a:fld>
            <a:endParaRPr lang="ca-ES"/>
          </a:p>
        </p:txBody>
      </p:sp>
      <p:sp>
        <p:nvSpPr>
          <p:cNvPr id="5" name="Marcador de pie de página 4">
            <a:extLst>
              <a:ext uri="{FF2B5EF4-FFF2-40B4-BE49-F238E27FC236}">
                <a16:creationId xmlns:a16="http://schemas.microsoft.com/office/drawing/2014/main" id="{9489CEED-9A45-48B7-AB8D-F32975629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a:extLst>
              <a:ext uri="{FF2B5EF4-FFF2-40B4-BE49-F238E27FC236}">
                <a16:creationId xmlns:a16="http://schemas.microsoft.com/office/drawing/2014/main" id="{0D9151D7-81FC-4A91-9974-40209F30B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5B461-C16D-426C-A337-FBC029A285F8}" type="slidenum">
              <a:rPr lang="ca-ES" smtClean="0"/>
              <a:t>‹#›</a:t>
            </a:fld>
            <a:endParaRPr lang="ca-ES"/>
          </a:p>
        </p:txBody>
      </p:sp>
    </p:spTree>
    <p:extLst>
      <p:ext uri="{BB962C8B-B14F-4D97-AF65-F5344CB8AC3E}">
        <p14:creationId xmlns:p14="http://schemas.microsoft.com/office/powerpoint/2010/main" val="130260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hyperlink" Target="https://eige.europa.eu/gender-mainstreaming/toolkits/gear" TargetMode="External"/><Relationship Id="rId5" Type="http://schemas.openxmlformats.org/officeDocument/2006/relationships/hyperlink" Target="https://op.europa.eu/en/publication-detail/-/publication/ffcb06c3-200a-11ec-bd8e-01aa75ed71a1" TargetMode="External"/><Relationship Id="rId4" Type="http://schemas.openxmlformats.org/officeDocument/2006/relationships/hyperlink" Target="https://ec.europa.eu/research/participants/docs/h2020-funding-guide/other/event220623.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hyperlink" Target="https://act-on-gender.eu/nes/gender-equality-audit-and-monitoring-geam-tool" TargetMode="External"/><Relationship Id="rId4" Type="http://schemas.openxmlformats.org/officeDocument/2006/relationships/hyperlink" Target="https://www.tuwien.at/en/tu-wien/organisation/zentrale-bereiche/genderkompetenz/gender-in-der-forschung/geschlecht-innovation/geecco-results/evaluation-and-monitoring-tutorial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microsoft.com/office/2018/10/relationships/comments" Target="../comments/modernComment_31D_4B0F0C3D.xm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c.europa.eu/info/funding-tenders/opportunities/docs/2021-2027/horizon/temp-form/af/af_he-ria-ia_en.pdf"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hyperlink" Target="https://genderedinnovations.stanford.edu/methods/standards.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hyperlink" Target="https://genderedinnovations.stanford.edu/methods/standard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https://genderedinnovations.stanford.edu/methods/standards.html" TargetMode="External"/><Relationship Id="rId4" Type="http://schemas.openxmlformats.org/officeDocument/2006/relationships/hyperlink" Target="https://ec.europa.eu/info/funding-tenders/opportunities/docs/2021-2027/horizon/temp-form/af/af_he-ria-ia_en.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hyperlink" Target="https://genderedinnovations.stanford.edu/methods/co-creation.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hyperlink" Target="https://genderedinnovations.stanford.edu/methods/co-creation.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aga_en.pdf" TargetMode="Externa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aga_en.pdf"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https://euraxess.ec.europa.eu/jobs/hrs4r" TargetMode="External"/><Relationship Id="rId4" Type="http://schemas.openxmlformats.org/officeDocument/2006/relationships/hyperlink" Target="https://euraxess.ec.europa.eu/jobs/charte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genderedinnovations.stanford.edu/methods/language.html"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hyperlink" Target="https://genderedinnovations.stanford.edu/methods/language.html"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microsoft.com/office/2018/10/relationships/comments" Target="../comments/modernComment_31C_7F0DF79D.xm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op.europa.eu/en/publication-detail/-/publication/a1c3da18-01fe-11eb-974f-01aa75ed71a1" TargetMode="External"/><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8/10/relationships/comments" Target="../comments/modernComment_2F2_5579DE8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10.png"/><Relationship Id="rId4" Type="http://schemas.openxmlformats.org/officeDocument/2006/relationships/hyperlink" Target="https://ec.europa.eu/info/funding-tenders/opportunities/portal/screen/opportunities/topic-details/horizon-widera-2022-era-01-81"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c.europa.eu/info/funding-tenders/opportunities/docs/2021-2027/horizon/wp-call/2023-2024/wp-11-widening-participation-and-strengthening-the-european-research-area_horizon-2023-2024_en.pdf"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hyperlink" Target="https://ec.europa.eu/info/funding-tenders/opportunities/portal/screen/work-as-an-expert" TargetMode="External"/><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8" Type="http://schemas.openxmlformats.org/officeDocument/2006/relationships/hyperlink" Target="https://www.youtube.com/watch?v=Hq4eWo30RfY" TargetMode="External"/><Relationship Id="rId3" Type="http://schemas.openxmlformats.org/officeDocument/2006/relationships/hyperlink" Target="https://eige.europa.eu/gender-mainstreaming/toolkits/gear/action-toolbox" TargetMode="External"/><Relationship Id="rId7" Type="http://schemas.openxmlformats.org/officeDocument/2006/relationships/hyperlink" Target="https://www.youtube.com/watch?v=aoGqpvO27QQ" TargetMode="External"/><Relationship Id="rId12" Type="http://schemas.openxmlformats.org/officeDocument/2006/relationships/image" Target="../media/image10.png"/><Relationship Id="rId2" Type="http://schemas.microsoft.com/office/2018/10/relationships/comments" Target="../comments/modernComment_125_6DF05827.xml"/><Relationship Id="rId1" Type="http://schemas.openxmlformats.org/officeDocument/2006/relationships/slideLayout" Target="../slideLayouts/slideLayout14.xml"/><Relationship Id="rId6" Type="http://schemas.openxmlformats.org/officeDocument/2006/relationships/hyperlink" Target="https://blogs.sciencemag.org/sciencehound/2019/01/03/new-tools-for-gender-analysis" TargetMode="External"/><Relationship Id="rId11" Type="http://schemas.openxmlformats.org/officeDocument/2006/relationships/hyperlink" Target="http://www.yellowwindow.be/genderinresearch/downloads/YW2009_GenderToolKit_Module1.pdf" TargetMode="External"/><Relationship Id="rId5" Type="http://schemas.openxmlformats.org/officeDocument/2006/relationships/hyperlink" Target="http://gender-decoder.katmatfield.com/" TargetMode="External"/><Relationship Id="rId10" Type="http://schemas.openxmlformats.org/officeDocument/2006/relationships/hyperlink" Target="https://cgspace.cgiar.org/bitstream/handle/10568/45955/CCAFS_Gender_Toolbox.pdf?sequence=7" TargetMode="External"/><Relationship Id="rId4" Type="http://schemas.openxmlformats.org/officeDocument/2006/relationships/hyperlink" Target="http://ec.europa.eu/research/swafs/pdf/pub_gender_equality/report_on_implicit_gender_biases_during_evaluations.pdf" TargetMode="External"/><Relationship Id="rId9" Type="http://schemas.openxmlformats.org/officeDocument/2006/relationships/hyperlink" Target="http://garciaproject.eu/wp-content/uploads/2015/12/GARCIA_working_paper_6.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ástupný obsah 2">
            <a:extLst>
              <a:ext uri="{FF2B5EF4-FFF2-40B4-BE49-F238E27FC236}">
                <a16:creationId xmlns:a16="http://schemas.microsoft.com/office/drawing/2014/main" id="{57931B8A-492F-8643-43BC-39AF28EA9939}"/>
              </a:ext>
            </a:extLst>
          </p:cNvPr>
          <p:cNvSpPr txBox="1">
            <a:spLocks/>
          </p:cNvSpPr>
          <p:nvPr/>
        </p:nvSpPr>
        <p:spPr>
          <a:xfrm>
            <a:off x="1144858" y="3175461"/>
            <a:ext cx="9523404" cy="13129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spc="300" dirty="0">
                <a:solidFill>
                  <a:schemeClr val="tx1">
                    <a:lumMod val="65000"/>
                    <a:lumOff val="35000"/>
                  </a:schemeClr>
                </a:solidFill>
                <a:latin typeface="Calibri"/>
                <a:cs typeface="Calibri"/>
              </a:rPr>
              <a:t>Razsežnost spola v raziskavah</a:t>
            </a:r>
          </a:p>
          <a:p>
            <a:pPr algn="l"/>
            <a:r>
              <a:rPr lang="en-GB" sz="2000" spc="300" dirty="0">
                <a:solidFill>
                  <a:schemeClr val="tx1">
                    <a:lumMod val="65000"/>
                    <a:lumOff val="35000"/>
                  </a:schemeClr>
                </a:solidFill>
                <a:latin typeface="Calibri"/>
                <a:cs typeface="Calibri"/>
              </a:rPr>
              <a:t>Razsežnost spola v projektih in možnosti financiranja glede enakosti spolov</a:t>
            </a:r>
            <a:endParaRPr lang="en-US" sz="2000" dirty="0">
              <a:solidFill>
                <a:schemeClr val="tx1">
                  <a:lumMod val="65000"/>
                  <a:lumOff val="35000"/>
                </a:schemeClr>
              </a:solidFill>
              <a:latin typeface="Calibri"/>
              <a:cs typeface="Calibri"/>
            </a:endParaRPr>
          </a:p>
          <a:p>
            <a:pPr algn="l"/>
            <a:r>
              <a:rPr lang="en-US" sz="1800" dirty="0">
                <a:solidFill>
                  <a:schemeClr val="tx1">
                    <a:lumMod val="65000"/>
                    <a:lumOff val="35000"/>
                  </a:schemeClr>
                </a:solidFill>
                <a:latin typeface="Calibri"/>
                <a:cs typeface="Calibri"/>
              </a:rPr>
              <a:t>Datum, ime moderatorja, elektronski naslov.</a:t>
            </a:r>
            <a:endParaRPr lang="en-US" sz="1100" b="1" dirty="0">
              <a:solidFill>
                <a:schemeClr val="tx1">
                  <a:lumMod val="65000"/>
                  <a:lumOff val="35000"/>
                </a:schemeClr>
              </a:solidFill>
              <a:latin typeface="Calibri"/>
              <a:cs typeface="Calibri"/>
            </a:endParaRPr>
          </a:p>
        </p:txBody>
      </p:sp>
      <p:pic>
        <p:nvPicPr>
          <p:cNvPr id="5" name="Imagen 3">
            <a:extLst>
              <a:ext uri="{FF2B5EF4-FFF2-40B4-BE49-F238E27FC236}">
                <a16:creationId xmlns:a16="http://schemas.microsoft.com/office/drawing/2014/main" id="{8921AF20-64C2-43D6-B80A-ED1C07CA2F74}"/>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983826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D464621-0C0B-4A00-A954-5F00B914CC32}"/>
              </a:ext>
            </a:extLst>
          </p:cNvPr>
          <p:cNvPicPr>
            <a:picLocks noChangeAspect="1"/>
          </p:cNvPicPr>
          <p:nvPr/>
        </p:nvPicPr>
        <p:blipFill rotWithShape="1">
          <a:blip r:embed="rId2"/>
          <a:srcRect t="20395"/>
          <a:stretch/>
        </p:blipFill>
        <p:spPr>
          <a:xfrm>
            <a:off x="2440495" y="2169809"/>
            <a:ext cx="7659386" cy="3139742"/>
          </a:xfrm>
          <a:prstGeom prst="rect">
            <a:avLst/>
          </a:prstGeom>
        </p:spPr>
      </p:pic>
      <p:sp>
        <p:nvSpPr>
          <p:cNvPr id="8" name="QuadreDeText 7">
            <a:extLst>
              <a:ext uri="{FF2B5EF4-FFF2-40B4-BE49-F238E27FC236}">
                <a16:creationId xmlns:a16="http://schemas.microsoft.com/office/drawing/2014/main" id="{CC47EDA9-F5CD-4F38-9FB8-8C83878CB47A}"/>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Obvezne zahteve postopka GEP</a:t>
            </a:r>
            <a:endParaRPr lang="cs-CZ" sz="2800" b="1" i="0" dirty="0">
              <a:solidFill>
                <a:srgbClr val="2EA234"/>
              </a:solidFill>
              <a:latin typeface="Calibri"/>
              <a:cs typeface="Calibri"/>
            </a:endParaRPr>
          </a:p>
        </p:txBody>
      </p:sp>
      <p:sp>
        <p:nvSpPr>
          <p:cNvPr id="9" name="TextovéPole 3">
            <a:extLst>
              <a:ext uri="{FF2B5EF4-FFF2-40B4-BE49-F238E27FC236}">
                <a16:creationId xmlns:a16="http://schemas.microsoft.com/office/drawing/2014/main" id="{4F5748A7-65E3-43E6-99F5-08B0524B8F5F}"/>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Načrt za enakost spolov v projektih Horizon Europe</a:t>
            </a:r>
            <a:endParaRPr lang="cs-CZ" sz="2800" b="1" i="0" dirty="0">
              <a:solidFill>
                <a:schemeClr val="tx1">
                  <a:lumMod val="65000"/>
                  <a:lumOff val="35000"/>
                </a:schemeClr>
              </a:solidFill>
              <a:latin typeface="Calibri"/>
              <a:cs typeface="Calibri"/>
            </a:endParaRPr>
          </a:p>
        </p:txBody>
      </p:sp>
      <p:pic>
        <p:nvPicPr>
          <p:cNvPr id="11" name="Imagen 3">
            <a:extLst>
              <a:ext uri="{FF2B5EF4-FFF2-40B4-BE49-F238E27FC236}">
                <a16:creationId xmlns:a16="http://schemas.microsoft.com/office/drawing/2014/main" id="{EC73C933-1EF2-4B61-9CE7-00CCA7F07A52}"/>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12" name="Rectángulo 1">
            <a:extLst>
              <a:ext uri="{FF2B5EF4-FFF2-40B4-BE49-F238E27FC236}">
                <a16:creationId xmlns:a16="http://schemas.microsoft.com/office/drawing/2014/main" id="{0B6789A6-EA9D-4922-9914-3ABB7DF7C014}"/>
              </a:ext>
            </a:extLst>
          </p:cNvPr>
          <p:cNvSpPr/>
          <p:nvPr/>
        </p:nvSpPr>
        <p:spPr>
          <a:xfrm>
            <a:off x="904775" y="4928878"/>
            <a:ext cx="8191600" cy="476925"/>
          </a:xfrm>
          <a:prstGeom prst="rect">
            <a:avLst/>
          </a:prstGeom>
        </p:spPr>
        <p:txBody>
          <a:bodyPr wrap="square">
            <a:spAutoFit/>
          </a:bodyPr>
          <a:lstStyle/>
          <a:p>
            <a:r>
              <a:rPr lang="ca-ES" sz="1200" u="sng" dirty="0">
                <a:hlinkClick r:id="rId4"/>
              </a:rPr>
              <a:t>Vir: </a:t>
            </a:r>
            <a:r>
              <a:rPr lang="ca-ES" sz="1200" dirty="0">
                <a:hlinkClick r:id="rId4"/>
              </a:rPr>
              <a:t>https://ec.europa.eu/research/participants/docs/h2020-funding-guide/other/event220623.htm</a:t>
            </a:r>
            <a:endParaRPr lang="ca-ES" sz="1200" dirty="0"/>
          </a:p>
          <a:p>
            <a:pPr marL="361942" lvl="0" indent="-361942" algn="just" defTabSz="914377">
              <a:lnSpc>
                <a:spcPct val="115000"/>
              </a:lnSpc>
              <a:spcAft>
                <a:spcPts val="1000"/>
              </a:spcAft>
              <a:buClr>
                <a:srgbClr val="931680"/>
              </a:buClr>
              <a:defRPr/>
            </a:pPr>
            <a:r>
              <a:rPr lang="sl-SI" sz="1200" dirty="0"/>
              <a:t>Dodatne i formacije</a:t>
            </a:r>
            <a:r>
              <a:rPr lang="ca-ES" sz="1200" dirty="0"/>
              <a:t>: </a:t>
            </a:r>
            <a:r>
              <a:rPr lang="en-GB" sz="1200" dirty="0">
                <a:solidFill>
                  <a:srgbClr val="4D4D4D"/>
                </a:solidFill>
                <a:ea typeface="Open Sans Light" panose="020B0306030504020204" pitchFamily="34" charset="0"/>
                <a:cs typeface="Open Sans Light" panose="020B0306030504020204" pitchFamily="34" charset="0"/>
                <a:sym typeface="Helvetica"/>
                <a:hlinkClick r:id="rId5"/>
              </a:rPr>
              <a:t>Horizon Europe guidance on gender equality plans</a:t>
            </a:r>
            <a:r>
              <a:rPr lang="en-GB" sz="1200" dirty="0">
                <a:solidFill>
                  <a:srgbClr val="4D4D4D"/>
                </a:solidFill>
                <a:ea typeface="Open Sans Light" panose="020B0306030504020204" pitchFamily="34" charset="0"/>
                <a:cs typeface="Open Sans Light" panose="020B0306030504020204" pitchFamily="34" charset="0"/>
                <a:sym typeface="Helvetica"/>
              </a:rPr>
              <a:t>. </a:t>
            </a:r>
            <a:r>
              <a:rPr lang="en-GB" sz="1200" dirty="0">
                <a:solidFill>
                  <a:srgbClr val="0000FF"/>
                </a:solidFill>
                <a:ea typeface="Open Sans Light" panose="020B0306030504020204" pitchFamily="34" charset="0"/>
                <a:cs typeface="Open Sans Light" panose="020B0306030504020204" pitchFamily="34" charset="0"/>
                <a:sym typeface="Helvetica"/>
                <a:hlinkClick r:id="rId6"/>
              </a:rPr>
              <a:t>GEAR tool</a:t>
            </a:r>
            <a:endParaRPr lang="en-GB" sz="1200" dirty="0">
              <a:solidFill>
                <a:srgbClr val="4D4D4D"/>
              </a:solidFill>
              <a:ea typeface="Open Sans Light" panose="020B0306030504020204" pitchFamily="34" charset="0"/>
              <a:cs typeface="Open Sans Light" panose="020B0306030504020204" pitchFamily="34" charset="0"/>
              <a:sym typeface="Helvetica"/>
            </a:endParaRPr>
          </a:p>
        </p:txBody>
      </p:sp>
    </p:spTree>
    <p:extLst>
      <p:ext uri="{BB962C8B-B14F-4D97-AF65-F5344CB8AC3E}">
        <p14:creationId xmlns:p14="http://schemas.microsoft.com/office/powerpoint/2010/main" val="3886738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AD2C786-6773-4B3A-AB02-35931044F799}"/>
              </a:ext>
            </a:extLst>
          </p:cNvPr>
          <p:cNvPicPr>
            <a:picLocks noChangeAspect="1"/>
          </p:cNvPicPr>
          <p:nvPr/>
        </p:nvPicPr>
        <p:blipFill rotWithShape="1">
          <a:blip r:embed="rId2"/>
          <a:srcRect l="-1570" t="2817" b="5634"/>
          <a:stretch/>
        </p:blipFill>
        <p:spPr>
          <a:xfrm>
            <a:off x="2174904" y="2171281"/>
            <a:ext cx="4084557" cy="732482"/>
          </a:xfrm>
          <a:prstGeom prst="rect">
            <a:avLst/>
          </a:prstGeom>
        </p:spPr>
      </p:pic>
      <p:sp>
        <p:nvSpPr>
          <p:cNvPr id="3" name="CuadroTexto 2">
            <a:extLst>
              <a:ext uri="{FF2B5EF4-FFF2-40B4-BE49-F238E27FC236}">
                <a16:creationId xmlns:a16="http://schemas.microsoft.com/office/drawing/2014/main" id="{6078A7F8-F6B1-4CD5-865F-781DDB8135C9}"/>
              </a:ext>
            </a:extLst>
          </p:cNvPr>
          <p:cNvSpPr txBox="1"/>
          <p:nvPr/>
        </p:nvSpPr>
        <p:spPr>
          <a:xfrm>
            <a:off x="2174904" y="3193405"/>
            <a:ext cx="7134225" cy="1569660"/>
          </a:xfrm>
          <a:prstGeom prst="rect">
            <a:avLst/>
          </a:prstGeom>
          <a:noFill/>
        </p:spPr>
        <p:txBody>
          <a:bodyPr wrap="square" rtlCol="0">
            <a:spAutoFit/>
          </a:bodyPr>
          <a:lstStyle/>
          <a:p>
            <a:pPr marL="342900" indent="-342900">
              <a:buFont typeface="Wingdings" panose="05000000000000000000" pitchFamily="2" charset="2"/>
              <a:buChar char="ü"/>
            </a:pPr>
            <a:r>
              <a:rPr lang="en-GB" sz="2400" dirty="0"/>
              <a:t>Uradni dokument</a:t>
            </a:r>
          </a:p>
          <a:p>
            <a:pPr marL="342900" indent="-342900">
              <a:buFont typeface="Wingdings" panose="05000000000000000000" pitchFamily="2" charset="2"/>
              <a:buChar char="ü"/>
            </a:pPr>
            <a:r>
              <a:rPr lang="en-GB" sz="2400" dirty="0"/>
              <a:t>Objavljeno na spletni strani organizacije</a:t>
            </a:r>
          </a:p>
          <a:p>
            <a:pPr marL="342900" indent="-342900">
              <a:buFont typeface="Wingdings" panose="05000000000000000000" pitchFamily="2" charset="2"/>
              <a:buChar char="ü"/>
            </a:pPr>
            <a:r>
              <a:rPr lang="en-GB" sz="2400" dirty="0"/>
              <a:t>Podpisano s strani najvišjega vodstva</a:t>
            </a:r>
          </a:p>
          <a:p>
            <a:pPr marL="342900" indent="-342900">
              <a:buFont typeface="Wingdings" panose="05000000000000000000" pitchFamily="2" charset="2"/>
              <a:buChar char="ü"/>
            </a:pPr>
            <a:r>
              <a:rPr lang="en-GB" sz="2400" dirty="0"/>
              <a:t>Aktivno komuniciral znotraj zavoda</a:t>
            </a:r>
          </a:p>
        </p:txBody>
      </p:sp>
      <p:sp>
        <p:nvSpPr>
          <p:cNvPr id="6" name="TextovéPole 3">
            <a:extLst>
              <a:ext uri="{FF2B5EF4-FFF2-40B4-BE49-F238E27FC236}">
                <a16:creationId xmlns:a16="http://schemas.microsoft.com/office/drawing/2014/main" id="{E5C69724-C59E-4B85-9ADA-35F438D38180}"/>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Načrt za enakost spolov v projektih Horizon Europe</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A6F226E-9903-45AC-9CFF-1EA77E73425E}"/>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Obvezne zahteve postopka GEP</a:t>
            </a:r>
            <a:endParaRPr lang="cs-CZ" sz="2800" b="1" i="0" dirty="0">
              <a:solidFill>
                <a:srgbClr val="2EA234"/>
              </a:solidFill>
              <a:latin typeface="Calibri"/>
              <a:cs typeface="Calibri"/>
            </a:endParaRPr>
          </a:p>
        </p:txBody>
      </p:sp>
      <p:pic>
        <p:nvPicPr>
          <p:cNvPr id="8" name="Imagen 3">
            <a:extLst>
              <a:ext uri="{FF2B5EF4-FFF2-40B4-BE49-F238E27FC236}">
                <a16:creationId xmlns:a16="http://schemas.microsoft.com/office/drawing/2014/main" id="{4CB23ACF-FF22-4C11-B0AE-F5398CE6C965}"/>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0036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3">
            <a:extLst>
              <a:ext uri="{FF2B5EF4-FFF2-40B4-BE49-F238E27FC236}">
                <a16:creationId xmlns:a16="http://schemas.microsoft.com/office/drawing/2014/main" id="{E5C69724-C59E-4B85-9ADA-35F438D38180}"/>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Načrt za enakost spolov v projektih Horizon Europe</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A6F226E-9903-45AC-9CFF-1EA77E73425E}"/>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Obvezne zahteve postopka GEP</a:t>
            </a:r>
            <a:endParaRPr lang="cs-CZ" sz="2800" b="1" i="0" dirty="0">
              <a:solidFill>
                <a:srgbClr val="2EA234"/>
              </a:solidFill>
              <a:latin typeface="Calibri"/>
              <a:cs typeface="Calibri"/>
            </a:endParaRPr>
          </a:p>
        </p:txBody>
      </p:sp>
      <p:pic>
        <p:nvPicPr>
          <p:cNvPr id="8" name="Imagen 4">
            <a:extLst>
              <a:ext uri="{FF2B5EF4-FFF2-40B4-BE49-F238E27FC236}">
                <a16:creationId xmlns:a16="http://schemas.microsoft.com/office/drawing/2014/main" id="{D381134E-EDC6-4A08-8F6D-B8892DDA08AF}"/>
              </a:ext>
            </a:extLst>
          </p:cNvPr>
          <p:cNvPicPr>
            <a:picLocks noChangeAspect="1"/>
          </p:cNvPicPr>
          <p:nvPr/>
        </p:nvPicPr>
        <p:blipFill rotWithShape="1">
          <a:blip r:embed="rId2"/>
          <a:srcRect t="5043"/>
          <a:stretch/>
        </p:blipFill>
        <p:spPr>
          <a:xfrm>
            <a:off x="2174904" y="2218114"/>
            <a:ext cx="4090690" cy="714528"/>
          </a:xfrm>
          <a:prstGeom prst="rect">
            <a:avLst/>
          </a:prstGeom>
        </p:spPr>
      </p:pic>
      <p:sp>
        <p:nvSpPr>
          <p:cNvPr id="9" name="CuadroTexto 2">
            <a:extLst>
              <a:ext uri="{FF2B5EF4-FFF2-40B4-BE49-F238E27FC236}">
                <a16:creationId xmlns:a16="http://schemas.microsoft.com/office/drawing/2014/main" id="{D53D40C1-DC24-44AB-9741-772E9AE8D52F}"/>
              </a:ext>
            </a:extLst>
          </p:cNvPr>
          <p:cNvSpPr txBox="1"/>
          <p:nvPr/>
        </p:nvSpPr>
        <p:spPr>
          <a:xfrm>
            <a:off x="2174904" y="3135044"/>
            <a:ext cx="8300740" cy="207595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GB" sz="2400" dirty="0"/>
              <a:t>Financiranje položajev ali skupin za enakost spolov</a:t>
            </a:r>
          </a:p>
          <a:p>
            <a:pPr marL="342900" indent="-342900" algn="just">
              <a:lnSpc>
                <a:spcPct val="150000"/>
              </a:lnSpc>
              <a:buFont typeface="Wingdings" panose="05000000000000000000" pitchFamily="2" charset="2"/>
              <a:buChar char="ü"/>
            </a:pPr>
            <a:r>
              <a:rPr lang="en-GB" sz="2400" dirty="0"/>
              <a:t>Rezerviran čas za druge, da se ukvarjajo z enakostjo spolov</a:t>
            </a:r>
          </a:p>
          <a:p>
            <a:pPr algn="just">
              <a:lnSpc>
                <a:spcPct val="150000"/>
              </a:lnSpc>
            </a:pPr>
            <a:r>
              <a:rPr lang="en-GB" sz="2000" dirty="0"/>
              <a:t>Primeri: posebna enota/oddelek za enake možnosti, ustanovitev delovne skupine za podporo izvajanja GEP.</a:t>
            </a:r>
          </a:p>
        </p:txBody>
      </p:sp>
      <p:pic>
        <p:nvPicPr>
          <p:cNvPr id="11" name="Imagen 3">
            <a:extLst>
              <a:ext uri="{FF2B5EF4-FFF2-40B4-BE49-F238E27FC236}">
                <a16:creationId xmlns:a16="http://schemas.microsoft.com/office/drawing/2014/main" id="{78EF4172-FD8B-4350-AF9F-31BB325434A1}"/>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3836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3">
            <a:extLst>
              <a:ext uri="{FF2B5EF4-FFF2-40B4-BE49-F238E27FC236}">
                <a16:creationId xmlns:a16="http://schemas.microsoft.com/office/drawing/2014/main" id="{E5C69724-C59E-4B85-9ADA-35F438D38180}"/>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Načrt za enakost spolov v projektih Horizon Europe</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A6F226E-9903-45AC-9CFF-1EA77E73425E}"/>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Obvezne zahteve postopka GEP</a:t>
            </a:r>
            <a:endParaRPr lang="cs-CZ" sz="2800" b="1" i="0" dirty="0">
              <a:solidFill>
                <a:srgbClr val="2EA234"/>
              </a:solidFill>
              <a:latin typeface="Calibri"/>
              <a:cs typeface="Calibri"/>
            </a:endParaRPr>
          </a:p>
        </p:txBody>
      </p:sp>
      <p:sp>
        <p:nvSpPr>
          <p:cNvPr id="11" name="CuadroTexto 2">
            <a:extLst>
              <a:ext uri="{FF2B5EF4-FFF2-40B4-BE49-F238E27FC236}">
                <a16:creationId xmlns:a16="http://schemas.microsoft.com/office/drawing/2014/main" id="{486C9E82-521F-4091-B633-8B91C237049B}"/>
              </a:ext>
            </a:extLst>
          </p:cNvPr>
          <p:cNvSpPr txBox="1"/>
          <p:nvPr/>
        </p:nvSpPr>
        <p:spPr>
          <a:xfrm>
            <a:off x="2174904" y="3183900"/>
            <a:ext cx="8618602" cy="1862048"/>
          </a:xfrm>
          <a:prstGeom prst="rect">
            <a:avLst/>
          </a:prstGeom>
          <a:noFill/>
        </p:spPr>
        <p:txBody>
          <a:bodyPr wrap="square" rtlCol="0">
            <a:spAutoFit/>
          </a:bodyPr>
          <a:lstStyle/>
          <a:p>
            <a:pPr marL="342900" indent="-342900">
              <a:spcAft>
                <a:spcPts val="600"/>
              </a:spcAft>
              <a:buFont typeface="Wingdings" panose="05000000000000000000" pitchFamily="2" charset="2"/>
              <a:buChar char="ü"/>
            </a:pPr>
            <a:r>
              <a:rPr lang="en-GB" sz="2000" dirty="0"/>
              <a:t>Podatki o spolu ali spolu osebja po vlogah in vodstvu.</a:t>
            </a:r>
          </a:p>
          <a:p>
            <a:pPr marL="342900" indent="-342900">
              <a:spcAft>
                <a:spcPts val="600"/>
              </a:spcAft>
              <a:buFont typeface="Wingdings" panose="05000000000000000000" pitchFamily="2" charset="2"/>
              <a:buChar char="ü"/>
            </a:pPr>
            <a:r>
              <a:rPr lang="en-GB" sz="2000" dirty="0"/>
              <a:t>Podatki o spolu oziroma spolu dijakov.</a:t>
            </a:r>
          </a:p>
          <a:p>
            <a:pPr marL="342900" indent="-342900">
              <a:spcAft>
                <a:spcPts val="600"/>
              </a:spcAft>
              <a:buFont typeface="Wingdings" panose="05000000000000000000" pitchFamily="2" charset="2"/>
              <a:buChar char="ü"/>
            </a:pPr>
            <a:r>
              <a:rPr lang="en-GB" sz="2000" dirty="0"/>
              <a:t>Letna poročila in ocene napredka in rezultatov z naborom kazalnikov (več kot 2) za osebje in študente.</a:t>
            </a:r>
          </a:p>
          <a:p>
            <a:pPr>
              <a:spcAft>
                <a:spcPts val="600"/>
              </a:spcAft>
            </a:pPr>
            <a:endParaRPr lang="en-GB" sz="2000" dirty="0"/>
          </a:p>
        </p:txBody>
      </p:sp>
      <p:pic>
        <p:nvPicPr>
          <p:cNvPr id="12" name="Imagen 4">
            <a:extLst>
              <a:ext uri="{FF2B5EF4-FFF2-40B4-BE49-F238E27FC236}">
                <a16:creationId xmlns:a16="http://schemas.microsoft.com/office/drawing/2014/main" id="{7EFB1A3C-B91F-4B7E-8256-67C17246B6EA}"/>
              </a:ext>
            </a:extLst>
          </p:cNvPr>
          <p:cNvPicPr>
            <a:picLocks noChangeAspect="1"/>
          </p:cNvPicPr>
          <p:nvPr/>
        </p:nvPicPr>
        <p:blipFill>
          <a:blip r:embed="rId2"/>
          <a:stretch>
            <a:fillRect/>
          </a:stretch>
        </p:blipFill>
        <p:spPr>
          <a:xfrm>
            <a:off x="2174904" y="2189863"/>
            <a:ext cx="5631184" cy="828675"/>
          </a:xfrm>
          <a:prstGeom prst="rect">
            <a:avLst/>
          </a:prstGeom>
        </p:spPr>
      </p:pic>
      <p:pic>
        <p:nvPicPr>
          <p:cNvPr id="13" name="Imagen 3">
            <a:extLst>
              <a:ext uri="{FF2B5EF4-FFF2-40B4-BE49-F238E27FC236}">
                <a16:creationId xmlns:a16="http://schemas.microsoft.com/office/drawing/2014/main" id="{E6BB646E-3D54-4670-A7F8-0B0033B6406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14" name="QuadreDeText 13">
            <a:extLst>
              <a:ext uri="{FF2B5EF4-FFF2-40B4-BE49-F238E27FC236}">
                <a16:creationId xmlns:a16="http://schemas.microsoft.com/office/drawing/2014/main" id="{48FA64D8-98FC-43E9-9B64-277D585EC94B}"/>
              </a:ext>
            </a:extLst>
          </p:cNvPr>
          <p:cNvSpPr txBox="1"/>
          <p:nvPr/>
        </p:nvSpPr>
        <p:spPr>
          <a:xfrm>
            <a:off x="1214222" y="4788634"/>
            <a:ext cx="9478053" cy="646331"/>
          </a:xfrm>
          <a:prstGeom prst="rect">
            <a:avLst/>
          </a:prstGeom>
          <a:noFill/>
        </p:spPr>
        <p:txBody>
          <a:bodyPr wrap="square">
            <a:spAutoFit/>
          </a:bodyPr>
          <a:lstStyle/>
          <a:p>
            <a:r>
              <a:rPr lang="ca-ES" sz="1200" dirty="0"/>
              <a:t>GEECCO vadnica za spremljanje podatkov:  </a:t>
            </a:r>
            <a:r>
              <a:rPr lang="ca-ES" sz="1200" dirty="0">
                <a:hlinkClick r:id="rId4"/>
              </a:rPr>
              <a:t>https://www.tuwien.at/en/tu-wien/organisation/zentrale-bereiche/genderkompetenz/gender-in-der-forschung/geschlecht-innovation/geecco-results/evaluation-and-monitoring-tutorials</a:t>
            </a:r>
            <a:r>
              <a:rPr lang="ca-ES" sz="1200" dirty="0"/>
              <a:t> </a:t>
            </a:r>
          </a:p>
          <a:p>
            <a:r>
              <a:rPr lang="ca-ES" sz="1200" dirty="0"/>
              <a:t>ACT Orodje za revizijo in spremljanje enakosti spolov: </a:t>
            </a:r>
            <a:r>
              <a:rPr lang="ca-ES" sz="1200" dirty="0">
                <a:hlinkClick r:id="rId5"/>
              </a:rPr>
              <a:t>https://act-on-gender.eu/nes/gender-equality-audit-and-monitoring-geam-tool</a:t>
            </a:r>
            <a:r>
              <a:rPr lang="ca-ES" sz="1200" dirty="0"/>
              <a:t> </a:t>
            </a:r>
          </a:p>
        </p:txBody>
      </p:sp>
    </p:spTree>
    <p:extLst>
      <p:ext uri="{BB962C8B-B14F-4D97-AF65-F5344CB8AC3E}">
        <p14:creationId xmlns:p14="http://schemas.microsoft.com/office/powerpoint/2010/main" val="369511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3">
            <a:extLst>
              <a:ext uri="{FF2B5EF4-FFF2-40B4-BE49-F238E27FC236}">
                <a16:creationId xmlns:a16="http://schemas.microsoft.com/office/drawing/2014/main" id="{E5C69724-C59E-4B85-9ADA-35F438D38180}"/>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Načrt za enakost spolov v projektih Horizon Europe</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A6F226E-9903-45AC-9CFF-1EA77E73425E}"/>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Obvezne zahteve postopka GEP</a:t>
            </a:r>
            <a:endParaRPr lang="cs-CZ" sz="2800" b="1" i="0" dirty="0">
              <a:solidFill>
                <a:srgbClr val="2EA234"/>
              </a:solidFill>
              <a:latin typeface="Calibri"/>
              <a:cs typeface="Calibri"/>
            </a:endParaRPr>
          </a:p>
        </p:txBody>
      </p:sp>
      <p:pic>
        <p:nvPicPr>
          <p:cNvPr id="8" name="Imagen 1">
            <a:extLst>
              <a:ext uri="{FF2B5EF4-FFF2-40B4-BE49-F238E27FC236}">
                <a16:creationId xmlns:a16="http://schemas.microsoft.com/office/drawing/2014/main" id="{E5CCEC13-E619-4472-9724-E769223A79A6}"/>
              </a:ext>
            </a:extLst>
          </p:cNvPr>
          <p:cNvPicPr>
            <a:picLocks noChangeAspect="1"/>
          </p:cNvPicPr>
          <p:nvPr/>
        </p:nvPicPr>
        <p:blipFill rotWithShape="1">
          <a:blip r:embed="rId2"/>
          <a:srcRect l="741" t="9647" r="-989" b="-3275"/>
          <a:stretch/>
        </p:blipFill>
        <p:spPr>
          <a:xfrm>
            <a:off x="2070287" y="2269375"/>
            <a:ext cx="6159314" cy="891806"/>
          </a:xfrm>
          <a:prstGeom prst="rect">
            <a:avLst/>
          </a:prstGeom>
        </p:spPr>
      </p:pic>
      <p:sp>
        <p:nvSpPr>
          <p:cNvPr id="9" name="CuadroTexto 4">
            <a:extLst>
              <a:ext uri="{FF2B5EF4-FFF2-40B4-BE49-F238E27FC236}">
                <a16:creationId xmlns:a16="http://schemas.microsoft.com/office/drawing/2014/main" id="{CD7ACE4D-610E-44E0-BE30-0E50ABC4BC52}"/>
              </a:ext>
            </a:extLst>
          </p:cNvPr>
          <p:cNvSpPr txBox="1"/>
          <p:nvPr/>
        </p:nvSpPr>
        <p:spPr>
          <a:xfrm>
            <a:off x="2048455" y="3303049"/>
            <a:ext cx="8051426" cy="1633781"/>
          </a:xfrm>
          <a:prstGeom prst="rect">
            <a:avLst/>
          </a:prstGeom>
          <a:noFill/>
        </p:spPr>
        <p:txBody>
          <a:bodyPr wrap="square" lIns="91440" tIns="45720" rIns="91440" bIns="45720" rtlCol="0" anchor="t">
            <a:spAutoFit/>
          </a:bodyPr>
          <a:lstStyle/>
          <a:p>
            <a:pPr marL="342900" indent="-342900">
              <a:spcBef>
                <a:spcPts val="500"/>
              </a:spcBef>
              <a:buFont typeface="Wingdings" panose="05000000000000000000" pitchFamily="2" charset="2"/>
              <a:buChar char="ü"/>
            </a:pPr>
            <a:r>
              <a:rPr lang="en-GB" sz="2400" dirty="0"/>
              <a:t>Vključevanje celotne organizacije, vključno s profesorji, študenti, administrativnim osebjem, </a:t>
            </a:r>
            <a:r>
              <a:rPr lang="en-GB" sz="2400" dirty="0" err="1"/>
              <a:t>odločevalci</a:t>
            </a:r>
            <a:r>
              <a:rPr lang="en-GB" sz="2400" dirty="0"/>
              <a:t> in najvišjim vodstvom.</a:t>
            </a:r>
          </a:p>
          <a:p>
            <a:pPr marL="342900" indent="-342900">
              <a:spcBef>
                <a:spcPts val="500"/>
              </a:spcBef>
              <a:buFont typeface="Wingdings" panose="05000000000000000000" pitchFamily="2" charset="2"/>
              <a:buChar char="ü"/>
            </a:pPr>
            <a:r>
              <a:rPr lang="en-GB" sz="2400" dirty="0"/>
              <a:t>Stalen in dolgoročen proces.</a:t>
            </a:r>
          </a:p>
        </p:txBody>
      </p:sp>
      <p:pic>
        <p:nvPicPr>
          <p:cNvPr id="13" name="Imagen 3">
            <a:extLst>
              <a:ext uri="{FF2B5EF4-FFF2-40B4-BE49-F238E27FC236}">
                <a16:creationId xmlns:a16="http://schemas.microsoft.com/office/drawing/2014/main" id="{C34CB0F8-4E85-4B4C-B214-D38D58225AE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326866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4B9D13E-4315-4B34-A17E-42B15CE6638F}"/>
              </a:ext>
            </a:extLst>
          </p:cNvPr>
          <p:cNvPicPr>
            <a:picLocks noChangeAspect="1"/>
          </p:cNvPicPr>
          <p:nvPr/>
        </p:nvPicPr>
        <p:blipFill rotWithShape="1">
          <a:blip r:embed="rId2"/>
          <a:srcRect t="17564"/>
          <a:stretch/>
        </p:blipFill>
        <p:spPr>
          <a:xfrm>
            <a:off x="2302272" y="2165683"/>
            <a:ext cx="7587456" cy="3097571"/>
          </a:xfrm>
          <a:prstGeom prst="rect">
            <a:avLst/>
          </a:prstGeom>
        </p:spPr>
      </p:pic>
      <p:pic>
        <p:nvPicPr>
          <p:cNvPr id="6" name="Imagen 3">
            <a:extLst>
              <a:ext uri="{FF2B5EF4-FFF2-40B4-BE49-F238E27FC236}">
                <a16:creationId xmlns:a16="http://schemas.microsoft.com/office/drawing/2014/main" id="{D1ABFE1D-64DE-4C87-BDA4-35B12533B678}"/>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4DC731B7-8DF9-4406-8813-F01920934CB9}"/>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Načrt za enakost spolov v projektih Horizon Europe</a:t>
            </a:r>
            <a:endParaRPr lang="cs-CZ" sz="2800" b="1" i="0" dirty="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9266E3CC-7916-4FD5-897B-4DF99ACBA18E}"/>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Priporočena vsebinska področja GEP</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751551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E1198A0-C6AC-4F9A-8AA2-48DE19E19963}"/>
              </a:ext>
            </a:extLst>
          </p:cNvPr>
          <p:cNvPicPr>
            <a:picLocks noChangeAspect="1"/>
          </p:cNvPicPr>
          <p:nvPr/>
        </p:nvPicPr>
        <p:blipFill rotWithShape="1">
          <a:blip r:embed="rId2"/>
          <a:srcRect t="16510" r="65363" b="23310"/>
          <a:stretch/>
        </p:blipFill>
        <p:spPr>
          <a:xfrm>
            <a:off x="3553174" y="2165682"/>
            <a:ext cx="3029794" cy="3129818"/>
          </a:xfrm>
          <a:prstGeom prst="rect">
            <a:avLst/>
          </a:prstGeom>
        </p:spPr>
      </p:pic>
      <p:sp>
        <p:nvSpPr>
          <p:cNvPr id="9" name="Rectangle: cantonades arrodonides 8">
            <a:extLst>
              <a:ext uri="{FF2B5EF4-FFF2-40B4-BE49-F238E27FC236}">
                <a16:creationId xmlns:a16="http://schemas.microsoft.com/office/drawing/2014/main" id="{7E9410BC-4A5A-A9F3-22BC-DB0776EEDF95}"/>
              </a:ext>
            </a:extLst>
          </p:cNvPr>
          <p:cNvSpPr/>
          <p:nvPr/>
        </p:nvSpPr>
        <p:spPr>
          <a:xfrm>
            <a:off x="1648701" y="2164172"/>
            <a:ext cx="1512794" cy="2577352"/>
          </a:xfrm>
          <a:prstGeom prst="roundRect">
            <a:avLst/>
          </a:prstGeom>
          <a:solidFill>
            <a:srgbClr val="9315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5" name="Imagen 3">
            <a:extLst>
              <a:ext uri="{FF2B5EF4-FFF2-40B4-BE49-F238E27FC236}">
                <a16:creationId xmlns:a16="http://schemas.microsoft.com/office/drawing/2014/main" id="{9D8C3EC4-C7A9-45CE-BAF3-D75D81D8EC7F}"/>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51EC06D9-80B5-4241-895F-E591442DC676}"/>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Načrt za enakost spolov v projektih Horizon Europe</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66F4C411-0E24-44E4-AB4A-0BC27F5AABEC}"/>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Priporočena vsebinska področja GEP</a:t>
            </a:r>
            <a:endParaRPr lang="cs-CZ" sz="2800" b="1" i="0" dirty="0">
              <a:solidFill>
                <a:srgbClr val="2EA234"/>
              </a:solidFill>
              <a:latin typeface="Calibri"/>
              <a:cs typeface="Calibri"/>
            </a:endParaRPr>
          </a:p>
        </p:txBody>
      </p:sp>
      <p:pic>
        <p:nvPicPr>
          <p:cNvPr id="8" name="Imagen 2">
            <a:extLst>
              <a:ext uri="{FF2B5EF4-FFF2-40B4-BE49-F238E27FC236}">
                <a16:creationId xmlns:a16="http://schemas.microsoft.com/office/drawing/2014/main" id="{8845DB72-B8C1-400E-961B-BDF0FB484396}"/>
              </a:ext>
            </a:extLst>
          </p:cNvPr>
          <p:cNvPicPr>
            <a:picLocks noChangeAspect="1"/>
          </p:cNvPicPr>
          <p:nvPr/>
        </p:nvPicPr>
        <p:blipFill rotWithShape="1">
          <a:blip r:embed="rId4"/>
          <a:srcRect l="80148" t="87282"/>
          <a:stretch/>
        </p:blipFill>
        <p:spPr>
          <a:xfrm>
            <a:off x="9450442" y="5059517"/>
            <a:ext cx="1347536" cy="455760"/>
          </a:xfrm>
          <a:prstGeom prst="rect">
            <a:avLst/>
          </a:prstGeom>
        </p:spPr>
      </p:pic>
      <p:pic>
        <p:nvPicPr>
          <p:cNvPr id="4" name="Imagen 4" descr="Imatge que conté text, Font, captura de pantalla, logotip&#10;&#10;Descripció generada automàticament">
            <a:extLst>
              <a:ext uri="{FF2B5EF4-FFF2-40B4-BE49-F238E27FC236}">
                <a16:creationId xmlns:a16="http://schemas.microsoft.com/office/drawing/2014/main" id="{D03A2B6D-D0B7-A13D-7308-FB2F816FE690}"/>
              </a:ext>
            </a:extLst>
          </p:cNvPr>
          <p:cNvPicPr>
            <a:picLocks noChangeAspect="1"/>
          </p:cNvPicPr>
          <p:nvPr/>
        </p:nvPicPr>
        <p:blipFill rotWithShape="1">
          <a:blip r:embed="rId5"/>
          <a:srcRect l="2216" t="21492" r="80650" b="19701"/>
          <a:stretch/>
        </p:blipFill>
        <p:spPr>
          <a:xfrm>
            <a:off x="1753184" y="2344976"/>
            <a:ext cx="1300095" cy="2209654"/>
          </a:xfrm>
          <a:prstGeom prst="rect">
            <a:avLst/>
          </a:prstGeom>
        </p:spPr>
      </p:pic>
    </p:spTree>
    <p:extLst>
      <p:ext uri="{BB962C8B-B14F-4D97-AF65-F5344CB8AC3E}">
        <p14:creationId xmlns:p14="http://schemas.microsoft.com/office/powerpoint/2010/main" val="1755576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E1198A0-C6AC-4F9A-8AA2-48DE19E19963}"/>
              </a:ext>
            </a:extLst>
          </p:cNvPr>
          <p:cNvPicPr>
            <a:picLocks noChangeAspect="1"/>
          </p:cNvPicPr>
          <p:nvPr/>
        </p:nvPicPr>
        <p:blipFill rotWithShape="1">
          <a:blip r:embed="rId2"/>
          <a:srcRect l="40908" t="17189" r="11784" b="22630"/>
          <a:stretch/>
        </p:blipFill>
        <p:spPr>
          <a:xfrm>
            <a:off x="3441115" y="2165682"/>
            <a:ext cx="4138156" cy="3129942"/>
          </a:xfrm>
          <a:prstGeom prst="rect">
            <a:avLst/>
          </a:prstGeom>
        </p:spPr>
      </p:pic>
      <p:sp>
        <p:nvSpPr>
          <p:cNvPr id="9" name="Rectangle: cantonades arrodonides 8">
            <a:extLst>
              <a:ext uri="{FF2B5EF4-FFF2-40B4-BE49-F238E27FC236}">
                <a16:creationId xmlns:a16="http://schemas.microsoft.com/office/drawing/2014/main" id="{5FEA5C5A-7EF5-E545-96A1-7C14F9A7691B}"/>
              </a:ext>
            </a:extLst>
          </p:cNvPr>
          <p:cNvSpPr/>
          <p:nvPr/>
        </p:nvSpPr>
        <p:spPr>
          <a:xfrm>
            <a:off x="1648701" y="2096937"/>
            <a:ext cx="1512794" cy="2577352"/>
          </a:xfrm>
          <a:prstGeom prst="roundRect">
            <a:avLst/>
          </a:prstGeom>
          <a:solidFill>
            <a:srgbClr val="9315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5" name="Imagen 3">
            <a:extLst>
              <a:ext uri="{FF2B5EF4-FFF2-40B4-BE49-F238E27FC236}">
                <a16:creationId xmlns:a16="http://schemas.microsoft.com/office/drawing/2014/main" id="{9D8C3EC4-C7A9-45CE-BAF3-D75D81D8EC7F}"/>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51EC06D9-80B5-4241-895F-E591442DC676}"/>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Načrt za enakost spolov v projektih Horizon Europe</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66F4C411-0E24-44E4-AB4A-0BC27F5AABEC}"/>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Priporočena vsebinska področja GEP</a:t>
            </a:r>
            <a:endParaRPr lang="cs-CZ" sz="2800" b="1" i="0" dirty="0">
              <a:solidFill>
                <a:srgbClr val="2EA234"/>
              </a:solidFill>
              <a:latin typeface="Calibri"/>
              <a:cs typeface="Calibri"/>
            </a:endParaRPr>
          </a:p>
        </p:txBody>
      </p:sp>
      <p:pic>
        <p:nvPicPr>
          <p:cNvPr id="8" name="Imagen 2">
            <a:extLst>
              <a:ext uri="{FF2B5EF4-FFF2-40B4-BE49-F238E27FC236}">
                <a16:creationId xmlns:a16="http://schemas.microsoft.com/office/drawing/2014/main" id="{8845DB72-B8C1-400E-961B-BDF0FB484396}"/>
              </a:ext>
            </a:extLst>
          </p:cNvPr>
          <p:cNvPicPr>
            <a:picLocks noChangeAspect="1"/>
          </p:cNvPicPr>
          <p:nvPr/>
        </p:nvPicPr>
        <p:blipFill rotWithShape="1">
          <a:blip r:embed="rId4"/>
          <a:srcRect l="80148" t="87282"/>
          <a:stretch/>
        </p:blipFill>
        <p:spPr>
          <a:xfrm>
            <a:off x="9450442" y="5059517"/>
            <a:ext cx="1347536" cy="455760"/>
          </a:xfrm>
          <a:prstGeom prst="rect">
            <a:avLst/>
          </a:prstGeom>
        </p:spPr>
      </p:pic>
      <p:pic>
        <p:nvPicPr>
          <p:cNvPr id="4" name="Imagen 4" descr="Imatge que conté text, Font, captura de pantalla, logotip&#10;&#10;Descripció generada automàticament">
            <a:extLst>
              <a:ext uri="{FF2B5EF4-FFF2-40B4-BE49-F238E27FC236}">
                <a16:creationId xmlns:a16="http://schemas.microsoft.com/office/drawing/2014/main" id="{D03A2B6D-D0B7-A13D-7308-FB2F816FE690}"/>
              </a:ext>
            </a:extLst>
          </p:cNvPr>
          <p:cNvPicPr>
            <a:picLocks noChangeAspect="1"/>
          </p:cNvPicPr>
          <p:nvPr/>
        </p:nvPicPr>
        <p:blipFill rotWithShape="1">
          <a:blip r:embed="rId5"/>
          <a:srcRect l="2216" t="21492" r="80650" b="19701"/>
          <a:stretch/>
        </p:blipFill>
        <p:spPr>
          <a:xfrm>
            <a:off x="1753184" y="2277741"/>
            <a:ext cx="1300095" cy="2209654"/>
          </a:xfrm>
          <a:prstGeom prst="rect">
            <a:avLst/>
          </a:prstGeom>
        </p:spPr>
      </p:pic>
    </p:spTree>
    <p:extLst>
      <p:ext uri="{BB962C8B-B14F-4D97-AF65-F5344CB8AC3E}">
        <p14:creationId xmlns:p14="http://schemas.microsoft.com/office/powerpoint/2010/main" val="3635886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909A634-2956-4E7A-8C52-0644F231BA93}"/>
              </a:ext>
            </a:extLst>
          </p:cNvPr>
          <p:cNvPicPr>
            <a:picLocks noChangeAspect="1"/>
          </p:cNvPicPr>
          <p:nvPr/>
        </p:nvPicPr>
        <p:blipFill rotWithShape="1">
          <a:blip r:embed="rId2"/>
          <a:srcRect l="642" t="9721" r="52118" b="28103"/>
          <a:stretch/>
        </p:blipFill>
        <p:spPr>
          <a:xfrm>
            <a:off x="3704532" y="1985282"/>
            <a:ext cx="3959312" cy="3185691"/>
          </a:xfrm>
          <a:prstGeom prst="rect">
            <a:avLst/>
          </a:prstGeom>
        </p:spPr>
      </p:pic>
      <p:pic>
        <p:nvPicPr>
          <p:cNvPr id="5" name="Imagen 3">
            <a:extLst>
              <a:ext uri="{FF2B5EF4-FFF2-40B4-BE49-F238E27FC236}">
                <a16:creationId xmlns:a16="http://schemas.microsoft.com/office/drawing/2014/main" id="{1A379A5E-F810-4BF5-BC5A-7AE22CA45013}"/>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035793AB-C2C4-438B-A1C8-297CC510BED3}"/>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Načrt za enakost spolov v projektih Horizon Europe</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E3117E75-1836-42C9-97C5-2E5B312A2D9E}"/>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Priporočena vsebinska področja GEP</a:t>
            </a:r>
            <a:endParaRPr lang="cs-CZ" sz="2800" b="1" i="0" dirty="0">
              <a:solidFill>
                <a:srgbClr val="2EA234"/>
              </a:solidFill>
              <a:latin typeface="Calibri"/>
              <a:cs typeface="Calibri"/>
            </a:endParaRPr>
          </a:p>
        </p:txBody>
      </p:sp>
      <p:pic>
        <p:nvPicPr>
          <p:cNvPr id="8" name="Imagen 2">
            <a:extLst>
              <a:ext uri="{FF2B5EF4-FFF2-40B4-BE49-F238E27FC236}">
                <a16:creationId xmlns:a16="http://schemas.microsoft.com/office/drawing/2014/main" id="{8A78C885-AB88-4E5D-A991-CEB69C5F8D57}"/>
              </a:ext>
            </a:extLst>
          </p:cNvPr>
          <p:cNvPicPr>
            <a:picLocks noChangeAspect="1"/>
          </p:cNvPicPr>
          <p:nvPr/>
        </p:nvPicPr>
        <p:blipFill rotWithShape="1">
          <a:blip r:embed="rId4"/>
          <a:srcRect l="80148" t="87282"/>
          <a:stretch/>
        </p:blipFill>
        <p:spPr>
          <a:xfrm>
            <a:off x="9450442" y="5059517"/>
            <a:ext cx="1347536" cy="455760"/>
          </a:xfrm>
          <a:prstGeom prst="rect">
            <a:avLst/>
          </a:prstGeom>
        </p:spPr>
      </p:pic>
      <p:sp>
        <p:nvSpPr>
          <p:cNvPr id="10" name="Rectangle: cantonades arrodonides 9">
            <a:extLst>
              <a:ext uri="{FF2B5EF4-FFF2-40B4-BE49-F238E27FC236}">
                <a16:creationId xmlns:a16="http://schemas.microsoft.com/office/drawing/2014/main" id="{BD408207-B3C2-29B9-DDA7-0D076775E15F}"/>
              </a:ext>
            </a:extLst>
          </p:cNvPr>
          <p:cNvSpPr/>
          <p:nvPr/>
        </p:nvSpPr>
        <p:spPr>
          <a:xfrm>
            <a:off x="1648701" y="2149518"/>
            <a:ext cx="1512794" cy="2577352"/>
          </a:xfrm>
          <a:prstGeom prst="roundRect">
            <a:avLst/>
          </a:prstGeom>
          <a:solidFill>
            <a:srgbClr val="B0D1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4" name="Imagen 4" descr="Imatge que conté text, Font, captura de pantalla, logotip&#10;&#10;Descripció generada automàticament">
            <a:extLst>
              <a:ext uri="{FF2B5EF4-FFF2-40B4-BE49-F238E27FC236}">
                <a16:creationId xmlns:a16="http://schemas.microsoft.com/office/drawing/2014/main" id="{6B56D4E3-9B21-9EED-4B6C-A4C47B798204}"/>
              </a:ext>
            </a:extLst>
          </p:cNvPr>
          <p:cNvPicPr>
            <a:picLocks noChangeAspect="1"/>
          </p:cNvPicPr>
          <p:nvPr/>
        </p:nvPicPr>
        <p:blipFill rotWithShape="1">
          <a:blip r:embed="rId5"/>
          <a:srcRect l="20975" t="23283" r="60571" b="18734"/>
          <a:stretch/>
        </p:blipFill>
        <p:spPr>
          <a:xfrm>
            <a:off x="1706349" y="2345839"/>
            <a:ext cx="1400168" cy="2178736"/>
          </a:xfrm>
          <a:prstGeom prst="rect">
            <a:avLst/>
          </a:prstGeom>
        </p:spPr>
      </p:pic>
    </p:spTree>
    <p:extLst>
      <p:ext uri="{BB962C8B-B14F-4D97-AF65-F5344CB8AC3E}">
        <p14:creationId xmlns:p14="http://schemas.microsoft.com/office/powerpoint/2010/main" val="1867387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909A634-2956-4E7A-8C52-0644F231BA93}"/>
              </a:ext>
            </a:extLst>
          </p:cNvPr>
          <p:cNvPicPr>
            <a:picLocks noChangeAspect="1"/>
          </p:cNvPicPr>
          <p:nvPr/>
        </p:nvPicPr>
        <p:blipFill rotWithShape="1">
          <a:blip r:embed="rId2"/>
          <a:srcRect l="48266" t="12230" r="4480" b="17393"/>
          <a:stretch/>
        </p:blipFill>
        <p:spPr>
          <a:xfrm>
            <a:off x="3577819" y="1995051"/>
            <a:ext cx="3668848" cy="3280812"/>
          </a:xfrm>
          <a:prstGeom prst="rect">
            <a:avLst/>
          </a:prstGeom>
        </p:spPr>
      </p:pic>
      <p:pic>
        <p:nvPicPr>
          <p:cNvPr id="5" name="Imagen 3">
            <a:extLst>
              <a:ext uri="{FF2B5EF4-FFF2-40B4-BE49-F238E27FC236}">
                <a16:creationId xmlns:a16="http://schemas.microsoft.com/office/drawing/2014/main" id="{1A379A5E-F810-4BF5-BC5A-7AE22CA45013}"/>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035793AB-C2C4-438B-A1C8-297CC510BED3}"/>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Načrt za enakost spolov v projektih Horizon Europe</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E3117E75-1836-42C9-97C5-2E5B312A2D9E}"/>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Priporočena vsebinska področja GEP</a:t>
            </a:r>
            <a:endParaRPr lang="cs-CZ" sz="2800" b="1" i="0" dirty="0">
              <a:solidFill>
                <a:srgbClr val="2EA234"/>
              </a:solidFill>
              <a:latin typeface="Calibri"/>
              <a:cs typeface="Calibri"/>
            </a:endParaRPr>
          </a:p>
        </p:txBody>
      </p:sp>
      <p:pic>
        <p:nvPicPr>
          <p:cNvPr id="8" name="Imagen 2">
            <a:extLst>
              <a:ext uri="{FF2B5EF4-FFF2-40B4-BE49-F238E27FC236}">
                <a16:creationId xmlns:a16="http://schemas.microsoft.com/office/drawing/2014/main" id="{8A78C885-AB88-4E5D-A991-CEB69C5F8D57}"/>
              </a:ext>
            </a:extLst>
          </p:cNvPr>
          <p:cNvPicPr>
            <a:picLocks noChangeAspect="1"/>
          </p:cNvPicPr>
          <p:nvPr/>
        </p:nvPicPr>
        <p:blipFill rotWithShape="1">
          <a:blip r:embed="rId4"/>
          <a:srcRect l="80148" t="87282"/>
          <a:stretch/>
        </p:blipFill>
        <p:spPr>
          <a:xfrm>
            <a:off x="9450442" y="5059517"/>
            <a:ext cx="1347536" cy="455760"/>
          </a:xfrm>
          <a:prstGeom prst="rect">
            <a:avLst/>
          </a:prstGeom>
        </p:spPr>
      </p:pic>
      <p:sp>
        <p:nvSpPr>
          <p:cNvPr id="10" name="Rectangle: cantonades arrodonides 9">
            <a:extLst>
              <a:ext uri="{FF2B5EF4-FFF2-40B4-BE49-F238E27FC236}">
                <a16:creationId xmlns:a16="http://schemas.microsoft.com/office/drawing/2014/main" id="{BD408207-B3C2-29B9-DDA7-0D076775E15F}"/>
              </a:ext>
            </a:extLst>
          </p:cNvPr>
          <p:cNvSpPr/>
          <p:nvPr/>
        </p:nvSpPr>
        <p:spPr>
          <a:xfrm>
            <a:off x="1648701" y="2149518"/>
            <a:ext cx="1512794" cy="2577352"/>
          </a:xfrm>
          <a:prstGeom prst="roundRect">
            <a:avLst/>
          </a:prstGeom>
          <a:solidFill>
            <a:srgbClr val="B0D1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4" name="Imagen 4" descr="Imatge que conté text, Font, captura de pantalla, logotip&#10;&#10;Descripció generada automàticament">
            <a:extLst>
              <a:ext uri="{FF2B5EF4-FFF2-40B4-BE49-F238E27FC236}">
                <a16:creationId xmlns:a16="http://schemas.microsoft.com/office/drawing/2014/main" id="{6B56D4E3-9B21-9EED-4B6C-A4C47B798204}"/>
              </a:ext>
            </a:extLst>
          </p:cNvPr>
          <p:cNvPicPr>
            <a:picLocks noChangeAspect="1"/>
          </p:cNvPicPr>
          <p:nvPr/>
        </p:nvPicPr>
        <p:blipFill rotWithShape="1">
          <a:blip r:embed="rId5"/>
          <a:srcRect l="20975" t="23283" r="60571" b="18734"/>
          <a:stretch/>
        </p:blipFill>
        <p:spPr>
          <a:xfrm>
            <a:off x="1706349" y="2345839"/>
            <a:ext cx="1400168" cy="2178736"/>
          </a:xfrm>
          <a:prstGeom prst="rect">
            <a:avLst/>
          </a:prstGeom>
        </p:spPr>
      </p:pic>
    </p:spTree>
    <p:extLst>
      <p:ext uri="{BB962C8B-B14F-4D97-AF65-F5344CB8AC3E}">
        <p14:creationId xmlns:p14="http://schemas.microsoft.com/office/powerpoint/2010/main" val="411794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dirty="0">
                <a:solidFill>
                  <a:schemeClr val="tx1">
                    <a:lumMod val="65000"/>
                    <a:lumOff val="35000"/>
                  </a:schemeClr>
                </a:solidFill>
                <a:latin typeface="Calibri"/>
                <a:cs typeface="Calibri"/>
              </a:rPr>
              <a:t>Dnevni red</a:t>
            </a:r>
            <a:endParaRPr lang="cs-CZ" sz="40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470742" y="2251439"/>
            <a:ext cx="9327236" cy="2542363"/>
          </a:xfrm>
          <a:prstGeom prst="rect">
            <a:avLst/>
          </a:prstGeom>
          <a:noFill/>
        </p:spPr>
        <p:txBody>
          <a:bodyPr wrap="square" rtlCol="0">
            <a:spAutoFit/>
          </a:bodyPr>
          <a:lstStyle/>
          <a:p>
            <a:pPr>
              <a:lnSpc>
                <a:spcPct val="150000"/>
              </a:lnSpc>
            </a:pPr>
            <a:r>
              <a:rPr lang="en-US" sz="1800" b="0" i="0" u="none" strike="noStrike" baseline="0" dirty="0">
                <a:solidFill>
                  <a:srgbClr val="000000"/>
                </a:solidFill>
                <a:latin typeface="Calibri"/>
                <a:cs typeface="Calibri"/>
              </a:rPr>
              <a:t>9.30 – 10.00	Dobrodošlica  in pregled</a:t>
            </a:r>
          </a:p>
          <a:p>
            <a:pPr>
              <a:lnSpc>
                <a:spcPct val="150000"/>
              </a:lnSpc>
            </a:pPr>
            <a:r>
              <a:rPr lang="en-US" sz="1800" b="0" i="0" u="none" strike="noStrike" baseline="0" dirty="0">
                <a:solidFill>
                  <a:srgbClr val="000000"/>
                </a:solidFill>
                <a:latin typeface="Calibri"/>
                <a:cs typeface="Calibri"/>
              </a:rPr>
              <a:t>10:00 – 11:30	Vsebina 1. del. Načrt za enakost spolov v projektih Horizon Europe </a:t>
            </a:r>
          </a:p>
          <a:p>
            <a:pPr>
              <a:lnSpc>
                <a:spcPct val="150000"/>
              </a:lnSpc>
            </a:pPr>
            <a:r>
              <a:rPr lang="en-US" sz="1800" b="0" i="0" u="none" strike="noStrike" baseline="0" dirty="0">
                <a:solidFill>
                  <a:srgbClr val="000000"/>
                </a:solidFill>
                <a:latin typeface="Calibri"/>
                <a:cs typeface="Calibri"/>
              </a:rPr>
              <a:t>11.30 – 11.45	Odmor</a:t>
            </a:r>
          </a:p>
          <a:p>
            <a:pPr>
              <a:lnSpc>
                <a:spcPct val="150000"/>
              </a:lnSpc>
            </a:pPr>
            <a:r>
              <a:rPr lang="en-US" sz="1800" b="0" i="0" u="none" strike="noStrike" baseline="0" dirty="0">
                <a:solidFill>
                  <a:srgbClr val="000000"/>
                </a:solidFill>
                <a:latin typeface="Calibri"/>
                <a:cs typeface="Calibri"/>
              </a:rPr>
              <a:t>11:45 – 11.30	Vsebina 2. del. Razsežnost spola v raziskovalnih projektih</a:t>
            </a:r>
          </a:p>
          <a:p>
            <a:pPr>
              <a:lnSpc>
                <a:spcPct val="150000"/>
              </a:lnSpc>
            </a:pPr>
            <a:r>
              <a:rPr lang="en-US" sz="1800" b="0" i="0" u="none" strike="noStrike" baseline="0" dirty="0">
                <a:solidFill>
                  <a:srgbClr val="000000"/>
                </a:solidFill>
                <a:latin typeface="Calibri"/>
                <a:cs typeface="Calibri"/>
              </a:rPr>
              <a:t>12.45 – 13.15	Vsebina 3. del. Možnosti financiranja EU za enakost spolov</a:t>
            </a:r>
          </a:p>
          <a:p>
            <a:pPr>
              <a:lnSpc>
                <a:spcPct val="150000"/>
              </a:lnSpc>
            </a:pPr>
            <a:r>
              <a:rPr lang="en-US" sz="1800" b="0" i="0" u="none" strike="noStrike" baseline="0" dirty="0">
                <a:solidFill>
                  <a:srgbClr val="000000"/>
                </a:solidFill>
                <a:latin typeface="Calibri"/>
                <a:cs typeface="Calibri"/>
              </a:rPr>
              <a:t>13.15 – 13.30	Zaključek</a:t>
            </a: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36204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A80756C-62EA-4F06-9C45-0B33D2FD8E42}"/>
              </a:ext>
            </a:extLst>
          </p:cNvPr>
          <p:cNvPicPr>
            <a:picLocks noChangeAspect="1"/>
          </p:cNvPicPr>
          <p:nvPr/>
        </p:nvPicPr>
        <p:blipFill rotWithShape="1">
          <a:blip r:embed="rId2"/>
          <a:srcRect t="10961" r="53402" b="37943"/>
          <a:stretch/>
        </p:blipFill>
        <p:spPr>
          <a:xfrm>
            <a:off x="3754592" y="1942427"/>
            <a:ext cx="4610012" cy="3116100"/>
          </a:xfrm>
          <a:prstGeom prst="rect">
            <a:avLst/>
          </a:prstGeom>
        </p:spPr>
      </p:pic>
      <p:pic>
        <p:nvPicPr>
          <p:cNvPr id="5" name="Imagen 3">
            <a:extLst>
              <a:ext uri="{FF2B5EF4-FFF2-40B4-BE49-F238E27FC236}">
                <a16:creationId xmlns:a16="http://schemas.microsoft.com/office/drawing/2014/main" id="{52F6E100-03EF-46D2-8086-562F3A860D00}"/>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B579FBB-0BF0-4B71-8D2B-AE916A9A2C01}"/>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Načrt za enakost spolov v projektih Horizon Europe</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F3E2308-4FD6-4095-A501-0812372FB8A0}"/>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Priporočena vsebinska področja GEP</a:t>
            </a:r>
            <a:endParaRPr lang="cs-CZ" sz="2800" b="1" i="0" dirty="0">
              <a:solidFill>
                <a:srgbClr val="2EA234"/>
              </a:solidFill>
              <a:latin typeface="Calibri"/>
              <a:cs typeface="Calibri"/>
            </a:endParaRPr>
          </a:p>
        </p:txBody>
      </p:sp>
      <p:pic>
        <p:nvPicPr>
          <p:cNvPr id="9" name="Imagen 2">
            <a:extLst>
              <a:ext uri="{FF2B5EF4-FFF2-40B4-BE49-F238E27FC236}">
                <a16:creationId xmlns:a16="http://schemas.microsoft.com/office/drawing/2014/main" id="{EF2D5D8C-23D4-4E6C-8764-350922451F6F}"/>
              </a:ext>
            </a:extLst>
          </p:cNvPr>
          <p:cNvPicPr>
            <a:picLocks noChangeAspect="1"/>
          </p:cNvPicPr>
          <p:nvPr/>
        </p:nvPicPr>
        <p:blipFill rotWithShape="1">
          <a:blip r:embed="rId4"/>
          <a:srcRect l="80148" t="87282"/>
          <a:stretch/>
        </p:blipFill>
        <p:spPr>
          <a:xfrm>
            <a:off x="9450442" y="5059517"/>
            <a:ext cx="1347536" cy="455760"/>
          </a:xfrm>
          <a:prstGeom prst="rect">
            <a:avLst/>
          </a:prstGeom>
        </p:spPr>
      </p:pic>
      <p:sp>
        <p:nvSpPr>
          <p:cNvPr id="4" name="Rectangle: cantonades arrodonides 3">
            <a:extLst>
              <a:ext uri="{FF2B5EF4-FFF2-40B4-BE49-F238E27FC236}">
                <a16:creationId xmlns:a16="http://schemas.microsoft.com/office/drawing/2014/main" id="{D7334D06-724C-0E5E-465E-6DD3E9F60546}"/>
              </a:ext>
            </a:extLst>
          </p:cNvPr>
          <p:cNvSpPr/>
          <p:nvPr/>
        </p:nvSpPr>
        <p:spPr>
          <a:xfrm>
            <a:off x="1648701" y="2149518"/>
            <a:ext cx="1512794" cy="2577352"/>
          </a:xfrm>
          <a:prstGeom prst="roundRect">
            <a:avLst/>
          </a:prstGeom>
          <a:solidFill>
            <a:srgbClr val="A2D5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2" name="Imagen 4" descr="Imatge que conté text, Font, captura de pantalla, logotip&#10;&#10;Descripció generada automàticament">
            <a:extLst>
              <a:ext uri="{FF2B5EF4-FFF2-40B4-BE49-F238E27FC236}">
                <a16:creationId xmlns:a16="http://schemas.microsoft.com/office/drawing/2014/main" id="{B91CF1B3-8E26-5FA2-2FE7-A01E9AB9968B}"/>
              </a:ext>
            </a:extLst>
          </p:cNvPr>
          <p:cNvPicPr>
            <a:picLocks noChangeAspect="1"/>
          </p:cNvPicPr>
          <p:nvPr/>
        </p:nvPicPr>
        <p:blipFill rotWithShape="1">
          <a:blip r:embed="rId5"/>
          <a:srcRect l="40916" t="22411" r="41359" b="21420"/>
          <a:stretch/>
        </p:blipFill>
        <p:spPr>
          <a:xfrm>
            <a:off x="1741977" y="2379457"/>
            <a:ext cx="1344900" cy="2110573"/>
          </a:xfrm>
          <a:prstGeom prst="rect">
            <a:avLst/>
          </a:prstGeom>
        </p:spPr>
      </p:pic>
    </p:spTree>
    <p:extLst>
      <p:ext uri="{BB962C8B-B14F-4D97-AF65-F5344CB8AC3E}">
        <p14:creationId xmlns:p14="http://schemas.microsoft.com/office/powerpoint/2010/main" val="52538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A80756C-62EA-4F06-9C45-0B33D2FD8E42}"/>
              </a:ext>
            </a:extLst>
          </p:cNvPr>
          <p:cNvPicPr>
            <a:picLocks noChangeAspect="1"/>
          </p:cNvPicPr>
          <p:nvPr/>
        </p:nvPicPr>
        <p:blipFill rotWithShape="1">
          <a:blip r:embed="rId2"/>
          <a:srcRect l="44536" t="15149" r="943" b="23308"/>
          <a:stretch/>
        </p:blipFill>
        <p:spPr>
          <a:xfrm>
            <a:off x="3418415" y="2032074"/>
            <a:ext cx="4739429" cy="3340868"/>
          </a:xfrm>
          <a:prstGeom prst="rect">
            <a:avLst/>
          </a:prstGeom>
        </p:spPr>
      </p:pic>
      <p:pic>
        <p:nvPicPr>
          <p:cNvPr id="5" name="Imagen 3">
            <a:extLst>
              <a:ext uri="{FF2B5EF4-FFF2-40B4-BE49-F238E27FC236}">
                <a16:creationId xmlns:a16="http://schemas.microsoft.com/office/drawing/2014/main" id="{52F6E100-03EF-46D2-8086-562F3A860D00}"/>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B579FBB-0BF0-4B71-8D2B-AE916A9A2C01}"/>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Načrt za enakost spolov v projektih Horizon Europe</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F3E2308-4FD6-4095-A501-0812372FB8A0}"/>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Recommended GEP content areas</a:t>
            </a:r>
            <a:endParaRPr lang="cs-CZ" sz="2800" b="1" i="0" dirty="0">
              <a:solidFill>
                <a:srgbClr val="2EA234"/>
              </a:solidFill>
              <a:latin typeface="Calibri"/>
              <a:cs typeface="Calibri"/>
            </a:endParaRPr>
          </a:p>
        </p:txBody>
      </p:sp>
      <p:pic>
        <p:nvPicPr>
          <p:cNvPr id="9" name="Imagen 2">
            <a:extLst>
              <a:ext uri="{FF2B5EF4-FFF2-40B4-BE49-F238E27FC236}">
                <a16:creationId xmlns:a16="http://schemas.microsoft.com/office/drawing/2014/main" id="{EF2D5D8C-23D4-4E6C-8764-350922451F6F}"/>
              </a:ext>
            </a:extLst>
          </p:cNvPr>
          <p:cNvPicPr>
            <a:picLocks noChangeAspect="1"/>
          </p:cNvPicPr>
          <p:nvPr/>
        </p:nvPicPr>
        <p:blipFill rotWithShape="1">
          <a:blip r:embed="rId4"/>
          <a:srcRect l="80148" t="87282"/>
          <a:stretch/>
        </p:blipFill>
        <p:spPr>
          <a:xfrm>
            <a:off x="9450442" y="5059517"/>
            <a:ext cx="1347536" cy="455760"/>
          </a:xfrm>
          <a:prstGeom prst="rect">
            <a:avLst/>
          </a:prstGeom>
        </p:spPr>
      </p:pic>
      <p:sp>
        <p:nvSpPr>
          <p:cNvPr id="4" name="Rectangle: cantonades arrodonides 3">
            <a:extLst>
              <a:ext uri="{FF2B5EF4-FFF2-40B4-BE49-F238E27FC236}">
                <a16:creationId xmlns:a16="http://schemas.microsoft.com/office/drawing/2014/main" id="{D7334D06-724C-0E5E-465E-6DD3E9F60546}"/>
              </a:ext>
            </a:extLst>
          </p:cNvPr>
          <p:cNvSpPr/>
          <p:nvPr/>
        </p:nvSpPr>
        <p:spPr>
          <a:xfrm>
            <a:off x="1648701" y="2149518"/>
            <a:ext cx="1512794" cy="2577352"/>
          </a:xfrm>
          <a:prstGeom prst="roundRect">
            <a:avLst/>
          </a:prstGeom>
          <a:solidFill>
            <a:srgbClr val="A2D5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2" name="Imagen 4" descr="Imatge que conté text, Font, captura de pantalla, logotip&#10;&#10;Descripció generada automàticament">
            <a:extLst>
              <a:ext uri="{FF2B5EF4-FFF2-40B4-BE49-F238E27FC236}">
                <a16:creationId xmlns:a16="http://schemas.microsoft.com/office/drawing/2014/main" id="{B91CF1B3-8E26-5FA2-2FE7-A01E9AB9968B}"/>
              </a:ext>
            </a:extLst>
          </p:cNvPr>
          <p:cNvPicPr>
            <a:picLocks noChangeAspect="1"/>
          </p:cNvPicPr>
          <p:nvPr/>
        </p:nvPicPr>
        <p:blipFill rotWithShape="1">
          <a:blip r:embed="rId5"/>
          <a:srcRect l="40916" t="22411" r="41359" b="21420"/>
          <a:stretch/>
        </p:blipFill>
        <p:spPr>
          <a:xfrm>
            <a:off x="1741977" y="2379457"/>
            <a:ext cx="1344900" cy="2110573"/>
          </a:xfrm>
          <a:prstGeom prst="rect">
            <a:avLst/>
          </a:prstGeom>
        </p:spPr>
      </p:pic>
    </p:spTree>
    <p:extLst>
      <p:ext uri="{BB962C8B-B14F-4D97-AF65-F5344CB8AC3E}">
        <p14:creationId xmlns:p14="http://schemas.microsoft.com/office/powerpoint/2010/main" val="3776048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cantonades arrodonides 9">
            <a:extLst>
              <a:ext uri="{FF2B5EF4-FFF2-40B4-BE49-F238E27FC236}">
                <a16:creationId xmlns:a16="http://schemas.microsoft.com/office/drawing/2014/main" id="{BE43465E-32C5-CDCF-7EB4-9DF8D4ECB49B}"/>
              </a:ext>
            </a:extLst>
          </p:cNvPr>
          <p:cNvSpPr/>
          <p:nvPr/>
        </p:nvSpPr>
        <p:spPr>
          <a:xfrm>
            <a:off x="1648701" y="2149518"/>
            <a:ext cx="1512794" cy="2577352"/>
          </a:xfrm>
          <a:prstGeom prst="roundRect">
            <a:avLst/>
          </a:prstGeom>
          <a:solidFill>
            <a:srgbClr val="0045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3" name="Imagen 2">
            <a:extLst>
              <a:ext uri="{FF2B5EF4-FFF2-40B4-BE49-F238E27FC236}">
                <a16:creationId xmlns:a16="http://schemas.microsoft.com/office/drawing/2014/main" id="{6FA17280-B26B-4B59-B017-C6FB00CE24F7}"/>
              </a:ext>
            </a:extLst>
          </p:cNvPr>
          <p:cNvPicPr>
            <a:picLocks noChangeAspect="1"/>
          </p:cNvPicPr>
          <p:nvPr/>
        </p:nvPicPr>
        <p:blipFill rotWithShape="1">
          <a:blip r:embed="rId2"/>
          <a:srcRect t="15917"/>
          <a:stretch/>
        </p:blipFill>
        <p:spPr>
          <a:xfrm>
            <a:off x="3404198" y="2279604"/>
            <a:ext cx="6431114" cy="3081094"/>
          </a:xfrm>
          <a:prstGeom prst="rect">
            <a:avLst/>
          </a:prstGeom>
        </p:spPr>
      </p:pic>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QuadreDeText 5">
            <a:extLst>
              <a:ext uri="{FF2B5EF4-FFF2-40B4-BE49-F238E27FC236}">
                <a16:creationId xmlns:a16="http://schemas.microsoft.com/office/drawing/2014/main" id="{A280CB61-B388-4E47-A245-CDCCF8381B04}"/>
              </a:ext>
            </a:extLst>
          </p:cNvPr>
          <p:cNvSpPr txBox="1"/>
          <p:nvPr/>
        </p:nvSpPr>
        <p:spPr>
          <a:xfrm>
            <a:off x="2175807" y="1263214"/>
            <a:ext cx="7223760" cy="954107"/>
          </a:xfrm>
          <a:prstGeom prst="rect">
            <a:avLst/>
          </a:prstGeom>
          <a:noFill/>
        </p:spPr>
        <p:txBody>
          <a:bodyPr wrap="square" lIns="91440" tIns="45720" rIns="91440" bIns="45720" anchor="t">
            <a:spAutoFit/>
          </a:bodyPr>
          <a:lstStyle/>
          <a:p>
            <a:r>
              <a:rPr lang="en-US" sz="2800" b="1">
                <a:solidFill>
                  <a:srgbClr val="2EA234"/>
                </a:solidFill>
                <a:latin typeface="Calibri"/>
                <a:cs typeface="Calibri"/>
              </a:rPr>
              <a:t>Recommended GEP content areas</a:t>
            </a:r>
            <a:endParaRPr lang="en-US" sz="2800">
              <a:solidFill>
                <a:srgbClr val="000000"/>
              </a:solidFill>
              <a:latin typeface="Calibri"/>
              <a:cs typeface="Calibri"/>
            </a:endParaRPr>
          </a:p>
          <a:p>
            <a:endParaRPr lang="en-US" sz="2800" b="1" i="0" dirty="0">
              <a:solidFill>
                <a:srgbClr val="2EA234"/>
              </a:solidFill>
              <a:latin typeface="Calibri"/>
              <a:cs typeface="Calibri"/>
            </a:endParaRPr>
          </a:p>
        </p:txBody>
      </p:sp>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Načrt za enakost spolov v projektih Horizon Europe</a:t>
            </a:r>
            <a:endParaRPr lang="cs-CZ" sz="2800" b="1" i="0" dirty="0">
              <a:solidFill>
                <a:schemeClr val="tx1">
                  <a:lumMod val="65000"/>
                  <a:lumOff val="35000"/>
                </a:schemeClr>
              </a:solidFill>
              <a:latin typeface="Calibri"/>
              <a:cs typeface="Calibri"/>
            </a:endParaRPr>
          </a:p>
        </p:txBody>
      </p:sp>
      <p:pic>
        <p:nvPicPr>
          <p:cNvPr id="8" name="Imagen 2">
            <a:extLst>
              <a:ext uri="{FF2B5EF4-FFF2-40B4-BE49-F238E27FC236}">
                <a16:creationId xmlns:a16="http://schemas.microsoft.com/office/drawing/2014/main" id="{ADD08DB7-8DE8-4268-81AC-294AD18323BF}"/>
              </a:ext>
            </a:extLst>
          </p:cNvPr>
          <p:cNvPicPr>
            <a:picLocks noChangeAspect="1"/>
          </p:cNvPicPr>
          <p:nvPr/>
        </p:nvPicPr>
        <p:blipFill rotWithShape="1">
          <a:blip r:embed="rId4"/>
          <a:srcRect l="80148" t="87282"/>
          <a:stretch/>
        </p:blipFill>
        <p:spPr>
          <a:xfrm>
            <a:off x="7910400" y="5141495"/>
            <a:ext cx="1347536" cy="455760"/>
          </a:xfrm>
          <a:prstGeom prst="rect">
            <a:avLst/>
          </a:prstGeom>
        </p:spPr>
      </p:pic>
      <p:pic>
        <p:nvPicPr>
          <p:cNvPr id="4" name="Imagen 4" descr="Imatge que conté text, Font, captura de pantalla, logotip&#10;&#10;Descripció generada automàticament">
            <a:extLst>
              <a:ext uri="{FF2B5EF4-FFF2-40B4-BE49-F238E27FC236}">
                <a16:creationId xmlns:a16="http://schemas.microsoft.com/office/drawing/2014/main" id="{2C6EF2B8-8024-00EE-6974-70FE81EB5B2B}"/>
              </a:ext>
            </a:extLst>
          </p:cNvPr>
          <p:cNvPicPr>
            <a:picLocks noChangeAspect="1"/>
          </p:cNvPicPr>
          <p:nvPr/>
        </p:nvPicPr>
        <p:blipFill rotWithShape="1">
          <a:blip r:embed="rId5"/>
          <a:srcRect l="60875" t="20971" r="21622" b="18750"/>
          <a:stretch/>
        </p:blipFill>
        <p:spPr>
          <a:xfrm>
            <a:off x="1745426" y="2219696"/>
            <a:ext cx="1328056" cy="2265012"/>
          </a:xfrm>
          <a:prstGeom prst="rect">
            <a:avLst/>
          </a:prstGeom>
        </p:spPr>
      </p:pic>
    </p:spTree>
    <p:extLst>
      <p:ext uri="{BB962C8B-B14F-4D97-AF65-F5344CB8AC3E}">
        <p14:creationId xmlns:p14="http://schemas.microsoft.com/office/powerpoint/2010/main" val="3039454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469BADF-086E-4C6A-A1AB-6E3FA8E61765}"/>
              </a:ext>
            </a:extLst>
          </p:cNvPr>
          <p:cNvPicPr>
            <a:picLocks noChangeAspect="1"/>
          </p:cNvPicPr>
          <p:nvPr/>
        </p:nvPicPr>
        <p:blipFill>
          <a:blip r:embed="rId2"/>
          <a:srcRect t="6875" r="392" b="3750"/>
          <a:stretch/>
        </p:blipFill>
        <p:spPr>
          <a:xfrm>
            <a:off x="3446860" y="2036196"/>
            <a:ext cx="5690829" cy="3202711"/>
          </a:xfrm>
          <a:prstGeom prst="rect">
            <a:avLst/>
          </a:prstGeom>
        </p:spPr>
      </p:pic>
      <p:pic>
        <p:nvPicPr>
          <p:cNvPr id="6" name="Imagen 3">
            <a:extLst>
              <a:ext uri="{FF2B5EF4-FFF2-40B4-BE49-F238E27FC236}">
                <a16:creationId xmlns:a16="http://schemas.microsoft.com/office/drawing/2014/main" id="{5A7D2B23-A437-4DC4-ABC3-8E582EB590E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73F2C241-B9AE-4903-9DDF-1BAEE25E9C61}"/>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Načrt za enakost spolov v projektih Horizon Europe</a:t>
            </a:r>
            <a:endParaRPr lang="cs-CZ" sz="2800" b="1" i="0" dirty="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BA37C8B6-2BBD-403F-8FE7-19F73C0A8E33}"/>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Recommended GEP content areas</a:t>
            </a:r>
            <a:endParaRPr lang="cs-CZ" sz="2800" b="1" i="0" dirty="0">
              <a:solidFill>
                <a:srgbClr val="2EA234"/>
              </a:solidFill>
              <a:latin typeface="Calibri"/>
              <a:cs typeface="Calibri"/>
            </a:endParaRPr>
          </a:p>
        </p:txBody>
      </p:sp>
      <p:sp>
        <p:nvSpPr>
          <p:cNvPr id="12" name="Rectangle: cantonades arrodonides 11">
            <a:extLst>
              <a:ext uri="{FF2B5EF4-FFF2-40B4-BE49-F238E27FC236}">
                <a16:creationId xmlns:a16="http://schemas.microsoft.com/office/drawing/2014/main" id="{665B7771-1261-8723-48EB-F7D0670D8323}"/>
              </a:ext>
            </a:extLst>
          </p:cNvPr>
          <p:cNvSpPr/>
          <p:nvPr/>
        </p:nvSpPr>
        <p:spPr>
          <a:xfrm>
            <a:off x="1648701" y="2149518"/>
            <a:ext cx="1512794" cy="2577352"/>
          </a:xfrm>
          <a:prstGeom prst="roundRect">
            <a:avLst/>
          </a:prstGeom>
          <a:solidFill>
            <a:srgbClr val="F39E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9" name="Imagen 4" descr="Imatge que conté text, Font, captura de pantalla, logotip&#10;&#10;Descripció generada automàticament">
            <a:extLst>
              <a:ext uri="{FF2B5EF4-FFF2-40B4-BE49-F238E27FC236}">
                <a16:creationId xmlns:a16="http://schemas.microsoft.com/office/drawing/2014/main" id="{65D9C717-2369-63EE-30DB-4EC8A8326EC0}"/>
              </a:ext>
            </a:extLst>
          </p:cNvPr>
          <p:cNvPicPr>
            <a:picLocks noChangeAspect="1"/>
          </p:cNvPicPr>
          <p:nvPr/>
        </p:nvPicPr>
        <p:blipFill rotWithShape="1">
          <a:blip r:embed="rId4"/>
          <a:srcRect l="80059" t="22985" r="2216" b="19104"/>
          <a:stretch/>
        </p:blipFill>
        <p:spPr>
          <a:xfrm>
            <a:off x="1730772" y="2356183"/>
            <a:ext cx="1344908" cy="2176019"/>
          </a:xfrm>
          <a:prstGeom prst="rect">
            <a:avLst/>
          </a:prstGeom>
        </p:spPr>
      </p:pic>
      <p:pic>
        <p:nvPicPr>
          <p:cNvPr id="15" name="Imagen 2" descr="Imatge que conté text, captura de pantalla, Font&#10;&#10;Descripció generada automàticament">
            <a:extLst>
              <a:ext uri="{FF2B5EF4-FFF2-40B4-BE49-F238E27FC236}">
                <a16:creationId xmlns:a16="http://schemas.microsoft.com/office/drawing/2014/main" id="{1C8C6CD3-2B6B-0A3C-11FD-CBF6A6441A10}"/>
              </a:ext>
            </a:extLst>
          </p:cNvPr>
          <p:cNvPicPr>
            <a:picLocks noChangeAspect="1"/>
          </p:cNvPicPr>
          <p:nvPr/>
        </p:nvPicPr>
        <p:blipFill rotWithShape="1">
          <a:blip r:embed="rId2"/>
          <a:srcRect l="80148" t="87282"/>
          <a:stretch/>
        </p:blipFill>
        <p:spPr>
          <a:xfrm>
            <a:off x="9450442" y="5059517"/>
            <a:ext cx="1347536" cy="455760"/>
          </a:xfrm>
          <a:prstGeom prst="rect">
            <a:avLst/>
          </a:prstGeom>
        </p:spPr>
      </p:pic>
      <p:sp>
        <p:nvSpPr>
          <p:cNvPr id="16" name="Rectangle 15">
            <a:extLst>
              <a:ext uri="{FF2B5EF4-FFF2-40B4-BE49-F238E27FC236}">
                <a16:creationId xmlns:a16="http://schemas.microsoft.com/office/drawing/2014/main" id="{C6222187-0475-70B6-0F96-95B0E4CD7840}"/>
              </a:ext>
            </a:extLst>
          </p:cNvPr>
          <p:cNvSpPr/>
          <p:nvPr/>
        </p:nvSpPr>
        <p:spPr>
          <a:xfrm>
            <a:off x="8068235" y="4908176"/>
            <a:ext cx="1255058" cy="5378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637802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Skupinska dejavnost 1</a:t>
            </a:r>
            <a:endParaRPr lang="cs-CZ" sz="2800" b="1" i="0" dirty="0">
              <a:solidFill>
                <a:schemeClr val="tx1">
                  <a:lumMod val="65000"/>
                  <a:lumOff val="35000"/>
                </a:schemeClr>
              </a:solidFill>
              <a:latin typeface="Calibri"/>
              <a:cs typeface="Calibri"/>
            </a:endParaRPr>
          </a:p>
        </p:txBody>
      </p:sp>
      <p:pic>
        <p:nvPicPr>
          <p:cNvPr id="8" name="Imagen 2">
            <a:extLst>
              <a:ext uri="{FF2B5EF4-FFF2-40B4-BE49-F238E27FC236}">
                <a16:creationId xmlns:a16="http://schemas.microsoft.com/office/drawing/2014/main" id="{ADD08DB7-8DE8-4268-81AC-294AD18323BF}"/>
              </a:ext>
            </a:extLst>
          </p:cNvPr>
          <p:cNvPicPr>
            <a:picLocks noChangeAspect="1"/>
          </p:cNvPicPr>
          <p:nvPr/>
        </p:nvPicPr>
        <p:blipFill rotWithShape="1">
          <a:blip r:embed="rId5"/>
          <a:srcRect l="80148" t="87282"/>
          <a:stretch/>
        </p:blipFill>
        <p:spPr>
          <a:xfrm>
            <a:off x="7910400" y="5141495"/>
            <a:ext cx="1347536" cy="455760"/>
          </a:xfrm>
          <a:prstGeom prst="rect">
            <a:avLst/>
          </a:prstGeom>
        </p:spPr>
      </p:pic>
      <p:graphicFrame>
        <p:nvGraphicFramePr>
          <p:cNvPr id="9" name="Tabla 8">
            <a:extLst>
              <a:ext uri="{FF2B5EF4-FFF2-40B4-BE49-F238E27FC236}">
                <a16:creationId xmlns:a16="http://schemas.microsoft.com/office/drawing/2014/main" id="{D4932543-0B11-4F01-B5BA-6284B1A87DB8}"/>
              </a:ext>
            </a:extLst>
          </p:cNvPr>
          <p:cNvGraphicFramePr>
            <a:graphicFrameLocks noGrp="1"/>
          </p:cNvGraphicFramePr>
          <p:nvPr>
            <p:extLst>
              <p:ext uri="{D42A27DB-BD31-4B8C-83A1-F6EECF244321}">
                <p14:modId xmlns:p14="http://schemas.microsoft.com/office/powerpoint/2010/main" val="2565623369"/>
              </p:ext>
            </p:extLst>
          </p:nvPr>
        </p:nvGraphicFramePr>
        <p:xfrm>
          <a:off x="1512983" y="1523097"/>
          <a:ext cx="9166034" cy="3811742"/>
        </p:xfrm>
        <a:graphic>
          <a:graphicData uri="http://schemas.openxmlformats.org/drawingml/2006/table">
            <a:tbl>
              <a:tblPr firstRow="1" firstCol="1" bandRow="1">
                <a:tableStyleId>{5C22544A-7EE6-4342-B048-85BDC9FD1C3A}</a:tableStyleId>
              </a:tblPr>
              <a:tblGrid>
                <a:gridCol w="4583017">
                  <a:extLst>
                    <a:ext uri="{9D8B030D-6E8A-4147-A177-3AD203B41FA5}">
                      <a16:colId xmlns:a16="http://schemas.microsoft.com/office/drawing/2014/main" val="1927788303"/>
                    </a:ext>
                  </a:extLst>
                </a:gridCol>
                <a:gridCol w="4583017">
                  <a:extLst>
                    <a:ext uri="{9D8B030D-6E8A-4147-A177-3AD203B41FA5}">
                      <a16:colId xmlns:a16="http://schemas.microsoft.com/office/drawing/2014/main" val="2531984854"/>
                    </a:ext>
                  </a:extLst>
                </a:gridCol>
              </a:tblGrid>
              <a:tr h="689731">
                <a:tc>
                  <a:txBody>
                    <a:bodyPr/>
                    <a:lstStyle/>
                    <a:p>
                      <a:pPr algn="ctr">
                        <a:lnSpc>
                          <a:spcPct val="107000"/>
                        </a:lnSpc>
                        <a:spcAft>
                          <a:spcPts val="800"/>
                        </a:spcAft>
                      </a:pPr>
                      <a:br>
                        <a:rPr lang="en-GB" sz="1800" dirty="0">
                          <a:solidFill>
                            <a:schemeClr val="tx1"/>
                          </a:solidFill>
                          <a:effectLst/>
                        </a:rPr>
                      </a:br>
                      <a:r>
                        <a:rPr lang="en-GB" sz="1800" dirty="0">
                          <a:solidFill>
                            <a:schemeClr val="tx1"/>
                          </a:solidFill>
                          <a:effectLst/>
                        </a:rPr>
                        <a:t>Morebitne ovire in slabosti</a:t>
                      </a:r>
                      <a:br>
                        <a:rPr lang="en-GB" sz="1800" dirty="0">
                          <a:solidFill>
                            <a:schemeClr val="tx1"/>
                          </a:solidFill>
                          <a:effectLst/>
                        </a:rPr>
                      </a:br>
                      <a:endParaRPr lang="ca-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98" marR="282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br>
                        <a:rPr lang="en-GB" sz="1800" dirty="0">
                          <a:solidFill>
                            <a:schemeClr val="tx1"/>
                          </a:solidFill>
                          <a:effectLst/>
                        </a:rPr>
                      </a:br>
                      <a:r>
                        <a:rPr lang="en-GB" sz="1800" dirty="0">
                          <a:solidFill>
                            <a:schemeClr val="tx1"/>
                          </a:solidFill>
                          <a:effectLst/>
                        </a:rPr>
                        <a:t>Rešitve ali ukrepi za njihovo obravnavo</a:t>
                      </a:r>
                      <a:endParaRPr lang="ca-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98" marR="282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83505"/>
                  </a:ext>
                </a:extLst>
              </a:tr>
              <a:tr h="3037740">
                <a:tc>
                  <a:txBody>
                    <a:bodyPr/>
                    <a:lstStyle/>
                    <a:p>
                      <a:pPr algn="ctr">
                        <a:lnSpc>
                          <a:spcPct val="107000"/>
                        </a:lnSpc>
                        <a:spcAft>
                          <a:spcPts val="800"/>
                        </a:spcAft>
                      </a:pPr>
                      <a:r>
                        <a:rPr lang="en-GB" sz="800" dirty="0">
                          <a:effectLst/>
                        </a:rPr>
                        <a:t> </a:t>
                      </a:r>
                      <a:endParaRPr lang="ca-ES" sz="500" dirty="0">
                        <a:effectLst/>
                      </a:endParaRPr>
                    </a:p>
                    <a:p>
                      <a:pPr algn="ctr">
                        <a:lnSpc>
                          <a:spcPct val="107000"/>
                        </a:lnSpc>
                        <a:spcAft>
                          <a:spcPts val="800"/>
                        </a:spcAft>
                      </a:pPr>
                      <a:r>
                        <a:rPr lang="en-GB" sz="800" dirty="0">
                          <a:effectLst/>
                        </a:rPr>
                        <a:t> </a:t>
                      </a:r>
                      <a:endParaRPr lang="ca-ES" sz="500" dirty="0">
                        <a:effectLst/>
                      </a:endParaRPr>
                    </a:p>
                    <a:p>
                      <a:pPr algn="ctr">
                        <a:lnSpc>
                          <a:spcPct val="107000"/>
                        </a:lnSpc>
                        <a:spcAft>
                          <a:spcPts val="800"/>
                        </a:spcAft>
                      </a:pPr>
                      <a:r>
                        <a:rPr lang="en-GB" sz="800" dirty="0">
                          <a:effectLst/>
                        </a:rPr>
                        <a:t>   </a:t>
                      </a:r>
                      <a:endParaRPr lang="ca-ES" sz="500" dirty="0">
                        <a:effectLst/>
                      </a:endParaRPr>
                    </a:p>
                    <a:p>
                      <a:pPr algn="ctr">
                        <a:lnSpc>
                          <a:spcPct val="107000"/>
                        </a:lnSpc>
                        <a:spcAft>
                          <a:spcPts val="800"/>
                        </a:spcAft>
                      </a:pPr>
                      <a:r>
                        <a:rPr lang="en-GB" sz="800" dirty="0">
                          <a:effectLst/>
                        </a:rPr>
                        <a:t>  </a:t>
                      </a:r>
                      <a:endParaRPr lang="ca-ES" sz="500" dirty="0">
                        <a:effectLst/>
                      </a:endParaRPr>
                    </a:p>
                    <a:p>
                      <a:pPr algn="ctr">
                        <a:lnSpc>
                          <a:spcPct val="107000"/>
                        </a:lnSpc>
                        <a:spcAft>
                          <a:spcPts val="800"/>
                        </a:spcAft>
                      </a:pPr>
                      <a:r>
                        <a:rPr lang="en-GB" sz="800" dirty="0">
                          <a:effectLst/>
                        </a:rPr>
                        <a:t> </a:t>
                      </a:r>
                      <a:endParaRPr lang="ca-ES" sz="500" dirty="0">
                        <a:effectLst/>
                      </a:endParaRPr>
                    </a:p>
                    <a:p>
                      <a:pPr algn="l">
                        <a:lnSpc>
                          <a:spcPct val="107000"/>
                        </a:lnSpc>
                        <a:spcAft>
                          <a:spcPts val="800"/>
                        </a:spcAft>
                      </a:pPr>
                      <a:r>
                        <a:rPr lang="en-GB" sz="800" dirty="0">
                          <a:effectLst/>
                        </a:rPr>
                        <a:t> </a:t>
                      </a:r>
                      <a:endParaRPr lang="ca-E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8298" marR="282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ca-E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8298" marR="282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6131322"/>
                  </a:ext>
                </a:extLst>
              </a:tr>
            </a:tbl>
          </a:graphicData>
        </a:graphic>
      </p:graphicFrame>
    </p:spTree>
    <p:extLst>
      <p:ext uri="{BB962C8B-B14F-4D97-AF65-F5344CB8AC3E}">
        <p14:creationId xmlns:p14="http://schemas.microsoft.com/office/powerpoint/2010/main" val="1259277373"/>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dirty="0">
                <a:solidFill>
                  <a:schemeClr val="tx1">
                    <a:lumMod val="65000"/>
                    <a:lumOff val="35000"/>
                  </a:schemeClr>
                </a:solidFill>
                <a:latin typeface="Calibri"/>
                <a:cs typeface="Calibri"/>
              </a:rPr>
              <a:t>Dnevni red</a:t>
            </a:r>
            <a:endParaRPr lang="cs-CZ" sz="40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470742" y="2251439"/>
            <a:ext cx="9327236" cy="2542363"/>
          </a:xfrm>
          <a:prstGeom prst="rect">
            <a:avLst/>
          </a:prstGeom>
          <a:noFill/>
        </p:spPr>
        <p:txBody>
          <a:bodyPr wrap="square" rtlCol="0">
            <a:spAutoFit/>
          </a:bodyPr>
          <a:lstStyle/>
          <a:p>
            <a:pPr>
              <a:lnSpc>
                <a:spcPct val="150000"/>
              </a:lnSpc>
            </a:pPr>
            <a:r>
              <a:rPr lang="en-US" sz="1800" b="0" i="0" u="none" strike="noStrike" baseline="0" dirty="0">
                <a:latin typeface="Calibri"/>
                <a:cs typeface="Calibri"/>
              </a:rPr>
              <a:t>9.30 – 10.00	Dobrodošlica in pregled</a:t>
            </a:r>
          </a:p>
          <a:p>
            <a:pPr>
              <a:lnSpc>
                <a:spcPct val="150000"/>
              </a:lnSpc>
            </a:pPr>
            <a:r>
              <a:rPr lang="en-US" sz="1800" b="0" i="0" u="none" strike="noStrike" baseline="0" dirty="0">
                <a:latin typeface="Calibri"/>
                <a:cs typeface="Calibri"/>
              </a:rPr>
              <a:t>10:00 – 11:30	Vsebina 1. del. Načrt za enakost spolov v projektih Horizon Europe </a:t>
            </a:r>
          </a:p>
          <a:p>
            <a:pPr>
              <a:lnSpc>
                <a:spcPct val="150000"/>
              </a:lnSpc>
            </a:pPr>
            <a:r>
              <a:rPr lang="en-US" sz="1800" b="0" i="0" u="none" strike="noStrike" baseline="0" dirty="0">
                <a:latin typeface="Calibri"/>
                <a:cs typeface="Calibri"/>
              </a:rPr>
              <a:t>11.30 – 11.45	Odmor</a:t>
            </a:r>
          </a:p>
          <a:p>
            <a:pPr>
              <a:lnSpc>
                <a:spcPct val="150000"/>
              </a:lnSpc>
            </a:pPr>
            <a:r>
              <a:rPr lang="en-US" sz="1800" b="0" i="0" u="none" strike="noStrike" baseline="0" dirty="0">
                <a:latin typeface="Calibri"/>
                <a:cs typeface="Calibri"/>
              </a:rPr>
              <a:t>11:45 – 11.30 	</a:t>
            </a:r>
            <a:r>
              <a:rPr lang="en-US" sz="1800" b="1" i="0" u="none" strike="noStrike" baseline="0" dirty="0">
                <a:latin typeface="Calibri"/>
                <a:cs typeface="Calibri"/>
              </a:rPr>
              <a:t>Vsebina 2. del. Razsežnost spola v raziskovalnih projektih</a:t>
            </a:r>
          </a:p>
          <a:p>
            <a:pPr>
              <a:lnSpc>
                <a:spcPct val="150000"/>
              </a:lnSpc>
            </a:pPr>
            <a:r>
              <a:rPr lang="en-US" sz="1800" b="0" i="0" u="none" strike="noStrike" baseline="0" dirty="0">
                <a:latin typeface="Calibri"/>
                <a:cs typeface="Calibri"/>
              </a:rPr>
              <a:t>12.45 – 13.15 	Vsebina 3. del. Možnosti financiranja EU za enakost spolov</a:t>
            </a:r>
          </a:p>
          <a:p>
            <a:pPr>
              <a:lnSpc>
                <a:spcPct val="150000"/>
              </a:lnSpc>
            </a:pPr>
            <a:r>
              <a:rPr lang="en-US" sz="1800" b="0" i="0" u="none" strike="noStrike" baseline="0" dirty="0">
                <a:latin typeface="Calibri"/>
                <a:cs typeface="Calibri"/>
              </a:rPr>
              <a:t>13.15 – 13.30 	Zaključek</a:t>
            </a: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85215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a:extLst>
              <a:ext uri="{FF2B5EF4-FFF2-40B4-BE49-F238E27FC236}">
                <a16:creationId xmlns:a16="http://schemas.microsoft.com/office/drawing/2014/main" id="{4FBBD66E-DB36-457C-AAA7-24C9AA03CCE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6A0991B8-06F9-4A06-B961-D09100E77883}"/>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49C52FA4-8E5F-4AB4-9879-7F9AEC7EFB0E}"/>
              </a:ext>
            </a:extLst>
          </p:cNvPr>
          <p:cNvSpPr txBox="1"/>
          <p:nvPr/>
        </p:nvSpPr>
        <p:spPr>
          <a:xfrm>
            <a:off x="1803673" y="1637317"/>
            <a:ext cx="9001760" cy="3970318"/>
          </a:xfrm>
          <a:prstGeom prst="rect">
            <a:avLst/>
          </a:prstGeom>
          <a:noFill/>
        </p:spPr>
        <p:txBody>
          <a:bodyPr wrap="square" lIns="91440" tIns="45720" rIns="91440" bIns="45720" anchor="t">
            <a:spAutoFit/>
          </a:bodyPr>
          <a:lstStyle/>
          <a:p>
            <a:pPr marL="514350" indent="-514350">
              <a:buAutoNum type="arabicPeriod"/>
            </a:pPr>
            <a:r>
              <a:rPr lang="en-US" sz="2800" b="1" dirty="0">
                <a:solidFill>
                  <a:srgbClr val="2EA234"/>
                </a:solidFill>
                <a:latin typeface="Calibri"/>
                <a:cs typeface="Calibri"/>
              </a:rPr>
              <a:t>Merila odličnosti</a:t>
            </a:r>
          </a:p>
          <a:p>
            <a:pPr marL="514350" indent="-514350">
              <a:buAutoNum type="arabicPeriod"/>
            </a:pPr>
            <a:r>
              <a:rPr lang="en-US" sz="2800" b="1" dirty="0">
                <a:solidFill>
                  <a:srgbClr val="2EA234"/>
                </a:solidFill>
                <a:latin typeface="Calibri"/>
                <a:cs typeface="Calibri"/>
              </a:rPr>
              <a:t>Merila za izvedbo projekta</a:t>
            </a:r>
          </a:p>
          <a:p>
            <a:pPr marL="514350" indent="-514350">
              <a:buAutoNum type="arabicPeriod"/>
            </a:pPr>
            <a:r>
              <a:rPr lang="en-US" sz="2800" b="1" dirty="0">
                <a:solidFill>
                  <a:srgbClr val="2EA234"/>
                </a:solidFill>
                <a:latin typeface="Calibri"/>
                <a:cs typeface="Calibri"/>
              </a:rPr>
              <a:t>Merila vpliva</a:t>
            </a:r>
          </a:p>
          <a:p>
            <a:pPr marL="514350" indent="-514350">
              <a:buAutoNum type="arabicPeriod"/>
            </a:pPr>
            <a:r>
              <a:rPr lang="en-US" sz="2800" b="1" dirty="0">
                <a:solidFill>
                  <a:srgbClr val="2EA234"/>
                </a:solidFill>
                <a:latin typeface="Calibri"/>
                <a:cs typeface="Calibri"/>
              </a:rPr>
              <a:t>Priloga 5. Posebna pravila. Vzorec pogodbe o dodelitvi sredstev</a:t>
            </a:r>
          </a:p>
          <a:p>
            <a:pPr marL="514350" indent="-514350">
              <a:buAutoNum type="arabicPeriod"/>
            </a:pPr>
            <a:r>
              <a:rPr lang="en-US" sz="2800" b="1" dirty="0">
                <a:solidFill>
                  <a:srgbClr val="2EA234"/>
                </a:solidFill>
                <a:latin typeface="Calibri"/>
                <a:cs typeface="Calibri"/>
              </a:rPr>
              <a:t>Ukrepi za spodbujanje enakosti spolov v okviru projekta</a:t>
            </a:r>
          </a:p>
          <a:p>
            <a:pPr marL="514350" indent="-514350">
              <a:buAutoNum type="arabicPeriod"/>
            </a:pPr>
            <a:r>
              <a:rPr lang="en-US" sz="2800" b="1" dirty="0">
                <a:solidFill>
                  <a:srgbClr val="2EA234"/>
                </a:solidFill>
                <a:latin typeface="Calibri"/>
                <a:cs typeface="Calibri"/>
              </a:rPr>
              <a:t>Načrt dela in sredstva</a:t>
            </a:r>
          </a:p>
          <a:p>
            <a:pPr marL="514350" indent="-514350">
              <a:buAutoNum type="arabicPeriod"/>
            </a:pPr>
            <a:r>
              <a:rPr lang="en-US" sz="2800" b="1" dirty="0">
                <a:solidFill>
                  <a:srgbClr val="2EA234"/>
                </a:solidFill>
                <a:latin typeface="Calibri"/>
                <a:cs typeface="Calibri"/>
              </a:rPr>
              <a:t>Proračun in upravičeni stroški</a:t>
            </a:r>
          </a:p>
          <a:p>
            <a:pPr marL="514350" indent="-514350">
              <a:buAutoNum type="arabicPeriod"/>
            </a:pPr>
            <a:r>
              <a:rPr lang="en-US" sz="2800" b="1" dirty="0">
                <a:solidFill>
                  <a:srgbClr val="2EA234"/>
                </a:solidFill>
                <a:latin typeface="Calibri"/>
                <a:cs typeface="Calibri"/>
              </a:rPr>
              <a:t>Evalvacija</a:t>
            </a:r>
            <a:endParaRPr lang="en-US" sz="2800" dirty="0">
              <a:solidFill>
                <a:srgbClr val="000000"/>
              </a:solidFill>
              <a:ea typeface="+mn-lt"/>
              <a:cs typeface="+mn-lt"/>
            </a:endParaRPr>
          </a:p>
        </p:txBody>
      </p:sp>
    </p:spTree>
    <p:extLst>
      <p:ext uri="{BB962C8B-B14F-4D97-AF65-F5344CB8AC3E}">
        <p14:creationId xmlns:p14="http://schemas.microsoft.com/office/powerpoint/2010/main" val="1631933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855694" y="1783965"/>
            <a:ext cx="8480611" cy="3600986"/>
          </a:xfrm>
          <a:prstGeom prst="rect">
            <a:avLst/>
          </a:prstGeom>
          <a:noFill/>
        </p:spPr>
        <p:txBody>
          <a:bodyPr wrap="square" lIns="91440" tIns="45720" rIns="91440" bIns="45720" rtlCol="0" anchor="t">
            <a:spAutoFit/>
          </a:bodyPr>
          <a:lstStyle/>
          <a:p>
            <a:pPr marL="285750" indent="-285750" algn="just">
              <a:buFontTx/>
              <a:buChar char="-"/>
            </a:pPr>
            <a:r>
              <a:rPr lang="en-GB" sz="2400" dirty="0"/>
              <a:t>[…] ustrezno upoštevanje razsežnosti spola v vsebinah raziskav in inovacij.</a:t>
            </a:r>
          </a:p>
          <a:p>
            <a:pPr marL="285750" indent="-285750" algn="just">
              <a:buFontTx/>
              <a:buChar char="-"/>
            </a:pPr>
            <a:endParaRPr lang="en-GB" sz="2400" b="1" dirty="0">
              <a:solidFill>
                <a:srgbClr val="000000"/>
              </a:solidFill>
              <a:cs typeface="Calibri" panose="020F0502020204030204"/>
            </a:endParaRPr>
          </a:p>
          <a:p>
            <a:pPr marL="742950" lvl="1" indent="-285750" algn="just">
              <a:buFont typeface="Wingdings" panose="05000000000000000000" pitchFamily="2" charset="2"/>
              <a:buChar char="à"/>
            </a:pPr>
            <a:r>
              <a:rPr lang="en-GB" sz="2000" i="1" dirty="0">
                <a:solidFill>
                  <a:srgbClr val="0070C0"/>
                </a:solidFill>
                <a:sym typeface="Wingdings" panose="05000000000000000000" pitchFamily="2" charset="2"/>
              </a:rPr>
              <a:t>Opišite, kako se razsežnost spola upošteva v vsebini R&amp;I in programih usposabljanja projekta.</a:t>
            </a:r>
          </a:p>
          <a:p>
            <a:pPr lvl="1" algn="just"/>
            <a:endParaRPr lang="en-GB" sz="2000" i="1" dirty="0">
              <a:solidFill>
                <a:srgbClr val="0070C0"/>
              </a:solidFill>
              <a:cs typeface="Calibri" panose="020F0502020204030204"/>
            </a:endParaRPr>
          </a:p>
          <a:p>
            <a:pPr marL="742950" lvl="1" indent="-285750" algn="just">
              <a:buFont typeface="Wingdings" panose="05000000000000000000" pitchFamily="2" charset="2"/>
              <a:buChar char="à"/>
            </a:pPr>
            <a:r>
              <a:rPr lang="en-GB" sz="2000" i="1" dirty="0">
                <a:solidFill>
                  <a:srgbClr val="0070C0"/>
                </a:solidFill>
                <a:sym typeface="Wingdings" panose="05000000000000000000" pitchFamily="2" charset="2"/>
              </a:rPr>
              <a:t>Če menite, da taka razsežnost spola ni pomembna za vaš projekt, navedite utemeljitev.</a:t>
            </a:r>
          </a:p>
          <a:p>
            <a:pPr marL="742950" lvl="1" indent="-285750">
              <a:buFont typeface="Wingdings" panose="05000000000000000000" pitchFamily="2" charset="2"/>
              <a:buChar char="à"/>
            </a:pPr>
            <a:endParaRPr lang="en-GB" sz="2000" i="1" dirty="0">
              <a:solidFill>
                <a:srgbClr val="0070C0"/>
              </a:solidFill>
              <a:sym typeface="Wingdings" panose="05000000000000000000" pitchFamily="2" charset="2"/>
            </a:endParaRPr>
          </a:p>
          <a:p>
            <a:pPr marL="0" lvl="1"/>
            <a:r>
              <a:rPr lang="en-GB" i="1" dirty="0"/>
              <a:t> Opomba: to vprašanje se nanaša na vsebino načrtovanih dejavnosti R&amp;I in ne na uravnoteženo zastopanost spolov v skupinah, ki so odgovorne ali izvajajo projekt.</a:t>
            </a:r>
            <a:endParaRPr lang="en-GB" i="1" dirty="0">
              <a:cs typeface="Calibri"/>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1806618" y="5323455"/>
            <a:ext cx="5508300" cy="276999"/>
          </a:xfrm>
          <a:prstGeom prst="rect">
            <a:avLst/>
          </a:prstGeom>
          <a:noFill/>
        </p:spPr>
        <p:txBody>
          <a:bodyPr wrap="square" rtlCol="0">
            <a:spAutoFit/>
          </a:bodyPr>
          <a:lstStyle/>
          <a:p>
            <a:r>
              <a:rPr lang="fr-FR" sz="1200" dirty="0">
                <a:hlinkClick r:id="rId2"/>
              </a:rPr>
              <a:t>Vir: Standard Application Form. HE Programme</a:t>
            </a:r>
            <a:endParaRPr lang="ca-ES" sz="1200" dirty="0"/>
          </a:p>
        </p:txBody>
      </p:sp>
      <p:pic>
        <p:nvPicPr>
          <p:cNvPr id="7" name="Imagen 3">
            <a:extLst>
              <a:ext uri="{FF2B5EF4-FFF2-40B4-BE49-F238E27FC236}">
                <a16:creationId xmlns:a16="http://schemas.microsoft.com/office/drawing/2014/main" id="{4FBBD66E-DB36-457C-AAA7-24C9AA03CCEB}"/>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6A0991B8-06F9-4A06-B961-D09100E77883}"/>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49C52FA4-8E5F-4AB4-9879-7F9AEC7EFB0E}"/>
              </a:ext>
            </a:extLst>
          </p:cNvPr>
          <p:cNvSpPr txBox="1"/>
          <p:nvPr/>
        </p:nvSpPr>
        <p:spPr>
          <a:xfrm>
            <a:off x="2174904" y="1139086"/>
            <a:ext cx="7223760" cy="523220"/>
          </a:xfrm>
          <a:prstGeom prst="rect">
            <a:avLst/>
          </a:prstGeom>
          <a:noFill/>
        </p:spPr>
        <p:txBody>
          <a:bodyPr wrap="square">
            <a:spAutoFit/>
          </a:bodyPr>
          <a:lstStyle/>
          <a:p>
            <a:r>
              <a:rPr lang="en-US" sz="2800" b="1" dirty="0">
                <a:solidFill>
                  <a:srgbClr val="2EA234"/>
                </a:solidFill>
                <a:latin typeface="Calibri"/>
                <a:cs typeface="Calibri"/>
              </a:rPr>
              <a:t>Merila odličnosti</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347098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092467" y="1832013"/>
            <a:ext cx="10164298" cy="3447098"/>
          </a:xfrm>
          <a:prstGeom prst="rect">
            <a:avLst/>
          </a:prstGeom>
          <a:noFill/>
        </p:spPr>
        <p:txBody>
          <a:bodyPr wrap="square" lIns="91440" tIns="45720" rIns="91440" bIns="45720" rtlCol="0" anchor="t">
            <a:spAutoFit/>
          </a:bodyPr>
          <a:lstStyle/>
          <a:p>
            <a:r>
              <a:rPr lang="en-US" sz="2000" b="1" dirty="0"/>
              <a:t>PRIMER. Ponovno razmišljanje o standardih in referenčnih modelih</a:t>
            </a:r>
          </a:p>
          <a:p>
            <a:br>
              <a:rPr lang="en-US" dirty="0"/>
            </a:br>
            <a:r>
              <a:rPr lang="en-US" dirty="0"/>
              <a:t>Standardi in referenčni modeli, ki temeljijo na enem spolu (ali določenih skupinah moških ali žensk), imajo lahko škodljive materialne posledice. Na primer:</a:t>
            </a:r>
          </a:p>
          <a:p>
            <a:pPr marL="285750" indent="-285750">
              <a:buFont typeface="Arial" panose="020B0604020202020204" pitchFamily="34" charset="0"/>
              <a:buChar char="•"/>
            </a:pPr>
            <a:r>
              <a:rPr lang="en-US" b="1" dirty="0"/>
              <a:t>Napačna diagnoza srčnega infarkta</a:t>
            </a:r>
            <a:r>
              <a:rPr lang="en-US" dirty="0"/>
              <a:t>: simptomi srčnega infarkta se razlikujejo glede na spol, kar vodi do napačnih diagnoz pri ženskah.</a:t>
            </a:r>
          </a:p>
          <a:p>
            <a:pPr marL="285750" indent="-285750">
              <a:buFont typeface="Arial" panose="020B0604020202020204" pitchFamily="34" charset="0"/>
              <a:buChar char="•"/>
            </a:pPr>
            <a:r>
              <a:rPr lang="en-US" b="1" dirty="0"/>
              <a:t>Varnost vozil</a:t>
            </a:r>
            <a:r>
              <a:rPr lang="en-US" dirty="0"/>
              <a:t>: Lutke za preskus trčenja, ki temeljijo na moški anatomiji, povečajo tveganje za poškodbe žensk.</a:t>
            </a:r>
          </a:p>
          <a:p>
            <a:pPr marL="285750" indent="-285750">
              <a:buFont typeface="Arial" panose="020B0604020202020204" pitchFamily="34" charset="0"/>
              <a:buChar char="•"/>
            </a:pPr>
            <a:r>
              <a:rPr lang="en-US" b="1" dirty="0"/>
              <a:t>Prileganje zaščitne opreme</a:t>
            </a:r>
            <a:r>
              <a:rPr lang="en-US" dirty="0"/>
              <a:t>: zaščitna oprema se ženskam pogosto slabo prilega, kar zmanjšuje učinkovitost in povečuje tveganje.</a:t>
            </a:r>
          </a:p>
          <a:p>
            <a:pPr marL="285750" indent="-285750">
              <a:buFont typeface="Arial" panose="020B0604020202020204" pitchFamily="34" charset="0"/>
              <a:buChar char="•"/>
            </a:pPr>
            <a:r>
              <a:rPr lang="en-US" b="1" dirty="0"/>
              <a:t>Farmacevtski odmerki</a:t>
            </a:r>
            <a:r>
              <a:rPr lang="en-US" dirty="0"/>
              <a:t>: odmerki zdravil za moške povzročajo neželene učinke pri ženskah, ki presnavljajo drugače.</a:t>
            </a:r>
            <a:endParaRPr lang="en-US" dirty="0">
              <a:cs typeface="Calibri" panose="020F0502020204030204"/>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944912" y="5349131"/>
            <a:ext cx="5508300" cy="276999"/>
          </a:xfrm>
          <a:prstGeom prst="rect">
            <a:avLst/>
          </a:prstGeom>
          <a:noFill/>
        </p:spPr>
        <p:txBody>
          <a:bodyPr wrap="square" rtlCol="0">
            <a:spAutoFit/>
          </a:bodyPr>
          <a:lstStyle/>
          <a:p>
            <a:r>
              <a:rPr lang="fr-FR" sz="1200" dirty="0">
                <a:hlinkClick r:id="rId3"/>
              </a:rPr>
              <a:t>Vir: </a:t>
            </a:r>
            <a:r>
              <a:rPr lang="fr-FR" sz="1200" dirty="0">
                <a:hlinkClick r:id="rId4"/>
              </a:rPr>
              <a:t>https://genderedinnovations.stanford.edu/methods/standards.html</a:t>
            </a:r>
            <a:r>
              <a:rPr lang="fr-FR" sz="1200" dirty="0"/>
              <a:t> </a:t>
            </a:r>
            <a:endParaRPr lang="ca-ES" sz="1200" dirty="0"/>
          </a:p>
        </p:txBody>
      </p:sp>
      <p:pic>
        <p:nvPicPr>
          <p:cNvPr id="7" name="Imagen 3">
            <a:extLst>
              <a:ext uri="{FF2B5EF4-FFF2-40B4-BE49-F238E27FC236}">
                <a16:creationId xmlns:a16="http://schemas.microsoft.com/office/drawing/2014/main" id="{6C66BABC-0AEF-4E26-BD09-B4FCE34C5685}"/>
              </a:ext>
            </a:extLst>
          </p:cNvPr>
          <p:cNvPicPr>
            <a:picLocks noChangeAspect="1"/>
          </p:cNvPicPr>
          <p:nvPr/>
        </p:nvPicPr>
        <p:blipFill rotWithShape="1">
          <a:blip r:embed="rId5"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A9A06814-8DC9-4162-B1B3-C8C1614826C0}"/>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10" name="QuadreDeText 9">
            <a:extLst>
              <a:ext uri="{FF2B5EF4-FFF2-40B4-BE49-F238E27FC236}">
                <a16:creationId xmlns:a16="http://schemas.microsoft.com/office/drawing/2014/main" id="{C4841E06-8360-426B-8DDC-ED4F63FFDD05}"/>
              </a:ext>
            </a:extLst>
          </p:cNvPr>
          <p:cNvSpPr txBox="1"/>
          <p:nvPr/>
        </p:nvSpPr>
        <p:spPr>
          <a:xfrm>
            <a:off x="2174904" y="1139086"/>
            <a:ext cx="7223760" cy="523220"/>
          </a:xfrm>
          <a:prstGeom prst="rect">
            <a:avLst/>
          </a:prstGeom>
          <a:noFill/>
        </p:spPr>
        <p:txBody>
          <a:bodyPr wrap="square">
            <a:spAutoFit/>
          </a:bodyPr>
          <a:lstStyle/>
          <a:p>
            <a:r>
              <a:rPr lang="en-US" sz="2800" b="1" dirty="0">
                <a:solidFill>
                  <a:srgbClr val="2EA234"/>
                </a:solidFill>
                <a:latin typeface="Calibri"/>
                <a:cs typeface="Calibri"/>
              </a:rPr>
              <a:t>Merila odličnosti</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4085640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092467" y="1832013"/>
            <a:ext cx="10164298" cy="3370153"/>
          </a:xfrm>
          <a:prstGeom prst="rect">
            <a:avLst/>
          </a:prstGeom>
          <a:noFill/>
        </p:spPr>
        <p:txBody>
          <a:bodyPr wrap="square" lIns="91440" tIns="45720" rIns="91440" bIns="45720" rtlCol="0" anchor="t">
            <a:spAutoFit/>
          </a:bodyPr>
          <a:lstStyle/>
          <a:p>
            <a:r>
              <a:rPr lang="en-US" sz="2000" b="1" dirty="0"/>
              <a:t>PRIMER. Ponovno razmišljanje o standardih in referenčnih modelih</a:t>
            </a:r>
          </a:p>
          <a:p>
            <a:endParaRPr lang="en-US" sz="1700" dirty="0">
              <a:ea typeface="+mn-lt"/>
              <a:cs typeface="+mn-lt"/>
            </a:endParaRPr>
          </a:p>
          <a:p>
            <a:pPr marL="285750" indent="-285750">
              <a:spcAft>
                <a:spcPts val="1200"/>
              </a:spcAft>
              <a:buFont typeface="Arial"/>
              <a:buChar char="•"/>
            </a:pPr>
            <a:r>
              <a:rPr lang="en-US" sz="1700" b="1" dirty="0">
                <a:ea typeface="+mn-lt"/>
                <a:cs typeface="+mn-lt"/>
              </a:rPr>
              <a:t>Ergonomija delovnega mesta: </a:t>
            </a:r>
            <a:r>
              <a:rPr lang="en-US" sz="1700" dirty="0">
                <a:ea typeface="+mn-lt"/>
                <a:cs typeface="+mn-lt"/>
              </a:rPr>
              <a:t>Orodja in delovne postaje, zasnovane za moške, lahko ženskam povzročijo nelagodje ali poškodbe.</a:t>
            </a:r>
          </a:p>
          <a:p>
            <a:pPr marL="285750" indent="-285750">
              <a:spcAft>
                <a:spcPts val="1200"/>
              </a:spcAft>
              <a:buFont typeface="Arial"/>
              <a:buChar char="•"/>
            </a:pPr>
            <a:r>
              <a:rPr lang="en-US" sz="1700" b="1" dirty="0">
                <a:ea typeface="+mn-lt"/>
                <a:cs typeface="+mn-lt"/>
              </a:rPr>
              <a:t>Športna oprema: </a:t>
            </a:r>
            <a:r>
              <a:rPr lang="en-US" sz="1700" dirty="0">
                <a:ea typeface="+mn-lt"/>
                <a:cs typeface="+mn-lt"/>
              </a:rPr>
              <a:t>Športna oprema, oblikovana za moške, poveča tveganje za poškodbe športnic.</a:t>
            </a:r>
          </a:p>
          <a:p>
            <a:pPr marL="285750" indent="-285750">
              <a:spcAft>
                <a:spcPts val="1200"/>
              </a:spcAft>
              <a:buFont typeface="Arial"/>
              <a:buChar char="•"/>
            </a:pPr>
            <a:r>
              <a:rPr lang="en-US" sz="1700" b="1" dirty="0">
                <a:ea typeface="+mn-lt"/>
                <a:cs typeface="+mn-lt"/>
              </a:rPr>
              <a:t>Študije spanja: </a:t>
            </a:r>
            <a:r>
              <a:rPr lang="en-US" sz="1700" dirty="0">
                <a:ea typeface="+mn-lt"/>
                <a:cs typeface="+mn-lt"/>
              </a:rPr>
              <a:t>Študije spanja pri moških dajejo smernice, ki ne podpirajo vzorcev spanja žensk.</a:t>
            </a:r>
          </a:p>
          <a:p>
            <a:pPr marL="285750" indent="-285750">
              <a:spcAft>
                <a:spcPts val="1200"/>
              </a:spcAft>
              <a:buFont typeface="Arial"/>
              <a:buChar char="•"/>
            </a:pPr>
            <a:r>
              <a:rPr lang="en-US" sz="1700" b="1" dirty="0">
                <a:ea typeface="+mn-lt"/>
                <a:cs typeface="+mn-lt"/>
              </a:rPr>
              <a:t>Ocene duševnega zdravja: </a:t>
            </a:r>
            <a:r>
              <a:rPr lang="en-US" sz="1700" dirty="0">
                <a:ea typeface="+mn-lt"/>
                <a:cs typeface="+mn-lt"/>
              </a:rPr>
              <a:t>Stresni odzivi, osredotočeni na moške, pri ženskah povzročijo napačno diagnozo PTSP in depresije.</a:t>
            </a:r>
          </a:p>
          <a:p>
            <a:pPr marL="285750" indent="-285750">
              <a:spcAft>
                <a:spcPts val="1200"/>
              </a:spcAft>
              <a:buFont typeface="Arial"/>
              <a:buChar char="•"/>
            </a:pPr>
            <a:r>
              <a:rPr lang="en-US" sz="1700" b="1" dirty="0">
                <a:ea typeface="+mn-lt"/>
                <a:cs typeface="+mn-lt"/>
              </a:rPr>
              <a:t>Toplotno udobje: T</a:t>
            </a:r>
            <a:r>
              <a:rPr lang="en-US" sz="1700" dirty="0">
                <a:ea typeface="+mn-lt"/>
                <a:cs typeface="+mn-lt"/>
              </a:rPr>
              <a:t>emperature v pisarni so pogosto ugodnejše za moške, ženske pa pustijo neprijetno hladne in vplivajo na produktivnost.</a:t>
            </a:r>
            <a:endParaRPr lang="en-US" dirty="0"/>
          </a:p>
        </p:txBody>
      </p:sp>
      <p:sp>
        <p:nvSpPr>
          <p:cNvPr id="8" name="CuadroTexto 7">
            <a:extLst>
              <a:ext uri="{FF2B5EF4-FFF2-40B4-BE49-F238E27FC236}">
                <a16:creationId xmlns:a16="http://schemas.microsoft.com/office/drawing/2014/main" id="{5798C754-70EF-4AB3-9953-F0307F554203}"/>
              </a:ext>
            </a:extLst>
          </p:cNvPr>
          <p:cNvSpPr txBox="1"/>
          <p:nvPr/>
        </p:nvSpPr>
        <p:spPr>
          <a:xfrm>
            <a:off x="944912" y="5349131"/>
            <a:ext cx="5508300" cy="276999"/>
          </a:xfrm>
          <a:prstGeom prst="rect">
            <a:avLst/>
          </a:prstGeom>
          <a:noFill/>
        </p:spPr>
        <p:txBody>
          <a:bodyPr wrap="square" rtlCol="0">
            <a:spAutoFit/>
          </a:bodyPr>
          <a:lstStyle/>
          <a:p>
            <a:r>
              <a:rPr lang="fr-FR" sz="1200" dirty="0">
                <a:hlinkClick r:id="rId3"/>
              </a:rPr>
              <a:t>Vir: </a:t>
            </a:r>
            <a:r>
              <a:rPr lang="fr-FR" sz="1200" dirty="0">
                <a:hlinkClick r:id="rId4"/>
              </a:rPr>
              <a:t>https://genderedinnovations.stanford.edu/methods/standards.html</a:t>
            </a:r>
            <a:r>
              <a:rPr lang="fr-FR" sz="1200" dirty="0"/>
              <a:t> </a:t>
            </a:r>
            <a:endParaRPr lang="ca-ES" sz="1200" dirty="0"/>
          </a:p>
        </p:txBody>
      </p:sp>
      <p:pic>
        <p:nvPicPr>
          <p:cNvPr id="7" name="Imagen 3">
            <a:extLst>
              <a:ext uri="{FF2B5EF4-FFF2-40B4-BE49-F238E27FC236}">
                <a16:creationId xmlns:a16="http://schemas.microsoft.com/office/drawing/2014/main" id="{6C66BABC-0AEF-4E26-BD09-B4FCE34C5685}"/>
              </a:ext>
            </a:extLst>
          </p:cNvPr>
          <p:cNvPicPr>
            <a:picLocks noChangeAspect="1"/>
          </p:cNvPicPr>
          <p:nvPr/>
        </p:nvPicPr>
        <p:blipFill rotWithShape="1">
          <a:blip r:embed="rId5"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A9A06814-8DC9-4162-B1B3-C8C1614826C0}"/>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10" name="QuadreDeText 9">
            <a:extLst>
              <a:ext uri="{FF2B5EF4-FFF2-40B4-BE49-F238E27FC236}">
                <a16:creationId xmlns:a16="http://schemas.microsoft.com/office/drawing/2014/main" id="{C4841E06-8360-426B-8DDC-ED4F63FFDD05}"/>
              </a:ext>
            </a:extLst>
          </p:cNvPr>
          <p:cNvSpPr txBox="1"/>
          <p:nvPr/>
        </p:nvSpPr>
        <p:spPr>
          <a:xfrm>
            <a:off x="2174904" y="1139086"/>
            <a:ext cx="7223760" cy="523220"/>
          </a:xfrm>
          <a:prstGeom prst="rect">
            <a:avLst/>
          </a:prstGeom>
          <a:noFill/>
        </p:spPr>
        <p:txBody>
          <a:bodyPr wrap="square">
            <a:spAutoFit/>
          </a:bodyPr>
          <a:lstStyle/>
          <a:p>
            <a:r>
              <a:rPr lang="en-US" sz="2800" b="1" dirty="0">
                <a:solidFill>
                  <a:srgbClr val="2EA234"/>
                </a:solidFill>
                <a:latin typeface="Calibri"/>
                <a:cs typeface="Calibri"/>
              </a:rPr>
              <a:t>Merila odličnosti</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448206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052407" y="1284616"/>
            <a:ext cx="7739503" cy="584775"/>
          </a:xfrm>
          <a:prstGeom prst="rect">
            <a:avLst/>
          </a:prstGeom>
          <a:noFill/>
        </p:spPr>
        <p:txBody>
          <a:bodyPr wrap="square" lIns="91440" tIns="45720" rIns="91440" bIns="45720" rtlCol="0" anchor="t">
            <a:spAutoFit/>
          </a:bodyPr>
          <a:lstStyle/>
          <a:p>
            <a:r>
              <a:rPr lang="en-US" sz="3200" b="1" dirty="0">
                <a:solidFill>
                  <a:schemeClr val="tx1">
                    <a:lumMod val="65000"/>
                    <a:lumOff val="35000"/>
                  </a:schemeClr>
                </a:solidFill>
                <a:latin typeface="Calibri"/>
                <a:cs typeface="Calibri"/>
              </a:rPr>
              <a:t>Cilji in rezultati</a:t>
            </a:r>
            <a:endParaRPr lang="cs-CZ" sz="32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055153" y="1979885"/>
            <a:ext cx="10131569" cy="3457357"/>
          </a:xfrm>
          <a:prstGeom prst="rect">
            <a:avLst/>
          </a:prstGeom>
          <a:noFill/>
        </p:spPr>
        <p:txBody>
          <a:bodyPr wrap="square" lIns="91440" tIns="45720" rIns="91440" bIns="45720" rtlCol="0" anchor="t">
            <a:spAutoFit/>
          </a:bodyPr>
          <a:lstStyle/>
          <a:p>
            <a:pPr algn="just">
              <a:spcAft>
                <a:spcPts val="400"/>
              </a:spcAft>
            </a:pPr>
            <a:r>
              <a:rPr lang="en-GB" sz="1600" b="1" dirty="0">
                <a:solidFill>
                  <a:srgbClr val="000000"/>
                </a:solidFill>
                <a:latin typeface="Calibri"/>
                <a:cs typeface="Calibri"/>
              </a:rPr>
              <a:t>Cilji usposabljanja</a:t>
            </a:r>
          </a:p>
          <a:p>
            <a:pPr marL="285750" indent="-285750" algn="just">
              <a:spcAft>
                <a:spcPts val="400"/>
              </a:spcAft>
              <a:buFont typeface="Arial" panose="020B0604020202020204" pitchFamily="34" charset="0"/>
              <a:buChar char="•"/>
            </a:pPr>
            <a:r>
              <a:rPr lang="en-GB" sz="1600" dirty="0">
                <a:solidFill>
                  <a:srgbClr val="000000"/>
                </a:solidFill>
                <a:latin typeface="Calibri"/>
                <a:cs typeface="Calibri"/>
              </a:rPr>
              <a:t>Predstavite bistvene zahteve in prednosti načrta za enakost spolov (GEP) v projektih Horizon Europe.</a:t>
            </a:r>
          </a:p>
          <a:p>
            <a:pPr marL="285750" indent="-285750" algn="just">
              <a:spcAft>
                <a:spcPts val="400"/>
              </a:spcAft>
              <a:buFont typeface="Arial" panose="020B0604020202020204" pitchFamily="34" charset="0"/>
              <a:buChar char="•"/>
            </a:pPr>
            <a:r>
              <a:rPr lang="en-GB" sz="1600" dirty="0">
                <a:solidFill>
                  <a:srgbClr val="000000"/>
                </a:solidFill>
                <a:latin typeface="Calibri"/>
                <a:cs typeface="Calibri"/>
              </a:rPr>
              <a:t>Pojasnite pomen razsežnosti spola v raziskavah in kako vpliva na kakovost in relevantnost raziskav.</a:t>
            </a:r>
          </a:p>
          <a:p>
            <a:pPr marL="285750" indent="-285750" algn="just">
              <a:spcAft>
                <a:spcPts val="400"/>
              </a:spcAft>
              <a:buFont typeface="Arial" panose="020B0604020202020204" pitchFamily="34" charset="0"/>
              <a:buChar char="•"/>
            </a:pPr>
            <a:r>
              <a:rPr lang="en-GB" sz="1600" dirty="0">
                <a:solidFill>
                  <a:srgbClr val="000000"/>
                </a:solidFill>
                <a:latin typeface="Calibri"/>
                <a:cs typeface="Calibri"/>
              </a:rPr>
              <a:t>Seznanite se z možnostmi financiranja EU, posebej zasnovanimi za podporo enakosti spolov v raziskovalnih projektih.</a:t>
            </a:r>
            <a:br>
              <a:rPr lang="en-GB" sz="1600" dirty="0">
                <a:solidFill>
                  <a:srgbClr val="000000"/>
                </a:solidFill>
                <a:latin typeface="Calibri"/>
                <a:cs typeface="Calibri"/>
              </a:rPr>
            </a:br>
            <a:endParaRPr lang="en-GB" sz="1600" dirty="0">
              <a:solidFill>
                <a:srgbClr val="000000"/>
              </a:solidFill>
              <a:latin typeface="Calibri"/>
              <a:cs typeface="Calibri"/>
            </a:endParaRPr>
          </a:p>
          <a:p>
            <a:pPr algn="just">
              <a:spcAft>
                <a:spcPts val="400"/>
              </a:spcAft>
            </a:pPr>
            <a:r>
              <a:rPr lang="en-GB" sz="1600" b="1" dirty="0">
                <a:solidFill>
                  <a:srgbClr val="000000"/>
                </a:solidFill>
                <a:latin typeface="Calibri"/>
                <a:cs typeface="Calibri"/>
              </a:rPr>
              <a:t>Učni rezultati</a:t>
            </a:r>
          </a:p>
          <a:p>
            <a:pPr marL="285750" indent="-285750" algn="just">
              <a:spcAft>
                <a:spcPts val="400"/>
              </a:spcAft>
              <a:buFont typeface="Arial" panose="020B0604020202020204" pitchFamily="34" charset="0"/>
              <a:buChar char="•"/>
            </a:pPr>
            <a:r>
              <a:rPr lang="en-GB" sz="1600" dirty="0">
                <a:solidFill>
                  <a:srgbClr val="000000"/>
                </a:solidFill>
                <a:latin typeface="Calibri"/>
                <a:cs typeface="Calibri"/>
              </a:rPr>
              <a:t>Razumeti in artikulirati namen in ključne zahteve načrta za enakost spolov (GEP) v projektih Horizon Europe.</a:t>
            </a:r>
          </a:p>
          <a:p>
            <a:pPr marL="285750" indent="-285750" algn="just">
              <a:spcAft>
                <a:spcPts val="400"/>
              </a:spcAft>
              <a:buFont typeface="Arial" panose="020B0604020202020204" pitchFamily="34" charset="0"/>
              <a:buChar char="•"/>
            </a:pPr>
            <a:r>
              <a:rPr lang="en-GB" sz="1600" dirty="0">
                <a:solidFill>
                  <a:srgbClr val="000000"/>
                </a:solidFill>
                <a:latin typeface="Calibri"/>
                <a:cs typeface="Calibri"/>
              </a:rPr>
              <a:t>Določite posebne načine za vključitev vidika spola in strategij, ki upoštevajo spol, v celotnem raziskovalnem procesu, od pisanja predloga do izvajanja projekta, razširjanja in vrednotenja.</a:t>
            </a:r>
          </a:p>
          <a:p>
            <a:pPr marL="285750" indent="-285750" algn="just">
              <a:spcAft>
                <a:spcPts val="400"/>
              </a:spcAft>
              <a:buFont typeface="Arial" panose="020B0604020202020204" pitchFamily="34" charset="0"/>
              <a:buChar char="•"/>
            </a:pPr>
            <a:r>
              <a:rPr lang="en-GB" sz="1600" dirty="0">
                <a:solidFill>
                  <a:srgbClr val="000000"/>
                </a:solidFill>
                <a:latin typeface="Calibri"/>
                <a:cs typeface="Calibri"/>
              </a:rPr>
              <a:t>Ocenite odzivnost obstoječih raziskovalnih projektov na spol in priporočite izboljšave.</a:t>
            </a:r>
          </a:p>
          <a:p>
            <a:pPr marL="285750" indent="-285750" algn="just">
              <a:spcAft>
                <a:spcPts val="400"/>
              </a:spcAft>
              <a:buFont typeface="Arial" panose="020B0604020202020204" pitchFamily="34" charset="0"/>
              <a:buChar char="•"/>
            </a:pPr>
            <a:r>
              <a:rPr lang="en-GB" sz="1600" dirty="0">
                <a:solidFill>
                  <a:srgbClr val="000000"/>
                </a:solidFill>
                <a:latin typeface="Calibri"/>
                <a:cs typeface="Calibri"/>
              </a:rPr>
              <a:t>Krmarite po možnostih financiranja EU za projekte, osredotočene na enakost spolov, poskušajte razumeti zahteve za prijavo.</a:t>
            </a:r>
            <a:endParaRPr lang="en-US" sz="3200"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4208533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E7044C8-DDDF-41D5-9799-B10A92FD9442}"/>
              </a:ext>
            </a:extLst>
          </p:cNvPr>
          <p:cNvPicPr>
            <a:picLocks noChangeAspect="1"/>
          </p:cNvPicPr>
          <p:nvPr/>
        </p:nvPicPr>
        <p:blipFill>
          <a:blip r:embed="rId3"/>
          <a:stretch>
            <a:fillRect/>
          </a:stretch>
        </p:blipFill>
        <p:spPr>
          <a:xfrm>
            <a:off x="8741332" y="1001718"/>
            <a:ext cx="2725828" cy="4491768"/>
          </a:xfrm>
          <a:prstGeom prst="rect">
            <a:avLst/>
          </a:prstGeom>
        </p:spPr>
      </p:pic>
      <p:sp>
        <p:nvSpPr>
          <p:cNvPr id="6" name="CuadroTexto 5">
            <a:extLst>
              <a:ext uri="{FF2B5EF4-FFF2-40B4-BE49-F238E27FC236}">
                <a16:creationId xmlns:a16="http://schemas.microsoft.com/office/drawing/2014/main" id="{D4BD12DA-B329-41D3-B2D0-8C13461A0DA4}"/>
              </a:ext>
            </a:extLst>
          </p:cNvPr>
          <p:cNvSpPr txBox="1"/>
          <p:nvPr/>
        </p:nvSpPr>
        <p:spPr>
          <a:xfrm>
            <a:off x="1092467" y="1832013"/>
            <a:ext cx="7492701" cy="3570208"/>
          </a:xfrm>
          <a:prstGeom prst="rect">
            <a:avLst/>
          </a:prstGeom>
          <a:noFill/>
        </p:spPr>
        <p:txBody>
          <a:bodyPr wrap="square" lIns="91440" tIns="45720" rIns="91440" bIns="45720" rtlCol="0" anchor="t">
            <a:spAutoFit/>
          </a:bodyPr>
          <a:lstStyle/>
          <a:p>
            <a:r>
              <a:rPr lang="en-US" b="1" dirty="0"/>
              <a:t>PRIMER. Ponovno razmišljanje o standardih in referenčnih modelih</a:t>
            </a:r>
          </a:p>
          <a:p>
            <a:endParaRPr lang="en-US" sz="1600" dirty="0"/>
          </a:p>
          <a:p>
            <a:pPr>
              <a:spcAft>
                <a:spcPts val="1200"/>
              </a:spcAft>
            </a:pPr>
            <a:r>
              <a:rPr lang="en-US" dirty="0"/>
              <a:t>Pri analizi človeških standardov in referenčnih modelov bi morali raziskovalci/inženirji upoštevati naslednja vprašanja:</a:t>
            </a:r>
          </a:p>
          <a:p>
            <a:pPr marL="285750" indent="-285750">
              <a:spcAft>
                <a:spcPts val="1200"/>
              </a:spcAft>
              <a:buFont typeface="Arial" panose="020B0604020202020204" pitchFamily="34" charset="0"/>
              <a:buChar char="•"/>
            </a:pPr>
            <a:r>
              <a:rPr lang="en-US" dirty="0"/>
              <a:t>Ali obstoječi model razlikuje med ženskami, moškimi in ljudmi različnih spolov?</a:t>
            </a:r>
          </a:p>
          <a:p>
            <a:pPr marL="285750" indent="-285750">
              <a:spcAft>
                <a:spcPts val="1200"/>
              </a:spcAft>
              <a:buFont typeface="Arial" panose="020B0604020202020204" pitchFamily="34" charset="0"/>
              <a:buChar char="•"/>
            </a:pPr>
            <a:r>
              <a:rPr lang="en-US" dirty="0"/>
              <a:t>Če model ne upošteva spola, ali temelji na raziskavah pri obeh spolih ali je v resnici moški/ženski referenčni model, ki se uporablja kot generični »človeški« model?</a:t>
            </a:r>
          </a:p>
          <a:p>
            <a:pPr marL="285750" indent="-285750">
              <a:spcAft>
                <a:spcPts val="1200"/>
              </a:spcAft>
              <a:buFont typeface="Arial" panose="020B0604020202020204" pitchFamily="34" charset="0"/>
              <a:buChar char="•"/>
            </a:pPr>
            <a:r>
              <a:rPr lang="en-US" dirty="0"/>
              <a:t>Ali obstoječi model upošteva razlike med potrebami, stališči in interesi žensk, moških in ljudi različnih spolov?</a:t>
            </a:r>
            <a:endParaRPr lang="es-ES" sz="1600" b="1" dirty="0">
              <a:solidFill>
                <a:srgbClr val="00B050"/>
              </a:solidFill>
              <a:cs typeface="Calibri"/>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944912" y="5349131"/>
            <a:ext cx="5508300" cy="276999"/>
          </a:xfrm>
          <a:prstGeom prst="rect">
            <a:avLst/>
          </a:prstGeom>
          <a:noFill/>
        </p:spPr>
        <p:txBody>
          <a:bodyPr wrap="square" rtlCol="0">
            <a:spAutoFit/>
          </a:bodyPr>
          <a:lstStyle/>
          <a:p>
            <a:r>
              <a:rPr lang="fr-FR" sz="1200" dirty="0">
                <a:hlinkClick r:id="rId4"/>
              </a:rPr>
              <a:t>Vir: </a:t>
            </a:r>
            <a:r>
              <a:rPr lang="fr-FR" sz="1200" dirty="0">
                <a:hlinkClick r:id="rId5"/>
              </a:rPr>
              <a:t>https://genderedinnovations.stanford.edu/methods/standards.html</a:t>
            </a:r>
            <a:r>
              <a:rPr lang="fr-FR" sz="1200" dirty="0"/>
              <a:t> </a:t>
            </a:r>
            <a:endParaRPr lang="ca-ES" sz="1200" dirty="0"/>
          </a:p>
        </p:txBody>
      </p:sp>
      <p:pic>
        <p:nvPicPr>
          <p:cNvPr id="7" name="Imagen 3">
            <a:extLst>
              <a:ext uri="{FF2B5EF4-FFF2-40B4-BE49-F238E27FC236}">
                <a16:creationId xmlns:a16="http://schemas.microsoft.com/office/drawing/2014/main" id="{6C66BABC-0AEF-4E26-BD09-B4FCE34C5685}"/>
              </a:ext>
            </a:extLst>
          </p:cNvPr>
          <p:cNvPicPr>
            <a:picLocks noChangeAspect="1"/>
          </p:cNvPicPr>
          <p:nvPr/>
        </p:nvPicPr>
        <p:blipFill rotWithShape="1">
          <a:blip r:embed="rId6"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A9A06814-8DC9-4162-B1B3-C8C1614826C0}"/>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10" name="QuadreDeText 9">
            <a:extLst>
              <a:ext uri="{FF2B5EF4-FFF2-40B4-BE49-F238E27FC236}">
                <a16:creationId xmlns:a16="http://schemas.microsoft.com/office/drawing/2014/main" id="{C4841E06-8360-426B-8DDC-ED4F63FFDD05}"/>
              </a:ext>
            </a:extLst>
          </p:cNvPr>
          <p:cNvSpPr txBox="1"/>
          <p:nvPr/>
        </p:nvSpPr>
        <p:spPr>
          <a:xfrm>
            <a:off x="2174904" y="1139086"/>
            <a:ext cx="7223760" cy="523220"/>
          </a:xfrm>
          <a:prstGeom prst="rect">
            <a:avLst/>
          </a:prstGeom>
          <a:noFill/>
        </p:spPr>
        <p:txBody>
          <a:bodyPr wrap="square">
            <a:spAutoFit/>
          </a:bodyPr>
          <a:lstStyle/>
          <a:p>
            <a:r>
              <a:rPr lang="en-US" sz="2800" b="1" dirty="0">
                <a:solidFill>
                  <a:srgbClr val="2EA234"/>
                </a:solidFill>
                <a:latin typeface="Calibri"/>
                <a:cs typeface="Calibri"/>
              </a:rPr>
              <a:t>Merila odličnosti</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3177253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802122" y="1871872"/>
            <a:ext cx="8923978" cy="3108543"/>
          </a:xfrm>
          <a:prstGeom prst="rect">
            <a:avLst/>
          </a:prstGeom>
          <a:noFill/>
        </p:spPr>
        <p:txBody>
          <a:bodyPr wrap="square" lIns="91440" tIns="45720" rIns="91440" bIns="45720" rtlCol="0" anchor="t">
            <a:spAutoFit/>
          </a:bodyPr>
          <a:lstStyle/>
          <a:p>
            <a:pPr marL="285750" indent="-285750">
              <a:buFontTx/>
              <a:buChar char="-"/>
            </a:pPr>
            <a:r>
              <a:rPr lang="en-GB" sz="2800" dirty="0"/>
              <a:t>Ocenjuje se kakovost in učinkovitost delovnega načrta, primernost truda, dodeljenega delovnim sklopom, in sredstva na splošno. </a:t>
            </a:r>
            <a:br>
              <a:rPr lang="en-GB" sz="2800" dirty="0"/>
            </a:br>
            <a:endParaRPr lang="en-GB" sz="2800" dirty="0"/>
          </a:p>
          <a:p>
            <a:pPr marL="285750" indent="-285750">
              <a:buFontTx/>
              <a:buChar char="-"/>
            </a:pPr>
            <a:r>
              <a:rPr lang="en-GB" sz="2800" dirty="0"/>
              <a:t>Zmogljivost udeležencev in konzorcija kot celote. […] pokazati, kako je ustrezno strokovno znanje o vidikih enakosti spolov v R&amp;I</a:t>
            </a:r>
            <a:r>
              <a:rPr lang="en-GB" sz="2800" dirty="0">
                <a:cs typeface="Calibri"/>
              </a:rPr>
              <a:t>[…]</a:t>
            </a:r>
          </a:p>
        </p:txBody>
      </p:sp>
      <p:sp>
        <p:nvSpPr>
          <p:cNvPr id="8" name="CuadroTexto 7">
            <a:extLst>
              <a:ext uri="{FF2B5EF4-FFF2-40B4-BE49-F238E27FC236}">
                <a16:creationId xmlns:a16="http://schemas.microsoft.com/office/drawing/2014/main" id="{5798C754-70EF-4AB3-9953-F0307F554203}"/>
              </a:ext>
            </a:extLst>
          </p:cNvPr>
          <p:cNvSpPr txBox="1"/>
          <p:nvPr/>
        </p:nvSpPr>
        <p:spPr>
          <a:xfrm>
            <a:off x="1782584" y="5291862"/>
            <a:ext cx="5508300" cy="276999"/>
          </a:xfrm>
          <a:prstGeom prst="rect">
            <a:avLst/>
          </a:prstGeom>
          <a:noFill/>
        </p:spPr>
        <p:txBody>
          <a:bodyPr wrap="square" rtlCol="0">
            <a:spAutoFit/>
          </a:bodyPr>
          <a:lstStyle/>
          <a:p>
            <a:r>
              <a:rPr lang="fr-FR" sz="1200" dirty="0">
                <a:hlinkClick r:id="rId3"/>
              </a:rPr>
              <a:t>Vir: Standard Application Form. HE Programme</a:t>
            </a:r>
            <a:endParaRPr lang="ca-ES" sz="1200" dirty="0"/>
          </a:p>
        </p:txBody>
      </p:sp>
      <p:pic>
        <p:nvPicPr>
          <p:cNvPr id="7" name="Imagen 3">
            <a:extLst>
              <a:ext uri="{FF2B5EF4-FFF2-40B4-BE49-F238E27FC236}">
                <a16:creationId xmlns:a16="http://schemas.microsoft.com/office/drawing/2014/main" id="{6EDA83A1-6C64-4053-B60B-655244D632B3}"/>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85A6B79F-79E2-4E31-9660-51070F0501E6}"/>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82F8553A-074B-4C83-84F0-1A0FF491DE2D}"/>
              </a:ext>
            </a:extLst>
          </p:cNvPr>
          <p:cNvSpPr txBox="1"/>
          <p:nvPr/>
        </p:nvSpPr>
        <p:spPr>
          <a:xfrm>
            <a:off x="2174904" y="1139086"/>
            <a:ext cx="7223760" cy="523220"/>
          </a:xfrm>
          <a:prstGeom prst="rect">
            <a:avLst/>
          </a:prstGeom>
          <a:noFill/>
        </p:spPr>
        <p:txBody>
          <a:bodyPr wrap="square">
            <a:spAutoFit/>
          </a:bodyPr>
          <a:lstStyle/>
          <a:p>
            <a:r>
              <a:rPr lang="en-US" sz="2800" b="1" dirty="0">
                <a:solidFill>
                  <a:srgbClr val="2EA234"/>
                </a:solidFill>
                <a:latin typeface="Calibri"/>
                <a:cs typeface="Calibri"/>
              </a:rPr>
              <a:t>Merila za izvedbo projekta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760458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806618" y="1820136"/>
            <a:ext cx="8626831" cy="2554545"/>
          </a:xfrm>
          <a:prstGeom prst="rect">
            <a:avLst/>
          </a:prstGeom>
          <a:noFill/>
        </p:spPr>
        <p:txBody>
          <a:bodyPr wrap="square" lIns="91440" tIns="45720" rIns="91440" bIns="45720" rtlCol="0" anchor="t">
            <a:spAutoFit/>
          </a:bodyPr>
          <a:lstStyle/>
          <a:p>
            <a:pPr marL="285750" indent="-285750">
              <a:spcAft>
                <a:spcPts val="1200"/>
              </a:spcAft>
              <a:buFontTx/>
              <a:buChar char="-"/>
            </a:pPr>
            <a:r>
              <a:rPr lang="en-GB" sz="2800" dirty="0"/>
              <a:t>Verodostojnost poti za doseganje učinkov, navedenih v delovnem programu:</a:t>
            </a:r>
          </a:p>
          <a:p>
            <a:pPr marL="914400" lvl="1" indent="-457200">
              <a:spcAft>
                <a:spcPts val="1200"/>
              </a:spcAft>
              <a:buFont typeface="Arial" panose="020B0604020202020204" pitchFamily="34" charset="0"/>
              <a:buChar char="•"/>
            </a:pPr>
            <a:r>
              <a:rPr lang="en-GB" sz="2800" dirty="0"/>
              <a:t>navedite ciljne skupine, ki bi imele koristi,</a:t>
            </a:r>
          </a:p>
          <a:p>
            <a:pPr marL="914400" lvl="1" indent="-457200">
              <a:spcAft>
                <a:spcPts val="1200"/>
              </a:spcAft>
              <a:buFont typeface="Arial" panose="020B0604020202020204" pitchFamily="34" charset="0"/>
              <a:buChar char="•"/>
            </a:pPr>
            <a:r>
              <a:rPr lang="en-GB" sz="2800" dirty="0"/>
              <a:t>opišite morebitne zahteve, morebitne ovire glede na spol in ukrepe za ublažitev.</a:t>
            </a:r>
          </a:p>
        </p:txBody>
      </p:sp>
      <p:sp>
        <p:nvSpPr>
          <p:cNvPr id="8" name="CuadroTexto 7">
            <a:extLst>
              <a:ext uri="{FF2B5EF4-FFF2-40B4-BE49-F238E27FC236}">
                <a16:creationId xmlns:a16="http://schemas.microsoft.com/office/drawing/2014/main" id="{5798C754-70EF-4AB3-9953-F0307F554203}"/>
              </a:ext>
            </a:extLst>
          </p:cNvPr>
          <p:cNvSpPr txBox="1"/>
          <p:nvPr/>
        </p:nvSpPr>
        <p:spPr>
          <a:xfrm>
            <a:off x="1806618" y="5344178"/>
            <a:ext cx="5508300" cy="276999"/>
          </a:xfrm>
          <a:prstGeom prst="rect">
            <a:avLst/>
          </a:prstGeom>
          <a:noFill/>
        </p:spPr>
        <p:txBody>
          <a:bodyPr wrap="square" rtlCol="0">
            <a:spAutoFit/>
          </a:bodyPr>
          <a:lstStyle/>
          <a:p>
            <a:r>
              <a:rPr lang="fr-FR" sz="1200" dirty="0">
                <a:hlinkClick r:id="rId3"/>
              </a:rPr>
              <a:t>Vir: Standard Application Form. HE Programme</a:t>
            </a:r>
            <a:endParaRPr lang="ca-ES" sz="1200" dirty="0"/>
          </a:p>
        </p:txBody>
      </p:sp>
      <p:pic>
        <p:nvPicPr>
          <p:cNvPr id="7" name="Imagen 3">
            <a:extLst>
              <a:ext uri="{FF2B5EF4-FFF2-40B4-BE49-F238E27FC236}">
                <a16:creationId xmlns:a16="http://schemas.microsoft.com/office/drawing/2014/main" id="{33341F06-14E1-48F8-B70A-0E6E6C655EBE}"/>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73BD6F0F-96ED-41D1-B87C-BF9A956E7A2B}"/>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FFC5196A-3467-4C4C-AE2D-BA893E1331EF}"/>
              </a:ext>
            </a:extLst>
          </p:cNvPr>
          <p:cNvSpPr txBox="1"/>
          <p:nvPr/>
        </p:nvSpPr>
        <p:spPr>
          <a:xfrm>
            <a:off x="2174904" y="1139086"/>
            <a:ext cx="7223760" cy="523220"/>
          </a:xfrm>
          <a:prstGeom prst="rect">
            <a:avLst/>
          </a:prstGeom>
          <a:noFill/>
        </p:spPr>
        <p:txBody>
          <a:bodyPr wrap="square">
            <a:spAutoFit/>
          </a:bodyPr>
          <a:lstStyle/>
          <a:p>
            <a:r>
              <a:rPr lang="en-US" sz="2800" b="1" dirty="0">
                <a:solidFill>
                  <a:srgbClr val="2EA234"/>
                </a:solidFill>
                <a:latin typeface="Calibri"/>
                <a:cs typeface="Calibri"/>
              </a:rPr>
              <a:t>Merila vpliva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2210510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806618" y="1820136"/>
            <a:ext cx="8626831" cy="2123658"/>
          </a:xfrm>
          <a:prstGeom prst="rect">
            <a:avLst/>
          </a:prstGeom>
          <a:noFill/>
        </p:spPr>
        <p:txBody>
          <a:bodyPr wrap="square" lIns="91440" tIns="45720" rIns="91440" bIns="45720" rtlCol="0" anchor="t">
            <a:spAutoFit/>
          </a:bodyPr>
          <a:lstStyle/>
          <a:p>
            <a:pPr marL="285750" indent="-285750" algn="just">
              <a:spcAft>
                <a:spcPts val="1200"/>
              </a:spcAft>
              <a:buFontTx/>
              <a:buChar char="-"/>
            </a:pPr>
            <a:r>
              <a:rPr lang="en-GB" sz="2800" dirty="0"/>
              <a:t>Ukrepi za povečanje pričakovanih učinkov:</a:t>
            </a:r>
          </a:p>
          <a:p>
            <a:pPr marL="914400" lvl="1" indent="-457200" algn="just">
              <a:spcAft>
                <a:spcPts val="1200"/>
              </a:spcAft>
              <a:buFont typeface="Arial" panose="020B0604020202020204" pitchFamily="34" charset="0"/>
              <a:buChar char="•"/>
            </a:pPr>
            <a:r>
              <a:rPr lang="en-GB" sz="2800" dirty="0"/>
              <a:t>opišite načrtovane ukrepe za razširjanje, uporabo in komuniciranje ter naslovljene ciljne skupine.</a:t>
            </a:r>
            <a:endParaRPr lang="en-US" sz="2800" dirty="0">
              <a:solidFill>
                <a:srgbClr val="0070C0"/>
              </a:solidFill>
            </a:endParaRPr>
          </a:p>
          <a:p>
            <a:pPr marL="800100" lvl="1" indent="-342900" algn="just">
              <a:buFont typeface="Wingdings" panose="05000000000000000000" pitchFamily="2" charset="2"/>
              <a:buChar char="§"/>
            </a:pPr>
            <a:endParaRPr lang="en-US" sz="2800" dirty="0"/>
          </a:p>
        </p:txBody>
      </p:sp>
      <p:sp>
        <p:nvSpPr>
          <p:cNvPr id="8" name="CuadroTexto 7">
            <a:extLst>
              <a:ext uri="{FF2B5EF4-FFF2-40B4-BE49-F238E27FC236}">
                <a16:creationId xmlns:a16="http://schemas.microsoft.com/office/drawing/2014/main" id="{5798C754-70EF-4AB3-9953-F0307F554203}"/>
              </a:ext>
            </a:extLst>
          </p:cNvPr>
          <p:cNvSpPr txBox="1"/>
          <p:nvPr/>
        </p:nvSpPr>
        <p:spPr>
          <a:xfrm>
            <a:off x="1806618" y="5344178"/>
            <a:ext cx="5508300" cy="276999"/>
          </a:xfrm>
          <a:prstGeom prst="rect">
            <a:avLst/>
          </a:prstGeom>
          <a:noFill/>
        </p:spPr>
        <p:txBody>
          <a:bodyPr wrap="square" rtlCol="0">
            <a:spAutoFit/>
          </a:bodyPr>
          <a:lstStyle/>
          <a:p>
            <a:r>
              <a:rPr lang="fr-FR" sz="1200" dirty="0">
                <a:hlinkClick r:id="rId3"/>
              </a:rPr>
              <a:t>Vir: Standard Application Form. HE Programme</a:t>
            </a:r>
            <a:endParaRPr lang="ca-ES" sz="1200" dirty="0"/>
          </a:p>
        </p:txBody>
      </p:sp>
      <p:pic>
        <p:nvPicPr>
          <p:cNvPr id="7" name="Imagen 3">
            <a:extLst>
              <a:ext uri="{FF2B5EF4-FFF2-40B4-BE49-F238E27FC236}">
                <a16:creationId xmlns:a16="http://schemas.microsoft.com/office/drawing/2014/main" id="{33341F06-14E1-48F8-B70A-0E6E6C655EBE}"/>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73BD6F0F-96ED-41D1-B87C-BF9A956E7A2B}"/>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FFC5196A-3467-4C4C-AE2D-BA893E1331EF}"/>
              </a:ext>
            </a:extLst>
          </p:cNvPr>
          <p:cNvSpPr txBox="1"/>
          <p:nvPr/>
        </p:nvSpPr>
        <p:spPr>
          <a:xfrm>
            <a:off x="2174904" y="1139086"/>
            <a:ext cx="7223760" cy="523220"/>
          </a:xfrm>
          <a:prstGeom prst="rect">
            <a:avLst/>
          </a:prstGeom>
          <a:noFill/>
        </p:spPr>
        <p:txBody>
          <a:bodyPr wrap="square">
            <a:spAutoFit/>
          </a:bodyPr>
          <a:lstStyle/>
          <a:p>
            <a:r>
              <a:rPr lang="en-US" sz="2800" b="1" dirty="0">
                <a:solidFill>
                  <a:srgbClr val="2EA234"/>
                </a:solidFill>
                <a:latin typeface="Calibri"/>
                <a:cs typeface="Calibri"/>
              </a:rPr>
              <a:t>Merila vpliva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3592619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939467" y="1855654"/>
            <a:ext cx="9226074" cy="3416320"/>
          </a:xfrm>
          <a:prstGeom prst="rect">
            <a:avLst/>
          </a:prstGeom>
          <a:noFill/>
          <a:ln>
            <a:noFill/>
          </a:ln>
        </p:spPr>
        <p:txBody>
          <a:bodyPr wrap="square" lIns="91440" tIns="45720" rIns="91440" bIns="45720" rtlCol="0" anchor="t">
            <a:spAutoFit/>
          </a:bodyPr>
          <a:lstStyle/>
          <a:p>
            <a:pPr algn="just"/>
            <a:r>
              <a:rPr lang="en-US" sz="2400" b="1" dirty="0"/>
              <a:t>Določite potencialne ciljne skupine:</a:t>
            </a:r>
          </a:p>
          <a:p>
            <a:pPr algn="just"/>
            <a:r>
              <a:rPr lang="en-US" sz="2400" dirty="0"/>
              <a:t>Kakšne so značilnosti ciljnih uporabnikov/skupnosti? Ti lahko vključujejo spol, starost, socialno-ekonomski status, etnično pripadnost, materni jezik itd.</a:t>
            </a:r>
          </a:p>
          <a:p>
            <a:pPr algn="just"/>
            <a:r>
              <a:rPr lang="en-US" sz="2000" dirty="0"/>
              <a:t>Vprašanja, ki jih je treba vključiti:</a:t>
            </a:r>
          </a:p>
          <a:p>
            <a:pPr marL="342900" indent="-342900" algn="just">
              <a:buFont typeface="Arial" panose="020B0604020202020204" pitchFamily="34" charset="0"/>
              <a:buChar char="•"/>
            </a:pPr>
            <a:r>
              <a:rPr lang="en-US" sz="2000" dirty="0"/>
              <a:t>Kako bo ta projekt/izdelek vplival na različne skupine ljudi (opredeljene po spolu, rasi, starosti, geografski lokaciji itd.)?</a:t>
            </a:r>
          </a:p>
          <a:p>
            <a:pPr marL="342900" indent="-342900" algn="just">
              <a:buFont typeface="Arial" panose="020B0604020202020204" pitchFamily="34" charset="0"/>
              <a:buChar char="•"/>
            </a:pPr>
            <a:r>
              <a:rPr lang="en-US" sz="2000" dirty="0"/>
              <a:t>Kakšne so njihove posebne perspektive, potrebe in interesi?</a:t>
            </a:r>
          </a:p>
          <a:p>
            <a:pPr marL="342900" indent="-342900" algn="just">
              <a:buFont typeface="Arial" panose="020B0604020202020204" pitchFamily="34" charset="0"/>
              <a:buChar char="•"/>
            </a:pPr>
            <a:r>
              <a:rPr lang="en-US" sz="2000" dirty="0"/>
              <a:t>Čigavo praktično znanje ali izkušnje so pomembne za ta raziskovalni ali oblikovalski projekt?</a:t>
            </a:r>
          </a:p>
        </p:txBody>
      </p:sp>
      <p:sp>
        <p:nvSpPr>
          <p:cNvPr id="8" name="CuadroTexto 7">
            <a:extLst>
              <a:ext uri="{FF2B5EF4-FFF2-40B4-BE49-F238E27FC236}">
                <a16:creationId xmlns:a16="http://schemas.microsoft.com/office/drawing/2014/main" id="{5798C754-70EF-4AB3-9953-F0307F554203}"/>
              </a:ext>
            </a:extLst>
          </p:cNvPr>
          <p:cNvSpPr txBox="1"/>
          <p:nvPr/>
        </p:nvSpPr>
        <p:spPr>
          <a:xfrm>
            <a:off x="1183342" y="5371420"/>
            <a:ext cx="5508300" cy="276999"/>
          </a:xfrm>
          <a:prstGeom prst="rect">
            <a:avLst/>
          </a:prstGeom>
          <a:noFill/>
        </p:spPr>
        <p:txBody>
          <a:bodyPr wrap="square" rtlCol="0">
            <a:spAutoFit/>
          </a:bodyPr>
          <a:lstStyle/>
          <a:p>
            <a:r>
              <a:rPr lang="fr-FR" sz="1200" dirty="0">
                <a:hlinkClick r:id="rId3"/>
              </a:rPr>
              <a:t>Vir:</a:t>
            </a:r>
            <a:r>
              <a:rPr lang="fr-FR" sz="1200" dirty="0">
                <a:hlinkClick r:id="rId4"/>
              </a:rPr>
              <a:t> https://genderedinnovations.stanford.edu/methods/co-creation.html</a:t>
            </a:r>
            <a:r>
              <a:rPr lang="fr-FR" sz="1200" dirty="0"/>
              <a:t> </a:t>
            </a:r>
            <a:endParaRPr lang="ca-ES" sz="1200" dirty="0"/>
          </a:p>
        </p:txBody>
      </p:sp>
      <p:pic>
        <p:nvPicPr>
          <p:cNvPr id="7" name="Imagen 3">
            <a:extLst>
              <a:ext uri="{FF2B5EF4-FFF2-40B4-BE49-F238E27FC236}">
                <a16:creationId xmlns:a16="http://schemas.microsoft.com/office/drawing/2014/main" id="{445AA8F3-94B4-4806-A566-BDB766CEB74A}"/>
              </a:ext>
            </a:extLst>
          </p:cNvPr>
          <p:cNvPicPr>
            <a:picLocks noChangeAspect="1"/>
          </p:cNvPicPr>
          <p:nvPr/>
        </p:nvPicPr>
        <p:blipFill rotWithShape="1">
          <a:blip r:embed="rId5"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F007215C-98F8-4E4B-9728-B7EFF577D11F}"/>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C44339AE-4450-42B0-AE93-9CB11122A063}"/>
              </a:ext>
            </a:extLst>
          </p:cNvPr>
          <p:cNvSpPr txBox="1"/>
          <p:nvPr/>
        </p:nvSpPr>
        <p:spPr>
          <a:xfrm>
            <a:off x="2174904" y="1139086"/>
            <a:ext cx="7223760" cy="523220"/>
          </a:xfrm>
          <a:prstGeom prst="rect">
            <a:avLst/>
          </a:prstGeom>
          <a:noFill/>
        </p:spPr>
        <p:txBody>
          <a:bodyPr wrap="square">
            <a:spAutoFit/>
          </a:bodyPr>
          <a:lstStyle/>
          <a:p>
            <a:r>
              <a:rPr lang="en-US" sz="2800" b="1" dirty="0">
                <a:solidFill>
                  <a:srgbClr val="2EA234"/>
                </a:solidFill>
                <a:latin typeface="Calibri"/>
                <a:cs typeface="Calibri"/>
              </a:rPr>
              <a:t>Merila vpliva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4149694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995495" y="1844448"/>
            <a:ext cx="9013163" cy="3416320"/>
          </a:xfrm>
          <a:prstGeom prst="rect">
            <a:avLst/>
          </a:prstGeom>
          <a:noFill/>
        </p:spPr>
        <p:txBody>
          <a:bodyPr wrap="square" lIns="91440" tIns="45720" rIns="91440" bIns="45720" rtlCol="0" anchor="t">
            <a:spAutoFit/>
          </a:bodyPr>
          <a:lstStyle/>
          <a:p>
            <a:pPr algn="just">
              <a:spcAft>
                <a:spcPts val="1200"/>
              </a:spcAft>
            </a:pPr>
            <a:r>
              <a:rPr lang="en-US" sz="2400" b="1" dirty="0"/>
              <a:t>Išči vnos uporabnika ali skupnosti:</a:t>
            </a:r>
          </a:p>
          <a:p>
            <a:pPr algn="just">
              <a:spcAft>
                <a:spcPts val="1200"/>
              </a:spcAft>
            </a:pPr>
            <a:r>
              <a:rPr lang="en-US" sz="2400" dirty="0"/>
              <a:t>Vključite uporabnike/skupnosti v definiranje problemov, zahtev ter rešitev in alternativ oblikovanja.</a:t>
            </a:r>
          </a:p>
          <a:p>
            <a:pPr algn="just">
              <a:spcAft>
                <a:spcPts val="1200"/>
              </a:spcAft>
            </a:pPr>
            <a:r>
              <a:rPr lang="en-US" sz="2400" dirty="0"/>
              <a:t>Zagotovite, da je vaš vzorec udeležencev dovolj heterogen, da zajame različne položaje, ki se križajo in so pomembni za projekt.</a:t>
            </a:r>
            <a:endParaRPr lang="en-GB" sz="2800" dirty="0">
              <a:cs typeface="Calibri" panose="020F0502020204030204"/>
            </a:endParaRPr>
          </a:p>
          <a:p>
            <a:pPr marL="0" lvl="1" algn="just">
              <a:spcAft>
                <a:spcPts val="1200"/>
              </a:spcAft>
            </a:pPr>
            <a:endParaRPr lang="en-US" sz="3200" dirty="0">
              <a:solidFill>
                <a:srgbClr val="0070C0"/>
              </a:solidFill>
              <a:cs typeface="Calibri" panose="020F0502020204030204"/>
            </a:endParaRPr>
          </a:p>
          <a:p>
            <a:pPr marL="800100" lvl="1" algn="just">
              <a:spcAft>
                <a:spcPts val="1200"/>
              </a:spcAft>
              <a:buFont typeface="Wingdings" panose="05000000000000000000" pitchFamily="2" charset="2"/>
              <a:buChar char="§"/>
            </a:pPr>
            <a:endParaRPr lang="en-US" sz="2400" dirty="0">
              <a:cs typeface="Calibri" panose="020F0502020204030204"/>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1183342" y="5371420"/>
            <a:ext cx="5508300" cy="276999"/>
          </a:xfrm>
          <a:prstGeom prst="rect">
            <a:avLst/>
          </a:prstGeom>
          <a:noFill/>
        </p:spPr>
        <p:txBody>
          <a:bodyPr wrap="square" rtlCol="0">
            <a:spAutoFit/>
          </a:bodyPr>
          <a:lstStyle/>
          <a:p>
            <a:r>
              <a:rPr lang="fr-FR" sz="1200" dirty="0">
                <a:hlinkClick r:id="rId3"/>
              </a:rPr>
              <a:t>Vir:</a:t>
            </a:r>
            <a:r>
              <a:rPr lang="fr-FR" sz="1200" dirty="0">
                <a:hlinkClick r:id="rId4"/>
              </a:rPr>
              <a:t> https://genderedinnovations.stanford.edu/methods/co-creation.html</a:t>
            </a:r>
            <a:r>
              <a:rPr lang="fr-FR" sz="1200" dirty="0"/>
              <a:t> </a:t>
            </a:r>
            <a:endParaRPr lang="ca-ES" sz="1200" dirty="0"/>
          </a:p>
        </p:txBody>
      </p:sp>
      <p:pic>
        <p:nvPicPr>
          <p:cNvPr id="7" name="Imagen 3">
            <a:extLst>
              <a:ext uri="{FF2B5EF4-FFF2-40B4-BE49-F238E27FC236}">
                <a16:creationId xmlns:a16="http://schemas.microsoft.com/office/drawing/2014/main" id="{445AA8F3-94B4-4806-A566-BDB766CEB74A}"/>
              </a:ext>
            </a:extLst>
          </p:cNvPr>
          <p:cNvPicPr>
            <a:picLocks noChangeAspect="1"/>
          </p:cNvPicPr>
          <p:nvPr/>
        </p:nvPicPr>
        <p:blipFill rotWithShape="1">
          <a:blip r:embed="rId5"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F007215C-98F8-4E4B-9728-B7EFF577D11F}"/>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C44339AE-4450-42B0-AE93-9CB11122A063}"/>
              </a:ext>
            </a:extLst>
          </p:cNvPr>
          <p:cNvSpPr txBox="1"/>
          <p:nvPr/>
        </p:nvSpPr>
        <p:spPr>
          <a:xfrm>
            <a:off x="2174904" y="1139086"/>
            <a:ext cx="7223760" cy="523220"/>
          </a:xfrm>
          <a:prstGeom prst="rect">
            <a:avLst/>
          </a:prstGeom>
          <a:noFill/>
        </p:spPr>
        <p:txBody>
          <a:bodyPr wrap="square">
            <a:spAutoFit/>
          </a:bodyPr>
          <a:lstStyle/>
          <a:p>
            <a:r>
              <a:rPr lang="en-US" sz="2800" b="1" dirty="0">
                <a:solidFill>
                  <a:srgbClr val="2EA234"/>
                </a:solidFill>
                <a:latin typeface="Calibri"/>
                <a:cs typeface="Calibri"/>
              </a:rPr>
              <a:t>Merila vpliva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2915880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735FB5B-5B5F-4C0F-B1BD-82188A7EEAAD}"/>
              </a:ext>
            </a:extLst>
          </p:cNvPr>
          <p:cNvSpPr txBox="1"/>
          <p:nvPr/>
        </p:nvSpPr>
        <p:spPr>
          <a:xfrm>
            <a:off x="2174904" y="2093193"/>
            <a:ext cx="8303658" cy="3000821"/>
          </a:xfrm>
          <a:prstGeom prst="rect">
            <a:avLst/>
          </a:prstGeom>
          <a:noFill/>
        </p:spPr>
        <p:txBody>
          <a:bodyPr wrap="square" lIns="91440" tIns="45720" rIns="91440" bIns="45720" rtlCol="0" anchor="t">
            <a:spAutoFit/>
          </a:bodyPr>
          <a:lstStyle/>
          <a:p>
            <a:r>
              <a:rPr lang="es-ES" sz="2100" b="1" dirty="0"/>
              <a:t>VREDNOTE-14. ČLEN</a:t>
            </a:r>
          </a:p>
          <a:p>
            <a:r>
              <a:rPr lang="en-GB" sz="2100" b="1" dirty="0"/>
              <a:t>Integracija načela enakosti spolov</a:t>
            </a:r>
          </a:p>
          <a:p>
            <a:r>
              <a:rPr lang="en-GB" sz="2100" dirty="0"/>
              <a:t>Upravičenci morajo sprejeti vse ukrepe za spodbujanje enakih možnosti med moškimi in ženskami pri izvajanju ukrepa in po potrebi v skladu z načrtom za enakost spolov.</a:t>
            </a:r>
          </a:p>
          <a:p>
            <a:endParaRPr lang="en-GB" sz="2100" dirty="0"/>
          </a:p>
          <a:p>
            <a:r>
              <a:rPr lang="en-GB" sz="2100" dirty="0"/>
              <a:t>V največji možni meri si morajo prizadevati za uravnoteženo zastopanost spolov na vseh ravneh osebja, dodeljenega ukrepu, vključno z nadzorno in vodstveno ravnjo.</a:t>
            </a:r>
            <a:endParaRPr lang="en-GB" sz="2100" dirty="0">
              <a:cs typeface="Calibri"/>
            </a:endParaRPr>
          </a:p>
        </p:txBody>
      </p:sp>
      <p:pic>
        <p:nvPicPr>
          <p:cNvPr id="4" name="Imagen 3">
            <a:extLst>
              <a:ext uri="{FF2B5EF4-FFF2-40B4-BE49-F238E27FC236}">
                <a16:creationId xmlns:a16="http://schemas.microsoft.com/office/drawing/2014/main" id="{6D2E7B46-B080-473C-867D-2BB0E8FAD9D4}"/>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5" name="TextovéPole 3">
            <a:extLst>
              <a:ext uri="{FF2B5EF4-FFF2-40B4-BE49-F238E27FC236}">
                <a16:creationId xmlns:a16="http://schemas.microsoft.com/office/drawing/2014/main" id="{D001B1F4-4463-4559-8567-85BF45475136}"/>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6" name="QuadreDeText 5">
            <a:extLst>
              <a:ext uri="{FF2B5EF4-FFF2-40B4-BE49-F238E27FC236}">
                <a16:creationId xmlns:a16="http://schemas.microsoft.com/office/drawing/2014/main" id="{D8DC8EC7-2E63-49FB-B410-498AF5630519}"/>
              </a:ext>
            </a:extLst>
          </p:cNvPr>
          <p:cNvSpPr txBox="1"/>
          <p:nvPr/>
        </p:nvSpPr>
        <p:spPr>
          <a:xfrm>
            <a:off x="2174904" y="1139086"/>
            <a:ext cx="8624495" cy="954107"/>
          </a:xfrm>
          <a:prstGeom prst="rect">
            <a:avLst/>
          </a:prstGeom>
          <a:noFill/>
        </p:spPr>
        <p:txBody>
          <a:bodyPr wrap="square">
            <a:spAutoFit/>
          </a:bodyPr>
          <a:lstStyle/>
          <a:p>
            <a:r>
              <a:rPr lang="en-US" sz="2800" b="1" dirty="0">
                <a:solidFill>
                  <a:srgbClr val="2EA234"/>
                </a:solidFill>
                <a:latin typeface="Calibri"/>
                <a:cs typeface="Calibri"/>
              </a:rPr>
              <a:t>Priloga 5. Posebna pravila. Vzorec pogodbe o dodelitvi sredstev</a:t>
            </a:r>
            <a:endParaRPr lang="cs-CZ" sz="2800" b="1" i="0" dirty="0">
              <a:solidFill>
                <a:srgbClr val="2EA234"/>
              </a:solidFill>
              <a:latin typeface="Calibri"/>
              <a:cs typeface="Calibri"/>
            </a:endParaRPr>
          </a:p>
        </p:txBody>
      </p:sp>
      <p:sp>
        <p:nvSpPr>
          <p:cNvPr id="7" name="CuadroTexto 7">
            <a:extLst>
              <a:ext uri="{FF2B5EF4-FFF2-40B4-BE49-F238E27FC236}">
                <a16:creationId xmlns:a16="http://schemas.microsoft.com/office/drawing/2014/main" id="{8F45CEC4-CEE0-4CDB-95BA-1C84D666AB4C}"/>
              </a:ext>
            </a:extLst>
          </p:cNvPr>
          <p:cNvSpPr txBox="1"/>
          <p:nvPr/>
        </p:nvSpPr>
        <p:spPr>
          <a:xfrm>
            <a:off x="1586157" y="5371415"/>
            <a:ext cx="9081509" cy="276999"/>
          </a:xfrm>
          <a:prstGeom prst="rect">
            <a:avLst/>
          </a:prstGeom>
          <a:noFill/>
        </p:spPr>
        <p:txBody>
          <a:bodyPr wrap="square" rtlCol="0">
            <a:spAutoFit/>
          </a:bodyPr>
          <a:lstStyle/>
          <a:p>
            <a:r>
              <a:rPr lang="en-GB" sz="1200" dirty="0"/>
              <a:t>Vir: </a:t>
            </a:r>
            <a:r>
              <a:rPr lang="es-ES" sz="1200" b="1" dirty="0"/>
              <a:t>ANNEX 5. </a:t>
            </a:r>
            <a:r>
              <a:rPr lang="es-ES" sz="1200" b="1" dirty="0">
                <a:hlinkClick r:id="rId3">
                  <a:extLst>
                    <a:ext uri="{A12FA001-AC4F-418D-AE19-62706E023703}">
                      <ahyp:hlinkClr xmlns:ahyp="http://schemas.microsoft.com/office/drawing/2018/hyperlinkcolor" val="tx"/>
                    </a:ext>
                  </a:extLst>
                </a:hlinkClick>
              </a:rPr>
              <a:t>SPECIFIC RULES. MODEL GRANT AGREEMENT </a:t>
            </a:r>
            <a:endParaRPr lang="es-ES" sz="1200" b="1" dirty="0"/>
          </a:p>
        </p:txBody>
      </p:sp>
    </p:spTree>
    <p:extLst>
      <p:ext uri="{BB962C8B-B14F-4D97-AF65-F5344CB8AC3E}">
        <p14:creationId xmlns:p14="http://schemas.microsoft.com/office/powerpoint/2010/main" val="774184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67B33A-1A31-4CBC-85BE-73AB34A85D64}"/>
              </a:ext>
            </a:extLst>
          </p:cNvPr>
          <p:cNvSpPr txBox="1"/>
          <p:nvPr/>
        </p:nvSpPr>
        <p:spPr>
          <a:xfrm>
            <a:off x="662245" y="5430038"/>
            <a:ext cx="9081509" cy="276999"/>
          </a:xfrm>
          <a:prstGeom prst="rect">
            <a:avLst/>
          </a:prstGeom>
          <a:noFill/>
        </p:spPr>
        <p:txBody>
          <a:bodyPr wrap="square" rtlCol="0">
            <a:spAutoFit/>
          </a:bodyPr>
          <a:lstStyle/>
          <a:p>
            <a:r>
              <a:rPr lang="en-GB" sz="1200" dirty="0"/>
              <a:t>Vir: </a:t>
            </a:r>
            <a:r>
              <a:rPr lang="es-ES" sz="1200" b="1" dirty="0"/>
              <a:t>ANNEX 5. </a:t>
            </a:r>
            <a:r>
              <a:rPr lang="es-ES" sz="1200" b="1" dirty="0">
                <a:hlinkClick r:id="rId3">
                  <a:extLst>
                    <a:ext uri="{A12FA001-AC4F-418D-AE19-62706E023703}">
                      <ahyp:hlinkClr xmlns:ahyp="http://schemas.microsoft.com/office/drawing/2018/hyperlinkcolor" val="tx"/>
                    </a:ext>
                  </a:extLst>
                </a:hlinkClick>
              </a:rPr>
              <a:t>SPECIFIC RULES. MODEL GRANT AGREEMENT </a:t>
            </a:r>
            <a:endParaRPr lang="es-ES" sz="1200" b="1" dirty="0"/>
          </a:p>
        </p:txBody>
      </p:sp>
      <p:sp>
        <p:nvSpPr>
          <p:cNvPr id="2" name="CuadroTexto 1">
            <a:extLst>
              <a:ext uri="{FF2B5EF4-FFF2-40B4-BE49-F238E27FC236}">
                <a16:creationId xmlns:a16="http://schemas.microsoft.com/office/drawing/2014/main" id="{CE542026-32FC-41B9-A22D-046D60592C67}"/>
              </a:ext>
            </a:extLst>
          </p:cNvPr>
          <p:cNvSpPr txBox="1"/>
          <p:nvPr/>
        </p:nvSpPr>
        <p:spPr>
          <a:xfrm>
            <a:off x="650157" y="1709759"/>
            <a:ext cx="10879598" cy="3737946"/>
          </a:xfrm>
          <a:prstGeom prst="rect">
            <a:avLst/>
          </a:prstGeom>
          <a:noFill/>
        </p:spPr>
        <p:txBody>
          <a:bodyPr wrap="square" lIns="91440" tIns="45720" rIns="91440" bIns="45720" rtlCol="0" anchor="t">
            <a:spAutoFit/>
          </a:bodyPr>
          <a:lstStyle/>
          <a:p>
            <a:pPr marL="285750" indent="-285750">
              <a:lnSpc>
                <a:spcPct val="150000"/>
              </a:lnSpc>
              <a:buFont typeface="Wingdings" panose="05000000000000000000" pitchFamily="2" charset="2"/>
              <a:buChar char="§"/>
            </a:pPr>
            <a:r>
              <a:rPr lang="en-GB" sz="2000" dirty="0"/>
              <a:t>Preglednost zaposlovanja in delovnih pogojev</a:t>
            </a:r>
          </a:p>
          <a:p>
            <a:pPr marL="285750" indent="-285750">
              <a:lnSpc>
                <a:spcPct val="150000"/>
              </a:lnSpc>
              <a:buFont typeface="Wingdings" panose="05000000000000000000" pitchFamily="2" charset="2"/>
              <a:buChar char="§"/>
            </a:pPr>
            <a:r>
              <a:rPr lang="en-GB" sz="2000" dirty="0"/>
              <a:t>Načrti in pogoji za razvoj kariere</a:t>
            </a:r>
          </a:p>
          <a:p>
            <a:pPr marL="285750" indent="-285750">
              <a:lnSpc>
                <a:spcPct val="150000"/>
              </a:lnSpc>
              <a:buFont typeface="Wingdings" panose="05000000000000000000" pitchFamily="2" charset="2"/>
              <a:buChar char="§"/>
            </a:pPr>
            <a:r>
              <a:rPr lang="en-GB" sz="2000" dirty="0"/>
              <a:t>Transparentna razdelitev plač po spolu in razporeditev delovnih mest</a:t>
            </a:r>
          </a:p>
          <a:p>
            <a:pPr marL="285750" indent="-285750">
              <a:lnSpc>
                <a:spcPct val="150000"/>
              </a:lnSpc>
              <a:buFont typeface="Wingdings" panose="05000000000000000000" pitchFamily="2" charset="2"/>
              <a:buChar char="§"/>
            </a:pPr>
            <a:r>
              <a:rPr lang="en-GB" sz="2000" dirty="0"/>
              <a:t>Vzpostavitev kvote za uravnoteženo zastopanost spolov pri </a:t>
            </a:r>
            <a:r>
              <a:rPr lang="en-GB" sz="2000" dirty="0" err="1"/>
              <a:t>novozaposlenih</a:t>
            </a:r>
            <a:r>
              <a:rPr lang="en-GB" sz="2000" dirty="0"/>
              <a:t> v okviru projekta</a:t>
            </a:r>
          </a:p>
          <a:p>
            <a:pPr marL="285750" indent="-285750">
              <a:lnSpc>
                <a:spcPct val="150000"/>
              </a:lnSpc>
              <a:buFont typeface="Wingdings" panose="05000000000000000000" pitchFamily="2" charset="2"/>
              <a:buChar char="§"/>
            </a:pPr>
            <a:r>
              <a:rPr lang="en-GB" sz="2000" dirty="0"/>
              <a:t>Imenovanje svetovalca za vprašanja spola v okviru projekta/v okviru svetovalnega odbora</a:t>
            </a:r>
          </a:p>
          <a:p>
            <a:pPr marL="285750" indent="-285750">
              <a:lnSpc>
                <a:spcPct val="150000"/>
              </a:lnSpc>
              <a:buFont typeface="Wingdings" panose="05000000000000000000" pitchFamily="2" charset="2"/>
              <a:buChar char="§"/>
            </a:pPr>
            <a:r>
              <a:rPr lang="en-GB" sz="2000" dirty="0"/>
              <a:t>Nastavitev načrta za enakost spolov kot končnega rezultata projekta (v M6 z rednimi posodobitvami).</a:t>
            </a:r>
          </a:p>
          <a:p>
            <a:pPr marL="285750" indent="-285750">
              <a:lnSpc>
                <a:spcPct val="150000"/>
              </a:lnSpc>
              <a:buFont typeface="Wingdings" panose="05000000000000000000" pitchFamily="2" charset="2"/>
              <a:buChar char="§"/>
            </a:pPr>
            <a:r>
              <a:rPr lang="en-GB" sz="2000" dirty="0"/>
              <a:t>Usposabljanja o nezavednih pristranskostih glede spola pri zaposlovanju in vprašanjih spola v raziskavah</a:t>
            </a:r>
            <a:endParaRPr lang="en-GB" sz="2000" dirty="0">
              <a:cs typeface="Calibri"/>
            </a:endParaRPr>
          </a:p>
        </p:txBody>
      </p:sp>
      <p:sp>
        <p:nvSpPr>
          <p:cNvPr id="3" name="Abrir llave 2">
            <a:extLst>
              <a:ext uri="{FF2B5EF4-FFF2-40B4-BE49-F238E27FC236}">
                <a16:creationId xmlns:a16="http://schemas.microsoft.com/office/drawing/2014/main" id="{C9380900-1D49-473F-BE88-EBCBFF0EE896}"/>
              </a:ext>
            </a:extLst>
          </p:cNvPr>
          <p:cNvSpPr/>
          <p:nvPr/>
        </p:nvSpPr>
        <p:spPr>
          <a:xfrm rot="10800000">
            <a:off x="8860201" y="1913193"/>
            <a:ext cx="215795" cy="121831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CuadroTexto 4">
            <a:extLst>
              <a:ext uri="{FF2B5EF4-FFF2-40B4-BE49-F238E27FC236}">
                <a16:creationId xmlns:a16="http://schemas.microsoft.com/office/drawing/2014/main" id="{4E9F0CCB-BFDE-4EFE-A229-F033F9A12768}"/>
              </a:ext>
            </a:extLst>
          </p:cNvPr>
          <p:cNvSpPr txBox="1"/>
          <p:nvPr/>
        </p:nvSpPr>
        <p:spPr>
          <a:xfrm>
            <a:off x="9154502" y="1762850"/>
            <a:ext cx="2285606" cy="1569660"/>
          </a:xfrm>
          <a:prstGeom prst="rect">
            <a:avLst/>
          </a:prstGeom>
          <a:noFill/>
        </p:spPr>
        <p:txBody>
          <a:bodyPr wrap="square" rtlCol="0">
            <a:spAutoFit/>
          </a:bodyPr>
          <a:lstStyle/>
          <a:p>
            <a:r>
              <a:rPr lang="en-US" sz="1600" b="1" dirty="0">
                <a:hlinkClick r:id="rId4"/>
              </a:rPr>
              <a:t>Listina EU in Kodeks ravnanja pri zaposlovanju raziskovalcev. </a:t>
            </a:r>
            <a:endParaRPr lang="en-US" sz="1600" b="1" dirty="0"/>
          </a:p>
          <a:p>
            <a:r>
              <a:rPr lang="en-US" sz="1600" b="1" dirty="0">
                <a:hlinkClick r:id="rId5"/>
              </a:rPr>
              <a:t>Strategija človeških virov za raziskovalce.</a:t>
            </a:r>
            <a:endParaRPr lang="en-US" sz="1600" b="1" dirty="0"/>
          </a:p>
        </p:txBody>
      </p:sp>
      <p:pic>
        <p:nvPicPr>
          <p:cNvPr id="9" name="Imagen 3">
            <a:extLst>
              <a:ext uri="{FF2B5EF4-FFF2-40B4-BE49-F238E27FC236}">
                <a16:creationId xmlns:a16="http://schemas.microsoft.com/office/drawing/2014/main" id="{06BAF63F-D6D0-413F-85FD-6F1C5DABFAB1}"/>
              </a:ext>
            </a:extLst>
          </p:cNvPr>
          <p:cNvPicPr>
            <a:picLocks noChangeAspect="1"/>
          </p:cNvPicPr>
          <p:nvPr/>
        </p:nvPicPr>
        <p:blipFill rotWithShape="1">
          <a:blip r:embed="rId6" cstate="print"/>
          <a:srcRect l="2232" t="6129" r="1817" b="3755"/>
          <a:stretch/>
        </p:blipFill>
        <p:spPr>
          <a:xfrm>
            <a:off x="10797978" y="6375078"/>
            <a:ext cx="731777" cy="250165"/>
          </a:xfrm>
          <a:prstGeom prst="rect">
            <a:avLst/>
          </a:prstGeom>
        </p:spPr>
      </p:pic>
      <p:sp>
        <p:nvSpPr>
          <p:cNvPr id="11" name="TextovéPole 3">
            <a:extLst>
              <a:ext uri="{FF2B5EF4-FFF2-40B4-BE49-F238E27FC236}">
                <a16:creationId xmlns:a16="http://schemas.microsoft.com/office/drawing/2014/main" id="{19497124-63E2-4C2B-A735-16FF918601AD}"/>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1925F5DD-B314-4C7C-B38C-488445FEBB0A}"/>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Ukrepi za spodbujanje enakosti spolov v okviru projekta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2038196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E542026-32FC-41B9-A22D-046D60592C67}"/>
              </a:ext>
            </a:extLst>
          </p:cNvPr>
          <p:cNvSpPr txBox="1"/>
          <p:nvPr/>
        </p:nvSpPr>
        <p:spPr>
          <a:xfrm>
            <a:off x="1684983" y="1391995"/>
            <a:ext cx="9315091" cy="4231928"/>
          </a:xfrm>
          <a:prstGeom prst="rect">
            <a:avLst/>
          </a:prstGeom>
          <a:noFill/>
        </p:spPr>
        <p:txBody>
          <a:bodyPr wrap="square" lIns="91440" tIns="45720" rIns="91440" bIns="45720" rtlCol="0" anchor="t">
            <a:spAutoFit/>
          </a:bodyPr>
          <a:lstStyle/>
          <a:p>
            <a:pPr>
              <a:spcBef>
                <a:spcPts val="600"/>
              </a:spcBef>
            </a:pPr>
            <a:endParaRPr lang="es-ES" sz="2400" b="1" dirty="0">
              <a:solidFill>
                <a:schemeClr val="tx1">
                  <a:lumMod val="65000"/>
                  <a:lumOff val="35000"/>
                </a:schemeClr>
              </a:solidFill>
              <a:latin typeface="Sofia Pro" pitchFamily="2" charset="0"/>
            </a:endParaRPr>
          </a:p>
          <a:p>
            <a:pPr marL="285750" indent="-285750">
              <a:spcBef>
                <a:spcPts val="600"/>
              </a:spcBef>
              <a:buFont typeface="Wingdings" panose="05000000000000000000" pitchFamily="2" charset="2"/>
              <a:buChar char="§"/>
            </a:pPr>
            <a:r>
              <a:rPr lang="en-GB" sz="2000" dirty="0"/>
              <a:t>Načrt za razširjanje in komuniciranje »z razsežnostjo spola«. Pogoj sprejemljivosti v projektih Horizon Europe.</a:t>
            </a:r>
          </a:p>
          <a:p>
            <a:pPr marL="285750" indent="-285750">
              <a:spcBef>
                <a:spcPts val="600"/>
              </a:spcBef>
              <a:buFont typeface="Wingdings" panose="05000000000000000000" pitchFamily="2" charset="2"/>
              <a:buChar char="§"/>
            </a:pPr>
            <a:r>
              <a:rPr lang="en-GB" sz="2000" dirty="0"/>
              <a:t>Uporaba spolno občutljive komunikacije, vključno s prevodi v materne jezike udeležencev in odstranjevanje spolnih stereotipov.</a:t>
            </a:r>
          </a:p>
          <a:p>
            <a:pPr marL="285750" indent="-285750">
              <a:spcBef>
                <a:spcPts val="600"/>
              </a:spcBef>
              <a:buFont typeface="Wingdings" panose="05000000000000000000" pitchFamily="2" charset="2"/>
              <a:buChar char="§"/>
            </a:pPr>
            <a:r>
              <a:rPr lang="en-GB" sz="2000" dirty="0"/>
              <a:t>Priprava delavnice za </a:t>
            </a:r>
            <a:r>
              <a:rPr lang="en-GB" sz="2000" dirty="0" err="1"/>
              <a:t>ozaveščanje</a:t>
            </a:r>
            <a:r>
              <a:rPr lang="en-GB" sz="2000" dirty="0"/>
              <a:t> o vprašanjih enakosti spolov in dejavnosti z raziskovalci in študenti. Primer: »Uravnotežena zastopanost spolov v poljih STEAM«.</a:t>
            </a:r>
          </a:p>
          <a:p>
            <a:pPr marL="285750" indent="-285750">
              <a:spcBef>
                <a:spcPts val="600"/>
              </a:spcBef>
              <a:buFont typeface="Wingdings" panose="05000000000000000000" pitchFamily="2" charset="2"/>
              <a:buChar char="§"/>
            </a:pPr>
            <a:r>
              <a:rPr lang="en-GB" sz="2000" dirty="0"/>
              <a:t>Vzpostavitev skupnih dejavnosti s projekti, ki temeljijo na enakosti spolov, in s sestrskimi projekti. </a:t>
            </a:r>
            <a:br>
              <a:rPr lang="en-GB" sz="2000" dirty="0"/>
            </a:br>
            <a:r>
              <a:rPr lang="en-GB" sz="2000" dirty="0"/>
              <a:t>Primer: okrogla miza o vprašanjih enakosti spolov s sestrskimi projekti.</a:t>
            </a:r>
          </a:p>
          <a:p>
            <a:pPr marL="285750" indent="-285750">
              <a:spcBef>
                <a:spcPts val="600"/>
              </a:spcBef>
              <a:buFont typeface="Wingdings" panose="05000000000000000000" pitchFamily="2" charset="2"/>
              <a:buChar char="§"/>
            </a:pPr>
            <a:r>
              <a:rPr lang="en-GB" sz="2000" dirty="0"/>
              <a:t>Vzpostavitev projektnih akcij v sodelovanju z oddelki in enotami udeležencev, ki se ukvarjajo z vprašanji enakosti spolov in zadolženi za Načrt za enakost spolov.</a:t>
            </a:r>
            <a:endParaRPr lang="en-US" sz="2000" dirty="0"/>
          </a:p>
        </p:txBody>
      </p:sp>
      <p:pic>
        <p:nvPicPr>
          <p:cNvPr id="5" name="Imagen 3">
            <a:extLst>
              <a:ext uri="{FF2B5EF4-FFF2-40B4-BE49-F238E27FC236}">
                <a16:creationId xmlns:a16="http://schemas.microsoft.com/office/drawing/2014/main" id="{D0FE89D4-F96E-4613-96BB-41698D974B25}"/>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27804F6D-7E19-4590-AD6C-FC72744ABC5C}"/>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C69A1EF1-8299-4A90-B45A-E1E390E44480}"/>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Ukrepi za spodbujanje enakosti spolov v okviru projekta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4086036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E542026-32FC-41B9-A22D-046D60592C67}"/>
              </a:ext>
            </a:extLst>
          </p:cNvPr>
          <p:cNvSpPr txBox="1"/>
          <p:nvPr/>
        </p:nvSpPr>
        <p:spPr>
          <a:xfrm>
            <a:off x="1476247" y="1662306"/>
            <a:ext cx="9890076" cy="3737946"/>
          </a:xfrm>
          <a:prstGeom prst="rect">
            <a:avLst/>
          </a:prstGeom>
          <a:noFill/>
        </p:spPr>
        <p:txBody>
          <a:bodyPr wrap="square" lIns="91440" tIns="45720" rIns="91440" bIns="45720" rtlCol="0" anchor="t">
            <a:spAutoFit/>
          </a:bodyPr>
          <a:lstStyle/>
          <a:p>
            <a:pPr marL="285750" indent="-285750">
              <a:lnSpc>
                <a:spcPct val="150000"/>
              </a:lnSpc>
              <a:buFont typeface="Wingdings" panose="05000000000000000000" pitchFamily="2" charset="2"/>
              <a:buChar char="§"/>
            </a:pPr>
            <a:r>
              <a:rPr lang="en-GB" sz="2000" dirty="0"/>
              <a:t>Sprejem družini prijazne politike. Primer: izleti tor.-</a:t>
            </a:r>
            <a:r>
              <a:rPr lang="en-GB" sz="2000" dirty="0" err="1"/>
              <a:t>sre</a:t>
            </a:r>
            <a:r>
              <a:rPr lang="en-GB" sz="2000" dirty="0"/>
              <a:t>.-čet.</a:t>
            </a:r>
          </a:p>
          <a:p>
            <a:pPr marL="285750" indent="-285750">
              <a:lnSpc>
                <a:spcPct val="150000"/>
              </a:lnSpc>
              <a:buFont typeface="Wingdings" panose="05000000000000000000" pitchFamily="2" charset="2"/>
              <a:buChar char="§"/>
            </a:pPr>
            <a:r>
              <a:rPr lang="en-GB" sz="2000" dirty="0"/>
              <a:t>Postavitev analize spola in spola, dodajanje tabel, slik in opisov morebitnih ugotovitev o spolu/spolu.</a:t>
            </a:r>
          </a:p>
          <a:p>
            <a:pPr marL="285750" indent="-285750">
              <a:lnSpc>
                <a:spcPct val="150000"/>
              </a:lnSpc>
              <a:buFont typeface="Wingdings" panose="05000000000000000000" pitchFamily="2" charset="2"/>
              <a:buChar char="§"/>
            </a:pPr>
            <a:r>
              <a:rPr lang="en-GB" sz="2000" dirty="0"/>
              <a:t>Prepoznavnost: pri objavljanju rezultatov upoštevajte revije in spletna mesta, specializirana za vidike enakosti spolov in povzetke politik. Primer: spolno usmerjene inovacije</a:t>
            </a:r>
          </a:p>
          <a:p>
            <a:pPr marL="285750" indent="-285750">
              <a:lnSpc>
                <a:spcPct val="150000"/>
              </a:lnSpc>
              <a:buFont typeface="Wingdings" panose="05000000000000000000" pitchFamily="2" charset="2"/>
              <a:buChar char="§"/>
            </a:pPr>
            <a:r>
              <a:rPr lang="en-GB" sz="2000" dirty="0"/>
              <a:t>Ukrepi za preprečevanje in obravnavanje nasilja na podlagi spola, kot je spolno nadlegovanje.</a:t>
            </a:r>
          </a:p>
          <a:p>
            <a:pPr marL="285750" indent="-285750">
              <a:lnSpc>
                <a:spcPct val="150000"/>
              </a:lnSpc>
              <a:buFont typeface="Wingdings" panose="05000000000000000000" pitchFamily="2" charset="2"/>
              <a:buChar char="§"/>
            </a:pPr>
            <a:r>
              <a:rPr lang="en-GB" sz="2000" dirty="0"/>
              <a:t>Načrtovanje enakosti spolov in priprava proračuna</a:t>
            </a:r>
          </a:p>
        </p:txBody>
      </p:sp>
      <p:pic>
        <p:nvPicPr>
          <p:cNvPr id="5" name="Imagen 3">
            <a:extLst>
              <a:ext uri="{FF2B5EF4-FFF2-40B4-BE49-F238E27FC236}">
                <a16:creationId xmlns:a16="http://schemas.microsoft.com/office/drawing/2014/main" id="{637A5D13-15D1-44BE-B4AB-B2F5EEF59DC1}"/>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72F5DE76-637A-4E3F-80B7-796F582479F9}"/>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CCAC9A6D-93A8-497D-8936-05FB65C816DE}"/>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Ukrepi za spodbujanje enakosti spolov v okviru projekta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28440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10745" y="1326434"/>
            <a:ext cx="4987837" cy="523220"/>
          </a:xfrm>
          <a:prstGeom prst="rect">
            <a:avLst/>
          </a:prstGeom>
          <a:noFill/>
        </p:spPr>
        <p:txBody>
          <a:bodyPr wrap="square" lIns="91440" tIns="45720" rIns="91440" bIns="45720" rtlCol="0" anchor="t">
            <a:spAutoFit/>
          </a:bodyPr>
          <a:lstStyle/>
          <a:p>
            <a:r>
              <a:rPr lang="en-US" sz="2800" b="1" dirty="0">
                <a:solidFill>
                  <a:schemeClr val="tx1">
                    <a:lumMod val="65000"/>
                    <a:lumOff val="35000"/>
                  </a:schemeClr>
                </a:solidFill>
                <a:latin typeface="Calibri"/>
                <a:cs typeface="Calibri"/>
              </a:rPr>
              <a:t>Slovar</a:t>
            </a:r>
            <a:endParaRPr lang="cs-CZ" sz="28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115039" y="1923613"/>
            <a:ext cx="4812281" cy="3123932"/>
          </a:xfrm>
          <a:prstGeom prst="rect">
            <a:avLst/>
          </a:prstGeom>
          <a:noFill/>
        </p:spPr>
        <p:txBody>
          <a:bodyPr wrap="square" lIns="91440" tIns="45720" rIns="91440" bIns="45720" rtlCol="0" anchor="t">
            <a:spAutoFit/>
          </a:bodyPr>
          <a:lstStyle/>
          <a:p>
            <a:pPr>
              <a:spcAft>
                <a:spcPts val="600"/>
              </a:spcAft>
            </a:pPr>
            <a:r>
              <a:rPr lang="en-US" sz="1400" b="1" dirty="0">
                <a:solidFill>
                  <a:srgbClr val="000000"/>
                </a:solidFill>
                <a:ea typeface="+mn-lt"/>
                <a:cs typeface="+mn-lt"/>
              </a:rPr>
              <a:t>Ravnovesje med spoloma: </a:t>
            </a:r>
            <a:r>
              <a:rPr lang="en-US" sz="1400" dirty="0">
                <a:solidFill>
                  <a:srgbClr val="000000"/>
                </a:solidFill>
                <a:ea typeface="+mn-lt"/>
                <a:cs typeface="+mn-lt"/>
              </a:rPr>
              <a:t>Pravična porazdelitev spolov v skupini, organizaciji ali </a:t>
            </a:r>
            <a:r>
              <a:rPr lang="en-US" sz="1400" dirty="0" err="1">
                <a:solidFill>
                  <a:srgbClr val="000000"/>
                </a:solidFill>
                <a:ea typeface="+mn-lt"/>
                <a:cs typeface="+mn-lt"/>
              </a:rPr>
              <a:t>timu</a:t>
            </a:r>
            <a:r>
              <a:rPr lang="en-US" sz="1400" dirty="0">
                <a:solidFill>
                  <a:srgbClr val="000000"/>
                </a:solidFill>
                <a:ea typeface="+mn-lt"/>
                <a:cs typeface="+mn-lt"/>
              </a:rPr>
              <a:t>, pogosto s ciljem spodbujanja različnih pogledov in zmanjševanja pristranskosti.</a:t>
            </a:r>
          </a:p>
          <a:p>
            <a:pPr>
              <a:spcAft>
                <a:spcPts val="600"/>
              </a:spcAft>
            </a:pPr>
            <a:r>
              <a:rPr lang="en-US" sz="1400" b="1" dirty="0">
                <a:solidFill>
                  <a:srgbClr val="000000"/>
                </a:solidFill>
                <a:ea typeface="+mn-lt"/>
                <a:cs typeface="+mn-lt"/>
              </a:rPr>
              <a:t>Ovire glede na spol: </a:t>
            </a:r>
            <a:r>
              <a:rPr lang="en-US" sz="1400" dirty="0">
                <a:solidFill>
                  <a:srgbClr val="000000"/>
                </a:solidFill>
                <a:ea typeface="+mn-lt"/>
                <a:cs typeface="+mn-lt"/>
              </a:rPr>
              <a:t>ovire, ki omejujejo priložnosti, vire ali pošteno obravnavo na podlagi spola, ki pogosto izvirajo iz družbenih norm ali institucionalnih praks.</a:t>
            </a:r>
          </a:p>
          <a:p>
            <a:pPr>
              <a:spcAft>
                <a:spcPts val="600"/>
              </a:spcAft>
            </a:pPr>
            <a:r>
              <a:rPr lang="en-US" sz="1400" b="1" dirty="0">
                <a:solidFill>
                  <a:srgbClr val="000000"/>
                </a:solidFill>
                <a:ea typeface="+mn-lt"/>
                <a:cs typeface="+mn-lt"/>
              </a:rPr>
              <a:t>Nasilje na podlagi spola: </a:t>
            </a:r>
            <a:r>
              <a:rPr lang="en-US" sz="1400" dirty="0">
                <a:solidFill>
                  <a:srgbClr val="000000"/>
                </a:solidFill>
                <a:ea typeface="+mn-lt"/>
                <a:cs typeface="+mn-lt"/>
              </a:rPr>
              <a:t>Vsako dejanje nasilja, usmerjeno proti posamezniku na podlagi njegovega spola, ki je pogosto namenjeno vzpostavitvi ali krepitvi neenakosti moči na podlagi spola.</a:t>
            </a:r>
          </a:p>
          <a:p>
            <a:pPr>
              <a:spcAft>
                <a:spcPts val="600"/>
              </a:spcAft>
            </a:pPr>
            <a:r>
              <a:rPr lang="en-US" sz="1400" b="1" dirty="0">
                <a:solidFill>
                  <a:srgbClr val="000000"/>
                </a:solidFill>
                <a:ea typeface="+mn-lt"/>
                <a:cs typeface="+mn-lt"/>
              </a:rPr>
              <a:t>Razsežnost spola: </a:t>
            </a:r>
            <a:r>
              <a:rPr lang="en-US" sz="1400" dirty="0">
                <a:solidFill>
                  <a:srgbClr val="000000"/>
                </a:solidFill>
                <a:ea typeface="+mn-lt"/>
                <a:cs typeface="+mn-lt"/>
              </a:rPr>
              <a:t>vključevanje vprašanj enakosti spolov v načrtovanje, izvajanje in vrednotenje politik, projektov ali raziskav, da se zagotovi, da pravično koristijo vsem spolom.</a:t>
            </a:r>
            <a:endParaRPr lang="en-US" sz="1400"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3" name="QuadreDeText 2">
            <a:extLst>
              <a:ext uri="{FF2B5EF4-FFF2-40B4-BE49-F238E27FC236}">
                <a16:creationId xmlns:a16="http://schemas.microsoft.com/office/drawing/2014/main" id="{C7C8A01B-186D-2491-BFAA-2ED81D6C24A1}"/>
              </a:ext>
            </a:extLst>
          </p:cNvPr>
          <p:cNvSpPr txBox="1"/>
          <p:nvPr/>
        </p:nvSpPr>
        <p:spPr>
          <a:xfrm>
            <a:off x="6555058" y="1927302"/>
            <a:ext cx="4322955" cy="33393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400" b="1" dirty="0">
                <a:cs typeface="Segoe UI"/>
              </a:rPr>
              <a:t>Enakost spolov: </a:t>
            </a:r>
            <a:r>
              <a:rPr lang="en-US" sz="1400" dirty="0">
                <a:cs typeface="Segoe UI"/>
              </a:rPr>
              <a:t>Stanje enakega dostopa do priložnosti in virov, ne glede na spol, katerega cilj je odpraviti diskriminacijo na podlagi spola in zagotoviti pošteno obravnavo za vse.​</a:t>
            </a:r>
          </a:p>
          <a:p>
            <a:pPr>
              <a:spcAft>
                <a:spcPts val="600"/>
              </a:spcAft>
            </a:pPr>
            <a:r>
              <a:rPr lang="en-US" sz="1400" b="1" dirty="0">
                <a:cs typeface="Segoe UI"/>
              </a:rPr>
              <a:t>Načrt za enakost spolov (GEP): </a:t>
            </a:r>
            <a:r>
              <a:rPr lang="en-US" sz="1400" dirty="0">
                <a:cs typeface="Segoe UI"/>
              </a:rPr>
              <a:t>uradna politika ali dokument, ki ga je razvila organizacija za spodbujanje enakih možnosti in odpravo pristranskosti glede na spol na delovnem mestu ali v projektnem okolju.​</a:t>
            </a:r>
          </a:p>
          <a:p>
            <a:pPr>
              <a:spcAft>
                <a:spcPts val="600"/>
              </a:spcAft>
            </a:pPr>
            <a:r>
              <a:rPr lang="en-US" sz="1400" b="1" dirty="0">
                <a:cs typeface="Segoe UI"/>
              </a:rPr>
              <a:t>Vpliv na spol: </a:t>
            </a:r>
            <a:r>
              <a:rPr lang="en-US" sz="1400" dirty="0">
                <a:cs typeface="Segoe UI"/>
              </a:rPr>
              <a:t>Posebni učinki ali rezultati, ki jih ima ukrep, politika ali program na enakost spolov ali izkušnje različnih spolov.​</a:t>
            </a:r>
          </a:p>
          <a:p>
            <a:pPr>
              <a:spcAft>
                <a:spcPts val="600"/>
              </a:spcAft>
            </a:pPr>
            <a:r>
              <a:rPr lang="en-US" sz="1400" b="1" dirty="0">
                <a:cs typeface="Segoe UI"/>
              </a:rPr>
              <a:t>Neenakosti med spoloma: </a:t>
            </a:r>
            <a:r>
              <a:rPr lang="en-US" sz="1400" dirty="0">
                <a:cs typeface="Segoe UI"/>
              </a:rPr>
              <a:t>razlike v statusu, virih, priložnostih in obravnavi na podlagi spola, ki so pogosto posledica sistemskih pristranskosti ali diskriminacije.​​</a:t>
            </a:r>
          </a:p>
        </p:txBody>
      </p:sp>
    </p:spTree>
    <p:extLst>
      <p:ext uri="{BB962C8B-B14F-4D97-AF65-F5344CB8AC3E}">
        <p14:creationId xmlns:p14="http://schemas.microsoft.com/office/powerpoint/2010/main" val="2803563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CuadroTexto">
            <a:extLst>
              <a:ext uri="{FF2B5EF4-FFF2-40B4-BE49-F238E27FC236}">
                <a16:creationId xmlns:a16="http://schemas.microsoft.com/office/drawing/2014/main" id="{A7FB1140-CE58-4353-982A-26B3EAC7666B}"/>
              </a:ext>
            </a:extLst>
          </p:cNvPr>
          <p:cNvSpPr txBox="1"/>
          <p:nvPr/>
        </p:nvSpPr>
        <p:spPr>
          <a:xfrm>
            <a:off x="1498849" y="1748451"/>
            <a:ext cx="8902950" cy="1092607"/>
          </a:xfrm>
          <a:prstGeom prst="rect">
            <a:avLst/>
          </a:prstGeom>
          <a:noFill/>
        </p:spPr>
        <p:txBody>
          <a:bodyPr wrap="square" lIns="91440" tIns="45720" rIns="91440" bIns="45720" rtlCol="0" anchor="t">
            <a:spAutoFit/>
          </a:bodyPr>
          <a:lstStyle/>
          <a:p>
            <a:pPr>
              <a:spcAft>
                <a:spcPts val="600"/>
              </a:spcAft>
            </a:pPr>
            <a:r>
              <a:rPr lang="es-ES" sz="2000" b="1" u="sng" dirty="0"/>
              <a:t>STRUKTURA IN ORGANI UPRAVLJANJA</a:t>
            </a:r>
          </a:p>
          <a:p>
            <a:pPr>
              <a:spcAft>
                <a:spcPts val="600"/>
              </a:spcAft>
            </a:pPr>
            <a:r>
              <a:rPr lang="en-US" sz="2000" dirty="0"/>
              <a:t>Ali obstaja uravnotežena zastopanost spolov v projektnem konzorciju in ekipi na vseh ravneh in na položajih odločanja?</a:t>
            </a:r>
          </a:p>
        </p:txBody>
      </p:sp>
      <p:pic>
        <p:nvPicPr>
          <p:cNvPr id="9" name="Imagen 3">
            <a:extLst>
              <a:ext uri="{FF2B5EF4-FFF2-40B4-BE49-F238E27FC236}">
                <a16:creationId xmlns:a16="http://schemas.microsoft.com/office/drawing/2014/main" id="{51C74EB0-D157-4262-ADAE-CDD87F59E8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11" name="TextovéPole 3">
            <a:extLst>
              <a:ext uri="{FF2B5EF4-FFF2-40B4-BE49-F238E27FC236}">
                <a16:creationId xmlns:a16="http://schemas.microsoft.com/office/drawing/2014/main" id="{8F3DEEDC-4927-4317-BF33-F690F233B8DB}"/>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41AC23B8-A186-4AA2-B6B1-F364DD6838F0}"/>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Ukrepi za spodbujanje enakosti spolov v okviru projekta</a:t>
            </a:r>
            <a:endParaRPr lang="cs-CZ" sz="2800" b="1" i="0" dirty="0">
              <a:solidFill>
                <a:srgbClr val="2EA234"/>
              </a:solidFill>
              <a:latin typeface="Calibri"/>
              <a:cs typeface="Calibri"/>
            </a:endParaRPr>
          </a:p>
        </p:txBody>
      </p:sp>
      <p:sp>
        <p:nvSpPr>
          <p:cNvPr id="4" name="QuadreDeText 3">
            <a:extLst>
              <a:ext uri="{FF2B5EF4-FFF2-40B4-BE49-F238E27FC236}">
                <a16:creationId xmlns:a16="http://schemas.microsoft.com/office/drawing/2014/main" id="{FD324752-DF7B-88CE-B6C6-CF54EA78962D}"/>
              </a:ext>
            </a:extLst>
          </p:cNvPr>
          <p:cNvSpPr txBox="1"/>
          <p:nvPr/>
        </p:nvSpPr>
        <p:spPr>
          <a:xfrm>
            <a:off x="6371664" y="3110753"/>
            <a:ext cx="3987052" cy="1862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600"/>
              </a:spcAft>
              <a:buFont typeface="Arial,Sans-Serif"/>
              <a:buChar char="•"/>
            </a:pPr>
            <a:r>
              <a:rPr lang="en-GB" sz="2000" dirty="0">
                <a:cs typeface="Arial"/>
              </a:rPr>
              <a:t>Vodje delovnih paketov</a:t>
            </a:r>
          </a:p>
          <a:p>
            <a:pPr marL="342900" indent="-342900">
              <a:spcAft>
                <a:spcPts val="600"/>
              </a:spcAft>
              <a:buFont typeface="Arial,Sans-Serif"/>
              <a:buChar char="•"/>
            </a:pPr>
            <a:r>
              <a:rPr lang="en-GB" sz="2000" dirty="0">
                <a:cs typeface="Arial"/>
              </a:rPr>
              <a:t>Koordinatorji projekta</a:t>
            </a:r>
          </a:p>
          <a:p>
            <a:pPr marL="342900" indent="-342900">
              <a:spcAft>
                <a:spcPts val="600"/>
              </a:spcAft>
              <a:buFont typeface="Arial,Sans-Serif"/>
              <a:buChar char="•"/>
            </a:pPr>
            <a:r>
              <a:rPr lang="en-GB" sz="2000" dirty="0">
                <a:cs typeface="Arial"/>
              </a:rPr>
              <a:t>Glavni raziskovalci</a:t>
            </a:r>
          </a:p>
          <a:p>
            <a:pPr marL="342900" indent="-342900">
              <a:spcAft>
                <a:spcPts val="600"/>
              </a:spcAft>
              <a:buFont typeface="Arial,Sans-Serif"/>
              <a:buChar char="•"/>
            </a:pPr>
            <a:r>
              <a:rPr lang="en-GB" sz="2000" dirty="0">
                <a:cs typeface="Arial"/>
              </a:rPr>
              <a:t>Zaposlitvene možnosti v času trajanja projekta</a:t>
            </a:r>
          </a:p>
        </p:txBody>
      </p:sp>
      <p:sp>
        <p:nvSpPr>
          <p:cNvPr id="5" name="QuadreDeText 4">
            <a:extLst>
              <a:ext uri="{FF2B5EF4-FFF2-40B4-BE49-F238E27FC236}">
                <a16:creationId xmlns:a16="http://schemas.microsoft.com/office/drawing/2014/main" id="{8D3302F0-4B1C-0DFF-4CFB-9116D2DF4464}"/>
              </a:ext>
            </a:extLst>
          </p:cNvPr>
          <p:cNvSpPr txBox="1"/>
          <p:nvPr/>
        </p:nvSpPr>
        <p:spPr>
          <a:xfrm>
            <a:off x="1934136" y="3110753"/>
            <a:ext cx="3987052"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600"/>
              </a:spcAft>
              <a:buFont typeface="Arial,Sans-Serif"/>
              <a:buChar char="•"/>
            </a:pPr>
            <a:r>
              <a:rPr lang="en-GB" sz="2000" dirty="0">
                <a:cs typeface="Arial"/>
              </a:rPr>
              <a:t>Svetovalni odbori</a:t>
            </a:r>
          </a:p>
          <a:p>
            <a:pPr marL="342900" indent="-342900">
              <a:spcAft>
                <a:spcPts val="600"/>
              </a:spcAft>
              <a:buFont typeface="Arial,Sans-Serif"/>
              <a:buChar char="•"/>
            </a:pPr>
            <a:r>
              <a:rPr lang="en-GB" sz="2000" dirty="0">
                <a:cs typeface="Arial"/>
              </a:rPr>
              <a:t>Generalna skupščina/Upravljalni odbor</a:t>
            </a:r>
          </a:p>
          <a:p>
            <a:pPr marL="342900" indent="-342900">
              <a:spcAft>
                <a:spcPts val="600"/>
              </a:spcAft>
              <a:buFont typeface="Arial,Sans-Serif"/>
              <a:buChar char="•"/>
            </a:pPr>
            <a:r>
              <a:rPr lang="en-GB" sz="2000" dirty="0">
                <a:cs typeface="Arial"/>
              </a:rPr>
              <a:t>Zainteresirane strani, oblikovalci politik in </a:t>
            </a:r>
            <a:r>
              <a:rPr lang="en-GB" sz="2000" dirty="0" err="1">
                <a:cs typeface="Arial"/>
              </a:rPr>
              <a:t>odločevalci</a:t>
            </a:r>
            <a:endParaRPr lang="en-GB" sz="2000" dirty="0">
              <a:cs typeface="Arial"/>
            </a:endParaRPr>
          </a:p>
        </p:txBody>
      </p:sp>
    </p:spTree>
    <p:extLst>
      <p:ext uri="{BB962C8B-B14F-4D97-AF65-F5344CB8AC3E}">
        <p14:creationId xmlns:p14="http://schemas.microsoft.com/office/powerpoint/2010/main" val="123089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67B33A-1A31-4CBC-85BE-73AB34A85D64}"/>
              </a:ext>
            </a:extLst>
          </p:cNvPr>
          <p:cNvSpPr txBox="1"/>
          <p:nvPr/>
        </p:nvSpPr>
        <p:spPr>
          <a:xfrm>
            <a:off x="1228062" y="5305725"/>
            <a:ext cx="5862078" cy="276999"/>
          </a:xfrm>
          <a:prstGeom prst="rect">
            <a:avLst/>
          </a:prstGeom>
          <a:noFill/>
        </p:spPr>
        <p:txBody>
          <a:bodyPr wrap="square" rtlCol="0">
            <a:spAutoFit/>
          </a:bodyPr>
          <a:lstStyle/>
          <a:p>
            <a:r>
              <a:rPr lang="en-GB" sz="1200" dirty="0">
                <a:hlinkClick r:id="rId3"/>
              </a:rPr>
              <a:t>Vir https://genderedinnovations.stanford.edu/methods/language.html</a:t>
            </a:r>
            <a:endParaRPr lang="en-GB" sz="1200" dirty="0"/>
          </a:p>
        </p:txBody>
      </p:sp>
      <p:pic>
        <p:nvPicPr>
          <p:cNvPr id="7" name="Imagen 3">
            <a:extLst>
              <a:ext uri="{FF2B5EF4-FFF2-40B4-BE49-F238E27FC236}">
                <a16:creationId xmlns:a16="http://schemas.microsoft.com/office/drawing/2014/main" id="{00778EB1-2F32-4913-90B4-F4CC4DEE72C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E367575B-279A-4495-AFA3-B3F350DD5FCC}"/>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1284D43C-6585-4FAD-88E0-86068AD54FB9}"/>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Ukrepi za spodbujanje enakosti spolov v okviru projekta</a:t>
            </a:r>
            <a:endParaRPr lang="cs-CZ" sz="2800" b="1" i="0" dirty="0">
              <a:solidFill>
                <a:srgbClr val="2EA234"/>
              </a:solidFill>
              <a:latin typeface="Calibri"/>
              <a:cs typeface="Calibri"/>
            </a:endParaRPr>
          </a:p>
        </p:txBody>
      </p:sp>
      <p:sp>
        <p:nvSpPr>
          <p:cNvPr id="12" name="QuadreDeText 11">
            <a:extLst>
              <a:ext uri="{FF2B5EF4-FFF2-40B4-BE49-F238E27FC236}">
                <a16:creationId xmlns:a16="http://schemas.microsoft.com/office/drawing/2014/main" id="{F294A2EF-7498-4BCA-837E-D9BDD64DDBBA}"/>
              </a:ext>
            </a:extLst>
          </p:cNvPr>
          <p:cNvSpPr txBox="1"/>
          <p:nvPr/>
        </p:nvSpPr>
        <p:spPr>
          <a:xfrm>
            <a:off x="1524853" y="1781284"/>
            <a:ext cx="8575028" cy="369332"/>
          </a:xfrm>
          <a:prstGeom prst="rect">
            <a:avLst/>
          </a:prstGeom>
          <a:noFill/>
        </p:spPr>
        <p:txBody>
          <a:bodyPr wrap="square">
            <a:spAutoFit/>
          </a:bodyPr>
          <a:lstStyle/>
          <a:p>
            <a:r>
              <a:rPr lang="es-ES" sz="1800" b="1" u="sng" dirty="0"/>
              <a:t>PONOVNI PREMISLEK O JEZIKU IN VIZUALNIH REPREZENTACIJAH</a:t>
            </a:r>
          </a:p>
        </p:txBody>
      </p:sp>
      <p:sp>
        <p:nvSpPr>
          <p:cNvPr id="13" name="QuadreDeText 12">
            <a:extLst>
              <a:ext uri="{FF2B5EF4-FFF2-40B4-BE49-F238E27FC236}">
                <a16:creationId xmlns:a16="http://schemas.microsoft.com/office/drawing/2014/main" id="{D8853392-E98C-449F-9DBB-A531244C7602}"/>
              </a:ext>
            </a:extLst>
          </p:cNvPr>
          <p:cNvSpPr txBox="1"/>
          <p:nvPr/>
        </p:nvSpPr>
        <p:spPr>
          <a:xfrm>
            <a:off x="1524853" y="2220748"/>
            <a:ext cx="9792864" cy="2800767"/>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en-US" sz="2100" dirty="0"/>
              <a:t>Kako bi lahko metafore opredelili spol in ustvarile nenamerne hipoteze?</a:t>
            </a:r>
          </a:p>
          <a:p>
            <a:pPr marL="285750" indent="-285750">
              <a:spcAft>
                <a:spcPts val="1200"/>
              </a:spcAft>
              <a:buFont typeface="Arial" panose="020B0604020202020204" pitchFamily="34" charset="0"/>
              <a:buChar char="•"/>
            </a:pPr>
            <a:r>
              <a:rPr lang="en-US" sz="2100" dirty="0"/>
              <a:t>Ali metafore, povezane s spolom, krepijo stereotipe?</a:t>
            </a:r>
          </a:p>
          <a:p>
            <a:pPr marL="285750" indent="-285750">
              <a:spcAft>
                <a:spcPts val="1200"/>
              </a:spcAft>
              <a:buFont typeface="Arial" panose="020B0604020202020204" pitchFamily="34" charset="0"/>
              <a:buChar char="•"/>
            </a:pPr>
            <a:r>
              <a:rPr lang="en-US" sz="2100" dirty="0"/>
              <a:t>Ali je izbira besed ali praksa poimenovanja spolno odvisna?</a:t>
            </a:r>
          </a:p>
          <a:p>
            <a:pPr marL="285750" indent="-285750">
              <a:spcAft>
                <a:spcPts val="1200"/>
              </a:spcAft>
              <a:buFont typeface="Arial" panose="020B0604020202020204" pitchFamily="34" charset="0"/>
              <a:buChar char="•"/>
            </a:pPr>
            <a:r>
              <a:rPr lang="en-US" sz="2100" dirty="0"/>
              <a:t>Ali prakse poimenovanja ali izbira zaimkov izključujejo spolne/različne posameznike?</a:t>
            </a:r>
          </a:p>
          <a:p>
            <a:pPr marL="285750" indent="-285750">
              <a:spcAft>
                <a:spcPts val="1200"/>
              </a:spcAft>
              <a:buFont typeface="Arial" panose="020B0604020202020204" pitchFamily="34" charset="0"/>
              <a:buChar char="•"/>
            </a:pPr>
            <a:r>
              <a:rPr lang="en-US" sz="2100" dirty="0"/>
              <a:t>Kako nomenklatura vpliva na to, kdo postane znanstvenik ali inženir?</a:t>
            </a:r>
          </a:p>
          <a:p>
            <a:pPr marL="285750" indent="-285750">
              <a:spcAft>
                <a:spcPts val="1200"/>
              </a:spcAft>
              <a:buFont typeface="Arial" panose="020B0604020202020204" pitchFamily="34" charset="0"/>
              <a:buChar char="•"/>
            </a:pPr>
            <a:r>
              <a:rPr lang="en-US" sz="2100" dirty="0"/>
              <a:t>Ali slike, ki se uporabljajo, vključujejo spol?</a:t>
            </a:r>
            <a:endParaRPr lang="en-US" sz="2100" dirty="0">
              <a:cs typeface="Calibri" panose="020F0502020204030204"/>
            </a:endParaRPr>
          </a:p>
        </p:txBody>
      </p:sp>
    </p:spTree>
    <p:extLst>
      <p:ext uri="{BB962C8B-B14F-4D97-AF65-F5344CB8AC3E}">
        <p14:creationId xmlns:p14="http://schemas.microsoft.com/office/powerpoint/2010/main" val="163750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67B33A-1A31-4CBC-85BE-73AB34A85D64}"/>
              </a:ext>
            </a:extLst>
          </p:cNvPr>
          <p:cNvSpPr txBox="1"/>
          <p:nvPr/>
        </p:nvSpPr>
        <p:spPr>
          <a:xfrm>
            <a:off x="1228062" y="5305725"/>
            <a:ext cx="5862078" cy="276999"/>
          </a:xfrm>
          <a:prstGeom prst="rect">
            <a:avLst/>
          </a:prstGeom>
          <a:noFill/>
        </p:spPr>
        <p:txBody>
          <a:bodyPr wrap="square" rtlCol="0">
            <a:spAutoFit/>
          </a:bodyPr>
          <a:lstStyle/>
          <a:p>
            <a:r>
              <a:rPr lang="en-GB" sz="1200" dirty="0">
                <a:hlinkClick r:id="rId3"/>
              </a:rPr>
              <a:t>Source https://genderedinnovations.stanford.edu/methods/language.html</a:t>
            </a:r>
            <a:endParaRPr lang="en-GB" sz="1200" dirty="0"/>
          </a:p>
        </p:txBody>
      </p:sp>
      <p:pic>
        <p:nvPicPr>
          <p:cNvPr id="7" name="Imagen 3">
            <a:extLst>
              <a:ext uri="{FF2B5EF4-FFF2-40B4-BE49-F238E27FC236}">
                <a16:creationId xmlns:a16="http://schemas.microsoft.com/office/drawing/2014/main" id="{00778EB1-2F32-4913-90B4-F4CC4DEE72C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E367575B-279A-4495-AFA3-B3F350DD5FCC}"/>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1284D43C-6585-4FAD-88E0-86068AD54FB9}"/>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Ukrepi za spodbujanje enakosti spolov v okviru projekta</a:t>
            </a:r>
            <a:endParaRPr lang="cs-CZ" sz="2800" b="1" i="0" dirty="0">
              <a:solidFill>
                <a:srgbClr val="2EA234"/>
              </a:solidFill>
              <a:latin typeface="Calibri"/>
              <a:cs typeface="Calibri"/>
            </a:endParaRPr>
          </a:p>
        </p:txBody>
      </p:sp>
      <p:sp>
        <p:nvSpPr>
          <p:cNvPr id="12" name="QuadreDeText 11">
            <a:extLst>
              <a:ext uri="{FF2B5EF4-FFF2-40B4-BE49-F238E27FC236}">
                <a16:creationId xmlns:a16="http://schemas.microsoft.com/office/drawing/2014/main" id="{F294A2EF-7498-4BCA-837E-D9BDD64DDBBA}"/>
              </a:ext>
            </a:extLst>
          </p:cNvPr>
          <p:cNvSpPr txBox="1"/>
          <p:nvPr/>
        </p:nvSpPr>
        <p:spPr>
          <a:xfrm>
            <a:off x="1524853" y="1844497"/>
            <a:ext cx="8492762" cy="369332"/>
          </a:xfrm>
          <a:prstGeom prst="rect">
            <a:avLst/>
          </a:prstGeom>
          <a:noFill/>
        </p:spPr>
        <p:txBody>
          <a:bodyPr wrap="square">
            <a:spAutoFit/>
          </a:bodyPr>
          <a:lstStyle/>
          <a:p>
            <a:r>
              <a:rPr lang="es-ES" sz="1800" b="1" u="sng" dirty="0"/>
              <a:t>PONOVNI PREMISLEK O JEZIKU IN VIZUALNIH REPREZENTACIJAH</a:t>
            </a:r>
          </a:p>
        </p:txBody>
      </p:sp>
      <p:sp>
        <p:nvSpPr>
          <p:cNvPr id="13" name="QuadreDeText 12">
            <a:extLst>
              <a:ext uri="{FF2B5EF4-FFF2-40B4-BE49-F238E27FC236}">
                <a16:creationId xmlns:a16="http://schemas.microsoft.com/office/drawing/2014/main" id="{D8853392-E98C-449F-9DBB-A531244C7602}"/>
              </a:ext>
            </a:extLst>
          </p:cNvPr>
          <p:cNvSpPr txBox="1"/>
          <p:nvPr/>
        </p:nvSpPr>
        <p:spPr>
          <a:xfrm>
            <a:off x="1524853" y="2283961"/>
            <a:ext cx="9792864" cy="2339102"/>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en-US" sz="2100" dirty="0"/>
              <a:t>Ali so grafi, diagrami ali slike, ki se uporabljajo za vizualizacijo abstraktnih konceptov, spolno opredeljeni na nepredvidene načine?</a:t>
            </a:r>
          </a:p>
          <a:p>
            <a:pPr marL="285750" indent="-285750">
              <a:spcAft>
                <a:spcPts val="1200"/>
              </a:spcAft>
              <a:buFont typeface="Arial" panose="020B0604020202020204" pitchFamily="34" charset="0"/>
              <a:buChar char="•"/>
            </a:pPr>
            <a:r>
              <a:rPr lang="en-US" sz="2100" dirty="0"/>
              <a:t>Ali določeno področje inženiringa spodbuja samopodobo, ki nosi sporočila o primernosti sodelovanja žensk, moških in spolno različnih ljudi glede na spol?</a:t>
            </a:r>
          </a:p>
          <a:p>
            <a:pPr marL="285750" indent="-285750">
              <a:spcAft>
                <a:spcPts val="1200"/>
              </a:spcAft>
              <a:buFont typeface="Arial" panose="020B0604020202020204" pitchFamily="34" charset="0"/>
              <a:buChar char="•"/>
            </a:pPr>
            <a:r>
              <a:rPr lang="en-US" sz="2100" dirty="0"/>
              <a:t>Ali so sklopi problemov ali vaje za usposabljanje izbrani za ponazoritev osnovnih znanstvenih načel, ki so spolno opredeljena na nenameren način?</a:t>
            </a:r>
            <a:endParaRPr lang="ca-ES" sz="2100" dirty="0">
              <a:cs typeface="Calibri" panose="020F0502020204030204"/>
            </a:endParaRPr>
          </a:p>
        </p:txBody>
      </p:sp>
    </p:spTree>
    <p:extLst>
      <p:ext uri="{BB962C8B-B14F-4D97-AF65-F5344CB8AC3E}">
        <p14:creationId xmlns:p14="http://schemas.microsoft.com/office/powerpoint/2010/main" val="3623759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4B5CD95-EA6E-4924-9FEE-66D6F6288FBD}"/>
              </a:ext>
            </a:extLst>
          </p:cNvPr>
          <p:cNvPicPr>
            <a:picLocks noChangeAspect="1"/>
          </p:cNvPicPr>
          <p:nvPr/>
        </p:nvPicPr>
        <p:blipFill rotWithShape="1">
          <a:blip r:embed="rId3"/>
          <a:srcRect t="1245" r="2739"/>
          <a:stretch/>
        </p:blipFill>
        <p:spPr>
          <a:xfrm>
            <a:off x="818052" y="2063866"/>
            <a:ext cx="7122790" cy="2899087"/>
          </a:xfrm>
          <a:prstGeom prst="rect">
            <a:avLst/>
          </a:prstGeom>
        </p:spPr>
      </p:pic>
      <p:pic>
        <p:nvPicPr>
          <p:cNvPr id="8" name="Imagen 7">
            <a:extLst>
              <a:ext uri="{FF2B5EF4-FFF2-40B4-BE49-F238E27FC236}">
                <a16:creationId xmlns:a16="http://schemas.microsoft.com/office/drawing/2014/main" id="{F3C9277E-8827-43DF-B80F-E89F445171F7}"/>
              </a:ext>
            </a:extLst>
          </p:cNvPr>
          <p:cNvPicPr>
            <a:picLocks noChangeAspect="1"/>
          </p:cNvPicPr>
          <p:nvPr/>
        </p:nvPicPr>
        <p:blipFill>
          <a:blip r:embed="rId4"/>
          <a:stretch>
            <a:fillRect/>
          </a:stretch>
        </p:blipFill>
        <p:spPr>
          <a:xfrm>
            <a:off x="7304802" y="2633791"/>
            <a:ext cx="3974502" cy="2260260"/>
          </a:xfrm>
          <a:prstGeom prst="rect">
            <a:avLst/>
          </a:prstGeom>
        </p:spPr>
      </p:pic>
      <p:pic>
        <p:nvPicPr>
          <p:cNvPr id="7" name="Imagen 3">
            <a:extLst>
              <a:ext uri="{FF2B5EF4-FFF2-40B4-BE49-F238E27FC236}">
                <a16:creationId xmlns:a16="http://schemas.microsoft.com/office/drawing/2014/main" id="{DA247A8A-C791-47C7-93B7-62E1A3693273}"/>
              </a:ext>
            </a:extLst>
          </p:cNvPr>
          <p:cNvPicPr>
            <a:picLocks noChangeAspect="1"/>
          </p:cNvPicPr>
          <p:nvPr/>
        </p:nvPicPr>
        <p:blipFill rotWithShape="1">
          <a:blip r:embed="rId5"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C818DE39-0B6C-447E-A7B9-5FF632F49BBF}"/>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24CF7DA7-7295-4870-AA10-7AAA234F02CA}"/>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Načrt dela in sredstva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1228319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a:extLst>
              <a:ext uri="{FF2B5EF4-FFF2-40B4-BE49-F238E27FC236}">
                <a16:creationId xmlns:a16="http://schemas.microsoft.com/office/drawing/2014/main" id="{DA247A8A-C791-47C7-93B7-62E1A3693273}"/>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C818DE39-0B6C-447E-A7B9-5FF632F49BBF}"/>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24CF7DA7-7295-4870-AA10-7AAA234F02CA}"/>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Načrt dela in sredstva</a:t>
            </a:r>
            <a:endParaRPr lang="cs-CZ" sz="2800" b="1" i="0" dirty="0">
              <a:solidFill>
                <a:srgbClr val="2EA234"/>
              </a:solidFill>
              <a:latin typeface="Calibri"/>
              <a:cs typeface="Calibri"/>
            </a:endParaRPr>
          </a:p>
        </p:txBody>
      </p:sp>
      <p:sp>
        <p:nvSpPr>
          <p:cNvPr id="2" name="QuadreDeText 1">
            <a:extLst>
              <a:ext uri="{FF2B5EF4-FFF2-40B4-BE49-F238E27FC236}">
                <a16:creationId xmlns:a16="http://schemas.microsoft.com/office/drawing/2014/main" id="{CA7733CC-FC15-2E1D-B65E-D1056C3EF920}"/>
              </a:ext>
            </a:extLst>
          </p:cNvPr>
          <p:cNvSpPr txBox="1"/>
          <p:nvPr/>
        </p:nvSpPr>
        <p:spPr>
          <a:xfrm>
            <a:off x="1189568" y="1930400"/>
            <a:ext cx="82677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50" b="1" dirty="0"/>
              <a:t>Čas in razpored:</a:t>
            </a:r>
          </a:p>
          <a:p>
            <a:pPr marL="285750" indent="-285750">
              <a:buFont typeface="Arial" panose="020B0604020202020204" pitchFamily="34" charset="0"/>
              <a:buChar char="•"/>
            </a:pPr>
            <a:r>
              <a:rPr lang="en-US" sz="1650" dirty="0"/>
              <a:t>Ali v vsakem delovnem paketu obstajajo mejniki, ki obravnavajo vidike spola?</a:t>
            </a:r>
          </a:p>
          <a:p>
            <a:pPr marL="285750" indent="-285750">
              <a:buFont typeface="Arial" panose="020B0604020202020204" pitchFamily="34" charset="0"/>
              <a:buChar char="•"/>
            </a:pPr>
            <a:r>
              <a:rPr lang="en-US" sz="1650" dirty="0"/>
              <a:t>Ali so bile načrtovane pregledne točke za oceno vidika spola v celotnem projektu?</a:t>
            </a:r>
            <a:br>
              <a:rPr lang="en-US" sz="1650" dirty="0"/>
            </a:br>
            <a:endParaRPr lang="en-US" sz="1650" dirty="0"/>
          </a:p>
          <a:p>
            <a:r>
              <a:rPr lang="en-US" sz="1650" b="1" dirty="0"/>
              <a:t>Grafična predstavitev med seboj povezanih komponent:</a:t>
            </a:r>
          </a:p>
          <a:p>
            <a:pPr marL="285750" indent="-285750">
              <a:buFont typeface="Arial" panose="020B0604020202020204" pitchFamily="34" charset="0"/>
              <a:buChar char="•"/>
            </a:pPr>
            <a:r>
              <a:rPr lang="en-US" sz="1650" dirty="0"/>
              <a:t>Kako so naloge, povezane s spolom, povezane z drugimi komponentami projekta?</a:t>
            </a:r>
          </a:p>
          <a:p>
            <a:pPr marL="285750" indent="-285750">
              <a:buFont typeface="Arial" panose="020B0604020202020204" pitchFamily="34" charset="0"/>
              <a:buChar char="•"/>
            </a:pPr>
            <a:r>
              <a:rPr lang="en-US" sz="1650" dirty="0"/>
              <a:t>Ali so delovni paketi, ki vključujejo spol, jasno poudarjeni v vizualni postavitvi?</a:t>
            </a:r>
            <a:br>
              <a:rPr lang="en-US" sz="1650" dirty="0"/>
            </a:br>
            <a:endParaRPr lang="en-US" sz="1650" dirty="0"/>
          </a:p>
          <a:p>
            <a:r>
              <a:rPr lang="en-US" sz="1650" b="1" dirty="0"/>
              <a:t>Podroben opis dela (delovni paketi in rezultati):</a:t>
            </a:r>
          </a:p>
          <a:p>
            <a:pPr marL="285750" indent="-285750">
              <a:buFont typeface="Arial" panose="020B0604020202020204" pitchFamily="34" charset="0"/>
              <a:buChar char="•"/>
            </a:pPr>
            <a:r>
              <a:rPr lang="en-US" sz="1650" dirty="0"/>
              <a:t>Ali opis vsakega delovnega paketa določa, kako obravnava vidik spola?</a:t>
            </a:r>
          </a:p>
          <a:p>
            <a:pPr marL="285750" indent="-285750">
              <a:buFont typeface="Arial" panose="020B0604020202020204" pitchFamily="34" charset="0"/>
              <a:buChar char="•"/>
            </a:pPr>
            <a:r>
              <a:rPr lang="en-US" sz="1650" dirty="0"/>
              <a:t>Ali obstajajo rezultati, osredotočeni na analizo ali izvajanje vpogledov v zvezi s spolom?</a:t>
            </a:r>
          </a:p>
          <a:p>
            <a:pPr marL="285750" indent="-285750">
              <a:buFont typeface="Arial" panose="020B0604020202020204" pitchFamily="34" charset="0"/>
              <a:buChar char="•"/>
            </a:pPr>
            <a:r>
              <a:rPr lang="en-US" sz="1650" dirty="0"/>
              <a:t>Ali opis delovnega paketa ves čas uporablja jezik, ki upošteva spol?</a:t>
            </a:r>
            <a:endParaRPr lang="en-US" sz="1650" dirty="0">
              <a:cs typeface="Calibri"/>
            </a:endParaRPr>
          </a:p>
        </p:txBody>
      </p:sp>
    </p:spTree>
    <p:extLst>
      <p:ext uri="{BB962C8B-B14F-4D97-AF65-F5344CB8AC3E}">
        <p14:creationId xmlns:p14="http://schemas.microsoft.com/office/powerpoint/2010/main" val="3600976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CuadroTexto">
            <a:extLst>
              <a:ext uri="{FF2B5EF4-FFF2-40B4-BE49-F238E27FC236}">
                <a16:creationId xmlns:a16="http://schemas.microsoft.com/office/drawing/2014/main" id="{A7FB1140-CE58-4353-982A-26B3EAC7666B}"/>
              </a:ext>
            </a:extLst>
          </p:cNvPr>
          <p:cNvSpPr txBox="1"/>
          <p:nvPr/>
        </p:nvSpPr>
        <p:spPr>
          <a:xfrm>
            <a:off x="1469026" y="1805339"/>
            <a:ext cx="8968446" cy="3293209"/>
          </a:xfrm>
          <a:prstGeom prst="rect">
            <a:avLst/>
          </a:prstGeom>
          <a:noFill/>
          <a:ln>
            <a:noFill/>
          </a:ln>
        </p:spPr>
        <p:txBody>
          <a:bodyPr wrap="square" lIns="91440" tIns="45720" rIns="91440" bIns="45720" rtlCol="0" anchor="t">
            <a:spAutoFit/>
          </a:bodyPr>
          <a:lstStyle/>
          <a:p>
            <a:pPr>
              <a:spcAft>
                <a:spcPts val="1200"/>
              </a:spcAft>
            </a:pPr>
            <a:r>
              <a:rPr lang="en-GB" sz="2400" b="1" dirty="0"/>
              <a:t>BLAGO IN STORITVE </a:t>
            </a:r>
            <a:endParaRPr lang="ca-ES" dirty="0">
              <a:cs typeface="Calibri" panose="020F0502020204030204"/>
            </a:endParaRPr>
          </a:p>
          <a:p>
            <a:pPr marL="182245" lvl="1" algn="just">
              <a:spcAft>
                <a:spcPts val="1200"/>
              </a:spcAft>
              <a:buFont typeface="Wingdings" panose="05000000000000000000" pitchFamily="2" charset="2"/>
              <a:buChar char="ü"/>
            </a:pPr>
            <a:r>
              <a:rPr lang="en-GB" b="1" dirty="0"/>
              <a:t>Potni stroški. </a:t>
            </a:r>
            <a:r>
              <a:rPr lang="en-GB" dirty="0"/>
              <a:t>Primer: Evropska konferenca o enakosti spolov v visokem šolstvu.</a:t>
            </a:r>
            <a:endParaRPr lang="en-GB" dirty="0">
              <a:cs typeface="Calibri"/>
            </a:endParaRPr>
          </a:p>
          <a:p>
            <a:pPr marL="182245" lvl="1" algn="just">
              <a:spcAft>
                <a:spcPts val="1200"/>
              </a:spcAft>
              <a:buFont typeface="Wingdings" panose="05000000000000000000" pitchFamily="2" charset="2"/>
              <a:buChar char="ü"/>
            </a:pPr>
            <a:r>
              <a:rPr lang="en-GB" dirty="0"/>
              <a:t> </a:t>
            </a:r>
            <a:r>
              <a:rPr lang="en-GB" b="1" dirty="0"/>
              <a:t>Storitve strokovnjakov za enakost spolov</a:t>
            </a:r>
            <a:r>
              <a:rPr lang="en-GB" dirty="0"/>
              <a:t>. Primer: strokovna priporočila o tem, kateri vidiki krepijo ali zmanjšujejo neenakosti in kateri spodbujajo enakost glede na status quo ter o tem, kako lahko raziskovalni projekt zmanjša neenakosti spolov in spodbuja enakost spolov</a:t>
            </a:r>
            <a:r>
              <a:rPr lang="en-US" dirty="0"/>
              <a:t>.</a:t>
            </a:r>
            <a:endParaRPr lang="en-US" dirty="0">
              <a:cs typeface="Calibri"/>
            </a:endParaRPr>
          </a:p>
          <a:p>
            <a:pPr marL="182245" lvl="1" algn="just">
              <a:spcAft>
                <a:spcPts val="1200"/>
              </a:spcAft>
              <a:buFont typeface="Wingdings" panose="05000000000000000000" pitchFamily="2" charset="2"/>
              <a:buChar char="ü"/>
            </a:pPr>
            <a:r>
              <a:rPr lang="en-GB" b="1" dirty="0"/>
              <a:t>Stroški usposabljanja. </a:t>
            </a:r>
            <a:r>
              <a:rPr lang="en-GB" dirty="0"/>
              <a:t>Primeri: usposabljanje o metodah in tehnikah za vključevanje spola in spola v raziskovalno vsebino, usposabljanje za zbiranje podatkov z ljudmi in analiza podatkov človeških udeležencev</a:t>
            </a:r>
            <a:r>
              <a:rPr lang="en-US" dirty="0"/>
              <a:t>.</a:t>
            </a:r>
            <a:endParaRPr lang="en-GB" b="1" dirty="0">
              <a:cs typeface="Calibri"/>
            </a:endParaRPr>
          </a:p>
          <a:p>
            <a:pPr marL="182245" lvl="1" algn="just">
              <a:spcAft>
                <a:spcPts val="1200"/>
              </a:spcAft>
              <a:buFont typeface="Wingdings" panose="05000000000000000000" pitchFamily="2" charset="2"/>
              <a:buChar char="ü"/>
            </a:pPr>
            <a:r>
              <a:rPr lang="en-GB" b="1" dirty="0"/>
              <a:t>Stroški razširjanja in komunikacijskih ukrepov z razsežnostjo spola.</a:t>
            </a:r>
            <a:endParaRPr lang="es-ES" sz="1600" dirty="0"/>
          </a:p>
        </p:txBody>
      </p:sp>
      <p:pic>
        <p:nvPicPr>
          <p:cNvPr id="7" name="Imagen 3">
            <a:extLst>
              <a:ext uri="{FF2B5EF4-FFF2-40B4-BE49-F238E27FC236}">
                <a16:creationId xmlns:a16="http://schemas.microsoft.com/office/drawing/2014/main" id="{C0A9D33A-842F-4B29-9A77-08106DCA05D3}"/>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8" name="TextovéPole 3">
            <a:extLst>
              <a:ext uri="{FF2B5EF4-FFF2-40B4-BE49-F238E27FC236}">
                <a16:creationId xmlns:a16="http://schemas.microsoft.com/office/drawing/2014/main" id="{095E1B86-0181-4D4B-A63E-A3E460EBD97E}"/>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80F40915-1705-4799-AF1B-1BE6342B3CF0}"/>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Proračun in upravičeni stroški</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1126598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CuadroTexto">
            <a:extLst>
              <a:ext uri="{FF2B5EF4-FFF2-40B4-BE49-F238E27FC236}">
                <a16:creationId xmlns:a16="http://schemas.microsoft.com/office/drawing/2014/main" id="{A7FB1140-CE58-4353-982A-26B3EAC7666B}"/>
              </a:ext>
            </a:extLst>
          </p:cNvPr>
          <p:cNvSpPr txBox="1"/>
          <p:nvPr/>
        </p:nvSpPr>
        <p:spPr>
          <a:xfrm>
            <a:off x="1937949" y="1873723"/>
            <a:ext cx="8968446" cy="1060290"/>
          </a:xfrm>
          <a:prstGeom prst="rect">
            <a:avLst/>
          </a:prstGeom>
          <a:noFill/>
        </p:spPr>
        <p:txBody>
          <a:bodyPr wrap="square" lIns="91440" tIns="45720" rIns="91440" bIns="45720" rtlCol="0" anchor="t">
            <a:spAutoFit/>
          </a:bodyPr>
          <a:lstStyle/>
          <a:p>
            <a:pPr>
              <a:lnSpc>
                <a:spcPct val="150000"/>
              </a:lnSpc>
            </a:pPr>
            <a:r>
              <a:rPr lang="en-GB" sz="2400" b="1" dirty="0"/>
              <a:t>STROŠKI OSEBJA</a:t>
            </a:r>
            <a:endParaRPr lang="ca-ES" dirty="0"/>
          </a:p>
          <a:p>
            <a:pPr marL="182245" lvl="1" indent="274320">
              <a:lnSpc>
                <a:spcPct val="150000"/>
              </a:lnSpc>
              <a:buFont typeface="Wingdings" panose="05000000000000000000" pitchFamily="2" charset="2"/>
              <a:buChar char="ü"/>
            </a:pPr>
            <a:r>
              <a:rPr lang="en-GB" sz="2000" i="1" dirty="0"/>
              <a:t>Delovni čas, namenjen vključevanju vidika spola</a:t>
            </a:r>
            <a:endParaRPr lang="en-GB" sz="2000" i="1" dirty="0">
              <a:cs typeface="Calibri"/>
            </a:endParaRPr>
          </a:p>
        </p:txBody>
      </p:sp>
      <p:pic>
        <p:nvPicPr>
          <p:cNvPr id="7" name="Imagen 3">
            <a:extLst>
              <a:ext uri="{FF2B5EF4-FFF2-40B4-BE49-F238E27FC236}">
                <a16:creationId xmlns:a16="http://schemas.microsoft.com/office/drawing/2014/main" id="{C0A9D33A-842F-4B29-9A77-08106DCA05D3}"/>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8" name="TextovéPole 3">
            <a:extLst>
              <a:ext uri="{FF2B5EF4-FFF2-40B4-BE49-F238E27FC236}">
                <a16:creationId xmlns:a16="http://schemas.microsoft.com/office/drawing/2014/main" id="{095E1B86-0181-4D4B-A63E-A3E460EBD97E}"/>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80F40915-1705-4799-AF1B-1BE6342B3CF0}"/>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Proračun in upravičeni stroški</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3834183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859F2F9-F17F-4F99-AC75-62744A6EA79C}"/>
              </a:ext>
            </a:extLst>
          </p:cNvPr>
          <p:cNvSpPr txBox="1"/>
          <p:nvPr/>
        </p:nvSpPr>
        <p:spPr>
          <a:xfrm>
            <a:off x="1405170" y="1910617"/>
            <a:ext cx="9381660" cy="3170099"/>
          </a:xfrm>
          <a:prstGeom prst="rect">
            <a:avLst/>
          </a:prstGeom>
          <a:noFill/>
        </p:spPr>
        <p:txBody>
          <a:bodyPr wrap="square" rtlCol="0">
            <a:spAutoFit/>
          </a:bodyPr>
          <a:lstStyle/>
          <a:p>
            <a:pPr marL="285750" indent="-285750" algn="just">
              <a:spcAft>
                <a:spcPts val="600"/>
              </a:spcAft>
              <a:buClr>
                <a:srgbClr val="FF0000"/>
              </a:buClr>
              <a:buFont typeface="Wingdings" panose="05000000000000000000" pitchFamily="2" charset="2"/>
              <a:buChar char="x"/>
            </a:pPr>
            <a:r>
              <a:rPr lang="en-US" i="1" dirty="0"/>
              <a:t>Razsežnost spola se upošteva samo v zvezi z vodenjem projekta, vendar pa imajo družbene prakse močno razsežnost spola, ki je v predlogu premalo obravnavana.</a:t>
            </a:r>
          </a:p>
          <a:p>
            <a:pPr marL="285750" indent="-285750" algn="just">
              <a:spcAft>
                <a:spcPts val="600"/>
              </a:spcAft>
              <a:buClr>
                <a:srgbClr val="FF0000"/>
              </a:buClr>
              <a:buFont typeface="Wingdings" panose="05000000000000000000" pitchFamily="2" charset="2"/>
              <a:buChar char="x"/>
            </a:pPr>
            <a:r>
              <a:rPr lang="en-US" i="1" dirty="0"/>
              <a:t>Upoštevanje spola je omejeno, da bi se izognili pristranskosti glede spola v študijah, ki vključujejo ljudi.</a:t>
            </a:r>
          </a:p>
          <a:p>
            <a:pPr marL="285750" indent="-285750" algn="just">
              <a:spcAft>
                <a:spcPts val="600"/>
              </a:spcAft>
              <a:buClr>
                <a:srgbClr val="FF0000"/>
              </a:buClr>
              <a:buFont typeface="Wingdings" panose="05000000000000000000" pitchFamily="2" charset="2"/>
              <a:buChar char="x"/>
            </a:pPr>
            <a:r>
              <a:rPr lang="en-US" i="1" dirty="0"/>
              <a:t>Medtem ko ukrep obravnava, kako izboljšati uravnoteženo zastopanost spolov v sektorju </a:t>
            </a:r>
            <a:r>
              <a:rPr lang="en-US" i="1" dirty="0" err="1"/>
              <a:t>fotonike</a:t>
            </a:r>
            <a:r>
              <a:rPr lang="en-US" i="1" dirty="0"/>
              <a:t> z ukrepi, ki so posebej namenjeni mladim ženskam, je metodologija opisana na splošno, posebni ukrepi pa niso jasni.</a:t>
            </a:r>
          </a:p>
          <a:p>
            <a:pPr marL="285750" indent="-285750" algn="just">
              <a:spcAft>
                <a:spcPts val="600"/>
              </a:spcAft>
              <a:buClr>
                <a:srgbClr val="FF0000"/>
              </a:buClr>
              <a:buFont typeface="Wingdings" panose="05000000000000000000" pitchFamily="2" charset="2"/>
              <a:buChar char="x"/>
            </a:pPr>
            <a:r>
              <a:rPr lang="en-US" i="1" dirty="0"/>
              <a:t>Razsežnost spola je bila omenjena le na splošno in ni ustrezno obravnavana.</a:t>
            </a:r>
            <a:endParaRPr lang="en-US" i="1" dirty="0">
              <a:solidFill>
                <a:srgbClr val="C00000"/>
              </a:solidFill>
            </a:endParaRPr>
          </a:p>
          <a:p>
            <a:pPr marL="285750" indent="-285750" algn="just">
              <a:spcAft>
                <a:spcPts val="600"/>
              </a:spcAft>
              <a:buClr>
                <a:srgbClr val="2EA234"/>
              </a:buClr>
              <a:buFont typeface="Wingdings" panose="05000000000000000000" pitchFamily="2" charset="2"/>
              <a:buChar char="Ø"/>
            </a:pPr>
            <a:r>
              <a:rPr lang="en-US" i="1" dirty="0"/>
              <a:t>Partnerji konzorcija ustrezno izkazujejo svoje znanje in zavezanost, da omogočijo vidike spola v R&amp;I.</a:t>
            </a:r>
            <a:endParaRPr lang="en-US" i="1" dirty="0">
              <a:solidFill>
                <a:srgbClr val="2EA234"/>
              </a:solidFill>
            </a:endParaRPr>
          </a:p>
        </p:txBody>
      </p:sp>
      <p:sp>
        <p:nvSpPr>
          <p:cNvPr id="2" name="CuadroTexto 1">
            <a:extLst>
              <a:ext uri="{FF2B5EF4-FFF2-40B4-BE49-F238E27FC236}">
                <a16:creationId xmlns:a16="http://schemas.microsoft.com/office/drawing/2014/main" id="{98FA889B-13D9-4042-8364-E352DEA441F9}"/>
              </a:ext>
            </a:extLst>
          </p:cNvPr>
          <p:cNvSpPr txBox="1"/>
          <p:nvPr/>
        </p:nvSpPr>
        <p:spPr>
          <a:xfrm>
            <a:off x="1169187" y="5361364"/>
            <a:ext cx="5152913" cy="276999"/>
          </a:xfrm>
          <a:prstGeom prst="rect">
            <a:avLst/>
          </a:prstGeom>
          <a:noFill/>
        </p:spPr>
        <p:txBody>
          <a:bodyPr wrap="square" rtlCol="0">
            <a:spAutoFit/>
          </a:bodyPr>
          <a:lstStyle/>
          <a:p>
            <a:r>
              <a:rPr lang="en-US" sz="1200" i="1" dirty="0"/>
              <a:t>Vir: predlogi, ki jih je predstavila </a:t>
            </a:r>
            <a:r>
              <a:rPr lang="en-US" sz="1200" i="1" dirty="0" err="1"/>
              <a:t>Universitat</a:t>
            </a:r>
            <a:r>
              <a:rPr lang="en-US" sz="1200" i="1" dirty="0"/>
              <a:t> </a:t>
            </a:r>
            <a:r>
              <a:rPr lang="en-US" sz="1200" i="1" dirty="0" err="1"/>
              <a:t>Politècnica</a:t>
            </a:r>
            <a:r>
              <a:rPr lang="en-US" sz="1200" i="1" dirty="0"/>
              <a:t> de Catalunya 2019-2022</a:t>
            </a:r>
            <a:endParaRPr lang="es-ES" dirty="0"/>
          </a:p>
        </p:txBody>
      </p:sp>
      <p:pic>
        <p:nvPicPr>
          <p:cNvPr id="6" name="Imagen 3">
            <a:extLst>
              <a:ext uri="{FF2B5EF4-FFF2-40B4-BE49-F238E27FC236}">
                <a16:creationId xmlns:a16="http://schemas.microsoft.com/office/drawing/2014/main" id="{DFA46D96-9B4F-465C-A187-F3287D2674D1}"/>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4B5022E4-39C0-48A8-8742-930BBD4B7FE3}"/>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Razsežnost spola v raziskovalnih projektih</a:t>
            </a:r>
            <a:endParaRPr lang="cs-CZ" sz="2800" b="1" i="0" dirty="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F678C6E9-2E70-41FC-A397-0DED50C09A0C}"/>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Evalvacija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4158957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Skupinska dejavnost 2</a:t>
            </a:r>
            <a:endParaRPr lang="cs-CZ" sz="2800" b="1" i="0" dirty="0">
              <a:solidFill>
                <a:schemeClr val="tx1">
                  <a:lumMod val="65000"/>
                  <a:lumOff val="35000"/>
                </a:schemeClr>
              </a:solidFill>
              <a:latin typeface="Calibri"/>
              <a:cs typeface="Calibri"/>
            </a:endParaRPr>
          </a:p>
        </p:txBody>
      </p:sp>
      <p:graphicFrame>
        <p:nvGraphicFramePr>
          <p:cNvPr id="2" name="Tabla 1">
            <a:extLst>
              <a:ext uri="{FF2B5EF4-FFF2-40B4-BE49-F238E27FC236}">
                <a16:creationId xmlns:a16="http://schemas.microsoft.com/office/drawing/2014/main" id="{9FF9D5D4-848F-4AEB-8E1C-CB1340185F13}"/>
              </a:ext>
            </a:extLst>
          </p:cNvPr>
          <p:cNvGraphicFramePr>
            <a:graphicFrameLocks noGrp="1"/>
          </p:cNvGraphicFramePr>
          <p:nvPr>
            <p:extLst>
              <p:ext uri="{D42A27DB-BD31-4B8C-83A1-F6EECF244321}">
                <p14:modId xmlns:p14="http://schemas.microsoft.com/office/powerpoint/2010/main" val="3396009360"/>
              </p:ext>
            </p:extLst>
          </p:nvPr>
        </p:nvGraphicFramePr>
        <p:xfrm>
          <a:off x="1149427" y="1604274"/>
          <a:ext cx="9893145" cy="3814990"/>
        </p:xfrm>
        <a:graphic>
          <a:graphicData uri="http://schemas.openxmlformats.org/drawingml/2006/table">
            <a:tbl>
              <a:tblPr firstRow="1" firstCol="1" bandRow="1">
                <a:tableStyleId>{5C22544A-7EE6-4342-B048-85BDC9FD1C3A}</a:tableStyleId>
              </a:tblPr>
              <a:tblGrid>
                <a:gridCol w="1978629">
                  <a:extLst>
                    <a:ext uri="{9D8B030D-6E8A-4147-A177-3AD203B41FA5}">
                      <a16:colId xmlns:a16="http://schemas.microsoft.com/office/drawing/2014/main" val="1734549952"/>
                    </a:ext>
                  </a:extLst>
                </a:gridCol>
                <a:gridCol w="1978629">
                  <a:extLst>
                    <a:ext uri="{9D8B030D-6E8A-4147-A177-3AD203B41FA5}">
                      <a16:colId xmlns:a16="http://schemas.microsoft.com/office/drawing/2014/main" val="1607745475"/>
                    </a:ext>
                  </a:extLst>
                </a:gridCol>
                <a:gridCol w="1978629">
                  <a:extLst>
                    <a:ext uri="{9D8B030D-6E8A-4147-A177-3AD203B41FA5}">
                      <a16:colId xmlns:a16="http://schemas.microsoft.com/office/drawing/2014/main" val="4225716451"/>
                    </a:ext>
                  </a:extLst>
                </a:gridCol>
                <a:gridCol w="1978629">
                  <a:extLst>
                    <a:ext uri="{9D8B030D-6E8A-4147-A177-3AD203B41FA5}">
                      <a16:colId xmlns:a16="http://schemas.microsoft.com/office/drawing/2014/main" val="3845988990"/>
                    </a:ext>
                  </a:extLst>
                </a:gridCol>
                <a:gridCol w="1978629">
                  <a:extLst>
                    <a:ext uri="{9D8B030D-6E8A-4147-A177-3AD203B41FA5}">
                      <a16:colId xmlns:a16="http://schemas.microsoft.com/office/drawing/2014/main" val="3756658518"/>
                    </a:ext>
                  </a:extLst>
                </a:gridCol>
              </a:tblGrid>
              <a:tr h="627382">
                <a:tc gridSpan="5">
                  <a:txBody>
                    <a:bodyPr/>
                    <a:lstStyle/>
                    <a:p>
                      <a:pPr algn="ctr">
                        <a:lnSpc>
                          <a:spcPct val="107000"/>
                        </a:lnSpc>
                        <a:spcAft>
                          <a:spcPts val="800"/>
                        </a:spcAft>
                      </a:pPr>
                      <a:r>
                        <a:rPr lang="de-AT" sz="2000" dirty="0">
                          <a:solidFill>
                            <a:schemeClr val="tx1"/>
                          </a:solidFill>
                          <a:effectLst/>
                        </a:rPr>
                        <a:t>Ocenite ergonomsko zasnovo trenutnih kmetijskih strojev, ki se uporabljajo pri upravljanju vinogradov v južni Evropi</a:t>
                      </a:r>
                      <a:endParaRPr lang="de-AT" sz="2000" dirty="0">
                        <a:solidFill>
                          <a:srgbClr val="000000"/>
                        </a:solidFill>
                        <a:effectLst/>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val="2577084050"/>
                  </a:ext>
                </a:extLst>
              </a:tr>
              <a:tr h="473108">
                <a:tc gridSpan="5">
                  <a:txBody>
                    <a:bodyPr/>
                    <a:lstStyle/>
                    <a:p>
                      <a:pPr lvl="0" algn="ctr">
                        <a:lnSpc>
                          <a:spcPct val="107000"/>
                        </a:lnSpc>
                        <a:spcAft>
                          <a:spcPts val="800"/>
                        </a:spcAft>
                        <a:buNone/>
                      </a:pPr>
                      <a:r>
                        <a:rPr lang="en-GB" sz="1600" b="0" i="0" u="none" strike="noStrike" kern="1200" noProof="0" dirty="0">
                          <a:solidFill>
                            <a:srgbClr val="000000"/>
                          </a:solidFill>
                          <a:effectLst/>
                          <a:latin typeface="+mn-lt"/>
                        </a:rPr>
                        <a:t>Razmislite o petih načinih za vključitev vidika spola v to raziskavo.</a:t>
                      </a:r>
                      <a:br>
                        <a:rPr lang="en-GB" sz="1600" b="0" i="0" u="none" strike="noStrike" kern="1200" noProof="0" dirty="0">
                          <a:solidFill>
                            <a:srgbClr val="000000"/>
                          </a:solidFill>
                          <a:effectLst/>
                          <a:latin typeface="+mn-lt"/>
                        </a:rPr>
                      </a:br>
                      <a:r>
                        <a:rPr lang="en-GB" sz="1600" b="0" i="0" u="none" strike="noStrike" kern="1200" noProof="0" dirty="0">
                          <a:solidFill>
                            <a:srgbClr val="000000"/>
                          </a:solidFill>
                          <a:effectLst/>
                          <a:latin typeface="+mn-lt"/>
                        </a:rPr>
                        <a:t>Upoštevate lahko načrt raziskave in udeležence, metodologijo in zbiranje podatkov, analizo in/ali razširjanje.</a:t>
                      </a:r>
                      <a:endParaRPr lang="ca-ES" sz="1600" dirty="0"/>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ca-ES"/>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ca-ES"/>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ca-ES"/>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ca-ES"/>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887450441"/>
                  </a:ext>
                </a:extLst>
              </a:tr>
              <a:tr h="298263">
                <a:tc>
                  <a:txBody>
                    <a:bodyPr/>
                    <a:lstStyle/>
                    <a:p>
                      <a:pPr algn="ctr">
                        <a:lnSpc>
                          <a:spcPct val="107000"/>
                        </a:lnSpc>
                        <a:spcAft>
                          <a:spcPts val="800"/>
                        </a:spcAft>
                      </a:pPr>
                      <a:r>
                        <a:rPr lang="en-GB" sz="2000" kern="1200" dirty="0">
                          <a:solidFill>
                            <a:schemeClr val="tx1"/>
                          </a:solidFill>
                          <a:effectLst/>
                          <a:latin typeface="+mn-lt"/>
                          <a:ea typeface="+mn-ea"/>
                          <a:cs typeface="+mn-cs"/>
                        </a:rPr>
                        <a:t>1</a:t>
                      </a:r>
                      <a:endParaRPr lang="ca-ES" sz="2000" kern="1200" dirty="0">
                        <a:solidFill>
                          <a:schemeClr val="tx1"/>
                        </a:solidFill>
                        <a:effectLst/>
                        <a:latin typeface="+mn-lt"/>
                        <a:ea typeface="+mn-ea"/>
                        <a:cs typeface="+mn-cs"/>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000" dirty="0">
                          <a:solidFill>
                            <a:schemeClr val="tx1"/>
                          </a:solidFill>
                          <a:effectLst/>
                        </a:rPr>
                        <a:t>2</a:t>
                      </a:r>
                      <a:endParaRPr lang="ca-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000" dirty="0">
                          <a:solidFill>
                            <a:schemeClr val="tx1"/>
                          </a:solidFill>
                          <a:effectLst/>
                        </a:rPr>
                        <a:t>3</a:t>
                      </a:r>
                      <a:endParaRPr lang="ca-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000" dirty="0">
                          <a:solidFill>
                            <a:schemeClr val="tx1"/>
                          </a:solidFill>
                          <a:effectLst/>
                        </a:rPr>
                        <a:t>4</a:t>
                      </a:r>
                      <a:endParaRPr lang="ca-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000" dirty="0">
                          <a:solidFill>
                            <a:schemeClr val="tx1"/>
                          </a:solidFill>
                          <a:effectLst/>
                        </a:rPr>
                        <a:t>5</a:t>
                      </a:r>
                      <a:endParaRPr lang="ca-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8718505"/>
                  </a:ext>
                </a:extLst>
              </a:tr>
              <a:tr h="2355252">
                <a:tc>
                  <a:txBody>
                    <a:bodyPr/>
                    <a:lstStyle/>
                    <a:p>
                      <a:pPr algn="ctr">
                        <a:lnSpc>
                          <a:spcPct val="107000"/>
                        </a:lnSpc>
                        <a:spcAft>
                          <a:spcPts val="800"/>
                        </a:spcAft>
                      </a:pPr>
                      <a:r>
                        <a:rPr lang="en-GB" sz="900" dirty="0">
                          <a:solidFill>
                            <a:schemeClr val="tx1"/>
                          </a:solidFill>
                          <a:effectLst/>
                        </a:rPr>
                        <a:t> </a:t>
                      </a:r>
                      <a:endParaRPr lang="ca-ES" sz="500" dirty="0">
                        <a:solidFill>
                          <a:schemeClr val="tx1"/>
                        </a:solidFill>
                        <a:effectLst/>
                      </a:endParaRPr>
                    </a:p>
                    <a:p>
                      <a:pPr algn="ctr">
                        <a:lnSpc>
                          <a:spcPct val="107000"/>
                        </a:lnSpc>
                        <a:spcAft>
                          <a:spcPts val="800"/>
                        </a:spcAft>
                      </a:pPr>
                      <a:r>
                        <a:rPr lang="en-GB" sz="900" dirty="0">
                          <a:solidFill>
                            <a:schemeClr val="tx1"/>
                          </a:solidFill>
                          <a:effectLst/>
                        </a:rPr>
                        <a:t> </a:t>
                      </a:r>
                      <a:endParaRPr lang="ca-ES" sz="500" dirty="0">
                        <a:solidFill>
                          <a:schemeClr val="tx1"/>
                        </a:solidFill>
                        <a:effectLst/>
                      </a:endParaRPr>
                    </a:p>
                    <a:p>
                      <a:pPr algn="ctr">
                        <a:lnSpc>
                          <a:spcPct val="107000"/>
                        </a:lnSpc>
                        <a:spcAft>
                          <a:spcPts val="800"/>
                        </a:spcAft>
                      </a:pPr>
                      <a:r>
                        <a:rPr lang="en-GB" sz="900" dirty="0">
                          <a:solidFill>
                            <a:schemeClr val="tx1"/>
                          </a:solidFill>
                          <a:effectLst/>
                        </a:rPr>
                        <a:t> </a:t>
                      </a:r>
                      <a:endParaRPr lang="ca-ES" sz="500" dirty="0">
                        <a:solidFill>
                          <a:schemeClr val="tx1"/>
                        </a:solidFill>
                        <a:effectLst/>
                      </a:endParaRPr>
                    </a:p>
                    <a:p>
                      <a:pPr algn="ctr">
                        <a:lnSpc>
                          <a:spcPct val="107000"/>
                        </a:lnSpc>
                        <a:spcAft>
                          <a:spcPts val="800"/>
                        </a:spcAft>
                      </a:pPr>
                      <a:r>
                        <a:rPr lang="en-GB" sz="900" dirty="0">
                          <a:solidFill>
                            <a:schemeClr val="tx1"/>
                          </a:solidFill>
                          <a:effectLst/>
                        </a:rPr>
                        <a:t> </a:t>
                      </a:r>
                      <a:endParaRPr lang="ca-ES" sz="500" dirty="0">
                        <a:solidFill>
                          <a:schemeClr val="tx1"/>
                        </a:solidFill>
                        <a:effectLst/>
                      </a:endParaRPr>
                    </a:p>
                    <a:p>
                      <a:pPr algn="ctr">
                        <a:lnSpc>
                          <a:spcPct val="107000"/>
                        </a:lnSpc>
                        <a:spcAft>
                          <a:spcPts val="800"/>
                        </a:spcAft>
                      </a:pPr>
                      <a:r>
                        <a:rPr lang="en-GB" sz="900" dirty="0">
                          <a:solidFill>
                            <a:schemeClr val="tx1"/>
                          </a:solidFill>
                          <a:effectLst/>
                        </a:rPr>
                        <a:t> </a:t>
                      </a:r>
                      <a:endParaRPr lang="ca-ES" sz="500" dirty="0">
                        <a:solidFill>
                          <a:schemeClr val="tx1"/>
                        </a:solidFill>
                        <a:effectLst/>
                      </a:endParaRPr>
                    </a:p>
                    <a:p>
                      <a:pPr algn="ctr">
                        <a:lnSpc>
                          <a:spcPct val="107000"/>
                        </a:lnSpc>
                        <a:spcAft>
                          <a:spcPts val="800"/>
                        </a:spcAft>
                      </a:pPr>
                      <a:r>
                        <a:rPr lang="en-GB" sz="900" dirty="0">
                          <a:solidFill>
                            <a:schemeClr val="tx1"/>
                          </a:solidFill>
                          <a:effectLst/>
                        </a:rPr>
                        <a:t> </a:t>
                      </a:r>
                      <a:endParaRPr lang="ca-ES" sz="500" dirty="0">
                        <a:solidFill>
                          <a:schemeClr val="tx1"/>
                        </a:solidFill>
                        <a:effectLst/>
                      </a:endParaRPr>
                    </a:p>
                    <a:p>
                      <a:pPr algn="just">
                        <a:lnSpc>
                          <a:spcPct val="107000"/>
                        </a:lnSpc>
                        <a:spcAft>
                          <a:spcPts val="800"/>
                        </a:spcAft>
                      </a:pPr>
                      <a:r>
                        <a:rPr lang="en-GB" sz="900" dirty="0">
                          <a:solidFill>
                            <a:schemeClr val="tx1"/>
                          </a:solidFill>
                          <a:effectLst/>
                        </a:rPr>
                        <a:t> </a:t>
                      </a:r>
                      <a:endParaRPr lang="ca-ES" sz="500" dirty="0">
                        <a:solidFill>
                          <a:schemeClr val="tx1"/>
                        </a:solidFill>
                        <a:effectLst/>
                      </a:endParaRPr>
                    </a:p>
                    <a:p>
                      <a:pPr algn="just">
                        <a:lnSpc>
                          <a:spcPct val="107000"/>
                        </a:lnSpc>
                        <a:spcAft>
                          <a:spcPts val="800"/>
                        </a:spcAft>
                      </a:pPr>
                      <a:r>
                        <a:rPr lang="en-GB" sz="900" dirty="0">
                          <a:solidFill>
                            <a:schemeClr val="tx1"/>
                          </a:solidFill>
                          <a:effectLst/>
                        </a:rPr>
                        <a:t> </a:t>
                      </a:r>
                      <a:endParaRPr lang="ca-ES"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ca-ES"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ca-ES"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ca-ES"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900" dirty="0">
                          <a:solidFill>
                            <a:schemeClr val="tx1"/>
                          </a:solidFill>
                          <a:effectLst/>
                        </a:rPr>
                        <a:t> </a:t>
                      </a:r>
                      <a:endParaRPr lang="ca-ES"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8390220"/>
                  </a:ext>
                </a:extLst>
              </a:tr>
            </a:tbl>
          </a:graphicData>
        </a:graphic>
      </p:graphicFrame>
    </p:spTree>
    <p:extLst>
      <p:ext uri="{BB962C8B-B14F-4D97-AF65-F5344CB8AC3E}">
        <p14:creationId xmlns:p14="http://schemas.microsoft.com/office/powerpoint/2010/main" val="2131621789"/>
      </p:ext>
    </p:extLst>
  </p:cSld>
  <p:clrMapOvr>
    <a:masterClrMapping/>
  </p:clrMapOvr>
  <p:extLst>
    <p:ext uri="{6950BFC3-D8DA-4A85-94F7-54DA5524770B}">
      <p188:commentRel xmlns:p188="http://schemas.microsoft.com/office/powerpoint/2018/8/main" r:id="rId3"/>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dirty="0">
                <a:solidFill>
                  <a:schemeClr val="tx1">
                    <a:lumMod val="65000"/>
                    <a:lumOff val="35000"/>
                  </a:schemeClr>
                </a:solidFill>
                <a:latin typeface="Calibri"/>
                <a:cs typeface="Calibri"/>
              </a:rPr>
              <a:t>Dnevni red</a:t>
            </a:r>
            <a:endParaRPr lang="cs-CZ" sz="40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470742" y="2251439"/>
            <a:ext cx="9327236" cy="2542363"/>
          </a:xfrm>
          <a:prstGeom prst="rect">
            <a:avLst/>
          </a:prstGeom>
          <a:noFill/>
        </p:spPr>
        <p:txBody>
          <a:bodyPr wrap="square" rtlCol="0">
            <a:spAutoFit/>
          </a:bodyPr>
          <a:lstStyle/>
          <a:p>
            <a:pPr>
              <a:lnSpc>
                <a:spcPct val="150000"/>
              </a:lnSpc>
            </a:pPr>
            <a:r>
              <a:rPr lang="en-US" sz="1800" b="0" i="0" u="none" strike="noStrike" baseline="0" dirty="0">
                <a:latin typeface="Calibri"/>
                <a:cs typeface="Calibri"/>
              </a:rPr>
              <a:t>9.30 – 10.00	Dobrodošlica in pregled</a:t>
            </a:r>
          </a:p>
          <a:p>
            <a:pPr>
              <a:lnSpc>
                <a:spcPct val="150000"/>
              </a:lnSpc>
            </a:pPr>
            <a:r>
              <a:rPr lang="en-US" sz="1800" b="0" i="0" u="none" strike="noStrike" baseline="0" dirty="0">
                <a:latin typeface="Calibri"/>
                <a:cs typeface="Calibri"/>
              </a:rPr>
              <a:t>10:00 – 11:30	Vsebina 1. del. Načrt za enakost spolov v projektih Horizon Europe </a:t>
            </a:r>
          </a:p>
          <a:p>
            <a:pPr>
              <a:lnSpc>
                <a:spcPct val="150000"/>
              </a:lnSpc>
            </a:pPr>
            <a:r>
              <a:rPr lang="en-US" sz="1800" b="0" i="0" u="none" strike="noStrike" baseline="0" dirty="0">
                <a:latin typeface="Calibri"/>
                <a:cs typeface="Calibri"/>
              </a:rPr>
              <a:t>11.30 – 11.45	Odmor</a:t>
            </a:r>
          </a:p>
          <a:p>
            <a:pPr>
              <a:lnSpc>
                <a:spcPct val="150000"/>
              </a:lnSpc>
            </a:pPr>
            <a:r>
              <a:rPr lang="en-US" sz="1800" b="0" i="0" u="none" strike="noStrike" baseline="0" dirty="0">
                <a:latin typeface="Calibri"/>
                <a:cs typeface="Calibri"/>
              </a:rPr>
              <a:t>11:45 – 11.30	Vsebina 2. del. Razsežnost spola v raziskovalnih projektih</a:t>
            </a:r>
          </a:p>
          <a:p>
            <a:pPr>
              <a:lnSpc>
                <a:spcPct val="150000"/>
              </a:lnSpc>
            </a:pPr>
            <a:r>
              <a:rPr lang="en-US" sz="1800" b="0" i="0" u="none" strike="noStrike" baseline="0" dirty="0">
                <a:latin typeface="Calibri"/>
                <a:cs typeface="Calibri"/>
              </a:rPr>
              <a:t>12.45 – 13.15	</a:t>
            </a:r>
            <a:r>
              <a:rPr lang="en-US" sz="1800" b="1" i="0" u="none" strike="noStrike" baseline="0" dirty="0">
                <a:latin typeface="Calibri"/>
                <a:cs typeface="Calibri"/>
              </a:rPr>
              <a:t>Vsebina 3. del. Možnosti financiranja EU za enakost spolov</a:t>
            </a:r>
          </a:p>
          <a:p>
            <a:pPr>
              <a:lnSpc>
                <a:spcPct val="150000"/>
              </a:lnSpc>
            </a:pPr>
            <a:r>
              <a:rPr lang="en-US" sz="1800" b="0" i="0" u="none" strike="noStrike" baseline="0" dirty="0">
                <a:latin typeface="Calibri"/>
                <a:cs typeface="Calibri"/>
              </a:rPr>
              <a:t>13.15 – 13.30	Zaključek</a:t>
            </a: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39726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10745" y="1326434"/>
            <a:ext cx="4987837" cy="523220"/>
          </a:xfrm>
          <a:prstGeom prst="rect">
            <a:avLst/>
          </a:prstGeom>
          <a:noFill/>
        </p:spPr>
        <p:txBody>
          <a:bodyPr wrap="square" lIns="91440" tIns="45720" rIns="91440" bIns="45720" rtlCol="0" anchor="t">
            <a:spAutoFit/>
          </a:bodyPr>
          <a:lstStyle/>
          <a:p>
            <a:r>
              <a:rPr lang="en-US" sz="2800" b="1" dirty="0">
                <a:solidFill>
                  <a:schemeClr val="tx1">
                    <a:lumMod val="65000"/>
                    <a:lumOff val="35000"/>
                  </a:schemeClr>
                </a:solidFill>
                <a:latin typeface="Calibri"/>
                <a:cs typeface="Calibri"/>
              </a:rPr>
              <a:t>Slovar</a:t>
            </a:r>
            <a:endParaRPr lang="cs-CZ" sz="28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115039" y="1923613"/>
            <a:ext cx="4812281" cy="3631763"/>
          </a:xfrm>
          <a:prstGeom prst="rect">
            <a:avLst/>
          </a:prstGeom>
          <a:noFill/>
        </p:spPr>
        <p:txBody>
          <a:bodyPr wrap="square" lIns="91440" tIns="45720" rIns="91440" bIns="45720" rtlCol="0" anchor="t">
            <a:spAutoFit/>
          </a:bodyPr>
          <a:lstStyle/>
          <a:p>
            <a:pPr>
              <a:spcAft>
                <a:spcPts val="600"/>
              </a:spcAft>
            </a:pPr>
            <a:r>
              <a:rPr lang="en-US" sz="1400" b="1" dirty="0">
                <a:solidFill>
                  <a:srgbClr val="000000"/>
                </a:solidFill>
                <a:ea typeface="+mn-lt"/>
                <a:cs typeface="+mn-lt"/>
              </a:rPr>
              <a:t>Integracija načela enakosti spolov: </a:t>
            </a:r>
            <a:r>
              <a:rPr lang="en-US" sz="1400" dirty="0">
                <a:solidFill>
                  <a:srgbClr val="000000"/>
                </a:solidFill>
                <a:ea typeface="+mn-lt"/>
                <a:cs typeface="+mn-lt"/>
              </a:rPr>
              <a:t>strategija, v kateri so vidiki enakosti spolov vključeni v vse faze načrtovanja, izvajanja in vrednotenja projekta, spodbujanje enakih možnosti in preprečevanje diskriminacije na podlagi spola.</a:t>
            </a:r>
          </a:p>
          <a:p>
            <a:pPr>
              <a:spcAft>
                <a:spcPts val="600"/>
              </a:spcAft>
            </a:pPr>
            <a:r>
              <a:rPr lang="en-US" sz="1400" b="1" dirty="0">
                <a:solidFill>
                  <a:srgbClr val="000000"/>
                </a:solidFill>
                <a:ea typeface="+mn-lt"/>
                <a:cs typeface="+mn-lt"/>
              </a:rPr>
              <a:t>Kvote spolov: </a:t>
            </a:r>
            <a:r>
              <a:rPr lang="en-US" sz="1400" dirty="0">
                <a:solidFill>
                  <a:srgbClr val="000000"/>
                </a:solidFill>
                <a:ea typeface="+mn-lt"/>
                <a:cs typeface="+mn-lt"/>
              </a:rPr>
              <a:t>sistem določanja minimalnih zahtev za zastopanost spolov na določenih področjih, kot so zaposlovanje ali organi odločanja, za spodbujanje enakosti spolov.</a:t>
            </a:r>
          </a:p>
          <a:p>
            <a:pPr>
              <a:spcAft>
                <a:spcPts val="600"/>
              </a:spcAft>
            </a:pPr>
            <a:r>
              <a:rPr lang="en-US" sz="1400" b="1" dirty="0">
                <a:solidFill>
                  <a:srgbClr val="000000"/>
                </a:solidFill>
                <a:ea typeface="+mn-lt"/>
                <a:cs typeface="+mn-lt"/>
              </a:rPr>
              <a:t>Metafore, povezane s spolom: </a:t>
            </a:r>
            <a:r>
              <a:rPr lang="en-US" sz="1400" dirty="0">
                <a:solidFill>
                  <a:srgbClr val="000000"/>
                </a:solidFill>
                <a:ea typeface="+mn-lt"/>
                <a:cs typeface="+mn-lt"/>
              </a:rPr>
              <a:t>figurativni jezik, ki krepi stereotipe o spolu ali določenim vlogam, predmetom ali dejanjem pripisuje značilnosti, povezane s spolom.</a:t>
            </a:r>
          </a:p>
          <a:p>
            <a:pPr>
              <a:spcAft>
                <a:spcPts val="600"/>
              </a:spcAft>
            </a:pPr>
            <a:r>
              <a:rPr lang="en-US" sz="1400" b="1" dirty="0">
                <a:solidFill>
                  <a:srgbClr val="000000"/>
                </a:solidFill>
                <a:ea typeface="+mn-lt"/>
                <a:cs typeface="+mn-lt"/>
              </a:rPr>
              <a:t>Jezikovna pristranskost: </a:t>
            </a:r>
            <a:r>
              <a:rPr lang="en-US" sz="1400" dirty="0">
                <a:solidFill>
                  <a:srgbClr val="000000"/>
                </a:solidFill>
                <a:ea typeface="+mn-lt"/>
                <a:cs typeface="+mn-lt"/>
              </a:rPr>
              <a:t>uporaba jezika, ki krepi stereotipe ali izključuje določene skupine, pogosto nenamerno; to lahko vključuje izraze, povezane s spolom, ali fraze, ki dajejo prednost enemu spolu pred drugim.</a:t>
            </a:r>
            <a:endParaRPr lang="en-US" sz="1400" dirty="0">
              <a:cs typeface="Calibri" panose="020F0502020204030204"/>
            </a:endParaRPr>
          </a:p>
          <a:p>
            <a:pPr>
              <a:spcAft>
                <a:spcPts val="600"/>
              </a:spcAft>
            </a:pPr>
            <a:endParaRPr lang="en-US" sz="1400"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3" name="QuadreDeText 2">
            <a:extLst>
              <a:ext uri="{FF2B5EF4-FFF2-40B4-BE49-F238E27FC236}">
                <a16:creationId xmlns:a16="http://schemas.microsoft.com/office/drawing/2014/main" id="{C7C8A01B-186D-2491-BFAA-2ED81D6C24A1}"/>
              </a:ext>
            </a:extLst>
          </p:cNvPr>
          <p:cNvSpPr txBox="1"/>
          <p:nvPr/>
        </p:nvSpPr>
        <p:spPr>
          <a:xfrm>
            <a:off x="6555058" y="1927302"/>
            <a:ext cx="4322955" cy="29084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400" b="1" dirty="0" err="1">
                <a:cs typeface="Calibri"/>
              </a:rPr>
              <a:t>Omilitveni</a:t>
            </a:r>
            <a:r>
              <a:rPr lang="en-US" sz="1400" b="1" dirty="0">
                <a:cs typeface="Calibri"/>
              </a:rPr>
              <a:t> ukrepi: </a:t>
            </a:r>
            <a:r>
              <a:rPr lang="en-US" sz="1400" dirty="0">
                <a:cs typeface="Calibri"/>
              </a:rPr>
              <a:t>Ukrepi, sprejeti za zmanjšanje ali preprečevanje morebitnih negativnih učinkov, kot so politike ali prakse, namenjene zmanjšanju ovir ali pristranskosti na podlagi spola.</a:t>
            </a:r>
          </a:p>
          <a:p>
            <a:pPr>
              <a:spcAft>
                <a:spcPts val="600"/>
              </a:spcAft>
            </a:pPr>
            <a:r>
              <a:rPr lang="en-US" sz="1400" b="1" dirty="0">
                <a:cs typeface="Calibri"/>
              </a:rPr>
              <a:t>Spolno nadlegovanje: </a:t>
            </a:r>
            <a:r>
              <a:rPr lang="en-US" sz="1400" dirty="0">
                <a:cs typeface="Calibri"/>
              </a:rPr>
              <a:t>neželeno ali neprimerno vedenje spolne narave, ki ustvarja zastrašujoče, sovražno ali žaljivo okolje za žrtev.</a:t>
            </a:r>
          </a:p>
          <a:p>
            <a:pPr>
              <a:spcAft>
                <a:spcPts val="600"/>
              </a:spcAft>
            </a:pPr>
            <a:r>
              <a:rPr lang="en-US" sz="1400" b="1" dirty="0">
                <a:cs typeface="Calibri"/>
              </a:rPr>
              <a:t>Nezavedne pristranskosti glede spola: </a:t>
            </a:r>
            <a:r>
              <a:rPr lang="en-US" sz="1400" dirty="0">
                <a:cs typeface="Calibri"/>
              </a:rPr>
              <a:t>implicitne pristranskosti, povezane posebej s spolom, ki lahko vplivajo na zaznavanje, odločitve in vedenje brez zavestnega zavedanja, kar pogosto ohranja stereotipe in neenakosti.</a:t>
            </a:r>
            <a:r>
              <a:rPr lang="en-US" sz="1400" dirty="0">
                <a:cs typeface="Segoe UI"/>
              </a:rPr>
              <a:t>​</a:t>
            </a:r>
          </a:p>
        </p:txBody>
      </p:sp>
    </p:spTree>
    <p:extLst>
      <p:ext uri="{BB962C8B-B14F-4D97-AF65-F5344CB8AC3E}">
        <p14:creationId xmlns:p14="http://schemas.microsoft.com/office/powerpoint/2010/main" val="4237809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idor de contingut 2">
            <a:extLst>
              <a:ext uri="{FF2B5EF4-FFF2-40B4-BE49-F238E27FC236}">
                <a16:creationId xmlns:a16="http://schemas.microsoft.com/office/drawing/2014/main" id="{470FC917-C311-4AE4-87BA-C8F21C674F2B}"/>
              </a:ext>
            </a:extLst>
          </p:cNvPr>
          <p:cNvPicPr>
            <a:picLocks noGrp="1" noChangeAspect="1"/>
          </p:cNvPicPr>
          <p:nvPr>
            <p:ph idx="1"/>
          </p:nvPr>
        </p:nvPicPr>
        <p:blipFill>
          <a:blip r:embed="rId2" cstate="print"/>
          <a:stretch>
            <a:fillRect/>
          </a:stretch>
        </p:blipFill>
        <p:spPr>
          <a:xfrm>
            <a:off x="2510117" y="1390862"/>
            <a:ext cx="7027331" cy="3736050"/>
          </a:xfrm>
          <a:prstGeom prst="rect">
            <a:avLst/>
          </a:prstGeom>
        </p:spPr>
      </p:pic>
      <p:sp>
        <p:nvSpPr>
          <p:cNvPr id="6" name="Rectángulo 5">
            <a:extLst>
              <a:ext uri="{FF2B5EF4-FFF2-40B4-BE49-F238E27FC236}">
                <a16:creationId xmlns:a16="http://schemas.microsoft.com/office/drawing/2014/main" id="{A5AF3D5A-5381-421F-A220-4A928DE8FA9A}"/>
              </a:ext>
            </a:extLst>
          </p:cNvPr>
          <p:cNvSpPr/>
          <p:nvPr/>
        </p:nvSpPr>
        <p:spPr>
          <a:xfrm>
            <a:off x="5934634" y="4383740"/>
            <a:ext cx="3496237" cy="522345"/>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CuadroTexto 6">
            <a:extLst>
              <a:ext uri="{FF2B5EF4-FFF2-40B4-BE49-F238E27FC236}">
                <a16:creationId xmlns:a16="http://schemas.microsoft.com/office/drawing/2014/main" id="{1DE38AA1-F734-4BF7-B4A1-40DDBC65CCA2}"/>
              </a:ext>
            </a:extLst>
          </p:cNvPr>
          <p:cNvSpPr txBox="1"/>
          <p:nvPr/>
        </p:nvSpPr>
        <p:spPr>
          <a:xfrm>
            <a:off x="2510117" y="5278931"/>
            <a:ext cx="6836014" cy="307777"/>
          </a:xfrm>
          <a:prstGeom prst="rect">
            <a:avLst/>
          </a:prstGeom>
          <a:noFill/>
        </p:spPr>
        <p:txBody>
          <a:bodyPr wrap="square" rtlCol="0">
            <a:spAutoFit/>
          </a:bodyPr>
          <a:lstStyle/>
          <a:p>
            <a:r>
              <a:rPr lang="es-ES" sz="1400" dirty="0">
                <a:hlinkClick r:id="rId3"/>
              </a:rPr>
              <a:t>Vir: Prarticipation in Horizon Europe</a:t>
            </a:r>
            <a:endParaRPr lang="en-US" sz="1400" dirty="0"/>
          </a:p>
        </p:txBody>
      </p:sp>
      <p:pic>
        <p:nvPicPr>
          <p:cNvPr id="8" name="Imagen 3">
            <a:extLst>
              <a:ext uri="{FF2B5EF4-FFF2-40B4-BE49-F238E27FC236}">
                <a16:creationId xmlns:a16="http://schemas.microsoft.com/office/drawing/2014/main" id="{38AFE16B-FABB-4D33-B12D-44241B95BC18}"/>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E63FF2F7-3732-4B86-9257-7E23FCDDF14F}"/>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III. Možnosti financiranja EU za enakost spolov</a:t>
            </a:r>
            <a:endParaRPr lang="cs-CZ" sz="2800" b="1" i="0" dirty="0">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881928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3D1D0BC-0D31-45D6-8813-43402849F2C2}"/>
              </a:ext>
            </a:extLst>
          </p:cNvPr>
          <p:cNvSpPr/>
          <p:nvPr/>
        </p:nvSpPr>
        <p:spPr>
          <a:xfrm>
            <a:off x="1839402" y="2798438"/>
            <a:ext cx="8102714" cy="369332"/>
          </a:xfrm>
          <a:prstGeom prst="rect">
            <a:avLst/>
          </a:prstGeom>
        </p:spPr>
        <p:txBody>
          <a:bodyPr wrap="square">
            <a:spAutoFit/>
          </a:bodyPr>
          <a:lstStyle/>
          <a:p>
            <a:r>
              <a:rPr lang="ca-ES" b="0" dirty="0"/>
              <a:t>HORIZON-WIDERA-2022-ERA-01-81: Podpora izvajanju vključujočih GEP</a:t>
            </a:r>
            <a:endParaRPr lang="ca-ES" dirty="0"/>
          </a:p>
        </p:txBody>
      </p:sp>
      <p:pic>
        <p:nvPicPr>
          <p:cNvPr id="14" name="Imagen 13">
            <a:extLst>
              <a:ext uri="{FF2B5EF4-FFF2-40B4-BE49-F238E27FC236}">
                <a16:creationId xmlns:a16="http://schemas.microsoft.com/office/drawing/2014/main" id="{3027E722-70A0-41AD-8520-C8E6E8506D2E}"/>
              </a:ext>
            </a:extLst>
          </p:cNvPr>
          <p:cNvPicPr>
            <a:picLocks noChangeAspect="1"/>
          </p:cNvPicPr>
          <p:nvPr/>
        </p:nvPicPr>
        <p:blipFill>
          <a:blip r:embed="rId3"/>
          <a:stretch>
            <a:fillRect/>
          </a:stretch>
        </p:blipFill>
        <p:spPr>
          <a:xfrm>
            <a:off x="1858009" y="3419005"/>
            <a:ext cx="8104903" cy="1817229"/>
          </a:xfrm>
          <a:prstGeom prst="rect">
            <a:avLst/>
          </a:prstGeom>
        </p:spPr>
      </p:pic>
      <p:sp>
        <p:nvSpPr>
          <p:cNvPr id="15" name="Rectángulo 14">
            <a:extLst>
              <a:ext uri="{FF2B5EF4-FFF2-40B4-BE49-F238E27FC236}">
                <a16:creationId xmlns:a16="http://schemas.microsoft.com/office/drawing/2014/main" id="{E27D5E3E-C3B0-4604-8A58-154CE3E6AA33}"/>
              </a:ext>
            </a:extLst>
          </p:cNvPr>
          <p:cNvSpPr/>
          <p:nvPr/>
        </p:nvSpPr>
        <p:spPr>
          <a:xfrm>
            <a:off x="864528" y="5371513"/>
            <a:ext cx="7902624" cy="523220"/>
          </a:xfrm>
          <a:prstGeom prst="rect">
            <a:avLst/>
          </a:prstGeom>
        </p:spPr>
        <p:txBody>
          <a:bodyPr wrap="square">
            <a:spAutoFit/>
          </a:bodyPr>
          <a:lstStyle/>
          <a:p>
            <a:r>
              <a:rPr lang="ca-ES" sz="1000" dirty="0">
                <a:hlinkClick r:id="rId4"/>
              </a:rPr>
              <a:t>Vir: https://ec.europa.eu/info/funding-tenders/opportunities/portal/screen/opportunities/topic-details/horizon-widera-2022-era-01-81</a:t>
            </a:r>
            <a:endParaRPr lang="ca-ES" sz="1000" dirty="0"/>
          </a:p>
          <a:p>
            <a:endParaRPr lang="ca-ES" dirty="0"/>
          </a:p>
        </p:txBody>
      </p:sp>
      <p:pic>
        <p:nvPicPr>
          <p:cNvPr id="8" name="Imagen 3">
            <a:extLst>
              <a:ext uri="{FF2B5EF4-FFF2-40B4-BE49-F238E27FC236}">
                <a16:creationId xmlns:a16="http://schemas.microsoft.com/office/drawing/2014/main" id="{14D5A751-B074-4456-A136-A8F9400349B8}"/>
              </a:ext>
            </a:extLst>
          </p:cNvPr>
          <p:cNvPicPr>
            <a:picLocks noChangeAspect="1"/>
          </p:cNvPicPr>
          <p:nvPr/>
        </p:nvPicPr>
        <p:blipFill rotWithShape="1">
          <a:blip r:embed="rId5"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59C694BA-81B8-43C1-AD58-6EEB92E9AD34}"/>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III. Možnosti financiranja EU za enakost spolov</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01D03E11-5AAB-4078-AA84-5A4B04CF1A82}"/>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2022</a:t>
            </a:r>
            <a:endParaRPr lang="cs-CZ" sz="2800" b="1" i="0" dirty="0">
              <a:solidFill>
                <a:srgbClr val="2EA234"/>
              </a:solidFill>
              <a:latin typeface="Calibri"/>
              <a:cs typeface="Calibri"/>
            </a:endParaRPr>
          </a:p>
        </p:txBody>
      </p:sp>
      <p:pic>
        <p:nvPicPr>
          <p:cNvPr id="6" name="Marcador de contenido 2">
            <a:extLst>
              <a:ext uri="{FF2B5EF4-FFF2-40B4-BE49-F238E27FC236}">
                <a16:creationId xmlns:a16="http://schemas.microsoft.com/office/drawing/2014/main" id="{1EAA4BA8-7CD3-4481-8586-1318B1598EA6}"/>
              </a:ext>
            </a:extLst>
          </p:cNvPr>
          <p:cNvPicPr>
            <a:picLocks noGrp="1" noChangeAspect="1"/>
          </p:cNvPicPr>
          <p:nvPr/>
        </p:nvPicPr>
        <p:blipFill>
          <a:blip r:embed="rId6"/>
          <a:stretch>
            <a:fillRect/>
          </a:stretch>
        </p:blipFill>
        <p:spPr>
          <a:xfrm>
            <a:off x="4610444" y="1668363"/>
            <a:ext cx="6112678" cy="1142091"/>
          </a:xfrm>
          <a:prstGeom prst="rect">
            <a:avLst/>
          </a:prstGeom>
          <a:noFill/>
        </p:spPr>
      </p:pic>
      <p:sp>
        <p:nvSpPr>
          <p:cNvPr id="7" name="QuadreDeText 1">
            <a:extLst>
              <a:ext uri="{FF2B5EF4-FFF2-40B4-BE49-F238E27FC236}">
                <a16:creationId xmlns:a16="http://schemas.microsoft.com/office/drawing/2014/main" id="{D7E271AB-20A6-CA23-794D-4D740394080A}"/>
              </a:ext>
            </a:extLst>
          </p:cNvPr>
          <p:cNvSpPr txBox="1"/>
          <p:nvPr/>
        </p:nvSpPr>
        <p:spPr>
          <a:xfrm>
            <a:off x="1321111" y="1845889"/>
            <a:ext cx="3288317"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a-ES" sz="1600" b="1" dirty="0">
                <a:ea typeface="+mn-lt"/>
                <a:cs typeface="+mn-lt"/>
              </a:rPr>
              <a:t>AGRIGEP je primer projekta, ki je bil ustanovljen s posebnim razpisom </a:t>
            </a:r>
            <a:r>
              <a:rPr lang="ca-ES" sz="1600" b="1" dirty="0" err="1">
                <a:ea typeface="+mn-lt"/>
                <a:cs typeface="+mn-lt"/>
              </a:rPr>
              <a:t>Horizon</a:t>
            </a:r>
            <a:r>
              <a:rPr lang="ca-ES" sz="1600" b="1" dirty="0">
                <a:ea typeface="+mn-lt"/>
                <a:cs typeface="+mn-lt"/>
              </a:rPr>
              <a:t> o enakosti spolov.</a:t>
            </a:r>
            <a:endParaRPr lang="ca-ES" sz="1600" b="1" dirty="0"/>
          </a:p>
        </p:txBody>
      </p:sp>
    </p:spTree>
    <p:extLst>
      <p:ext uri="{BB962C8B-B14F-4D97-AF65-F5344CB8AC3E}">
        <p14:creationId xmlns:p14="http://schemas.microsoft.com/office/powerpoint/2010/main" val="1434050178"/>
      </p:ext>
    </p:extLst>
  </p:cSld>
  <p:clrMapOvr>
    <a:masterClrMapping/>
  </p:clrMapOvr>
  <p:extLst>
    <p:ext uri="{6950BFC3-D8DA-4A85-94F7-54DA5524770B}">
      <p188:commentRel xmlns:p188="http://schemas.microsoft.com/office/powerpoint/2018/8/main" r:id="rId2"/>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E35E8A4-6667-4650-AB10-A2F9DEC1E126}"/>
              </a:ext>
            </a:extLst>
          </p:cNvPr>
          <p:cNvGraphicFramePr>
            <a:graphicFrameLocks noGrp="1"/>
          </p:cNvGraphicFramePr>
          <p:nvPr>
            <p:extLst>
              <p:ext uri="{D42A27DB-BD31-4B8C-83A1-F6EECF244321}">
                <p14:modId xmlns:p14="http://schemas.microsoft.com/office/powerpoint/2010/main" val="2677310761"/>
              </p:ext>
            </p:extLst>
          </p:nvPr>
        </p:nvGraphicFramePr>
        <p:xfrm>
          <a:off x="1776771" y="2202778"/>
          <a:ext cx="8326234" cy="2473960"/>
        </p:xfrm>
        <a:graphic>
          <a:graphicData uri="http://schemas.openxmlformats.org/drawingml/2006/table">
            <a:tbl>
              <a:tblPr firstRow="1" bandRow="1">
                <a:tableStyleId>{5C22544A-7EE6-4342-B048-85BDC9FD1C3A}</a:tableStyleId>
              </a:tblPr>
              <a:tblGrid>
                <a:gridCol w="3320330">
                  <a:extLst>
                    <a:ext uri="{9D8B030D-6E8A-4147-A177-3AD203B41FA5}">
                      <a16:colId xmlns:a16="http://schemas.microsoft.com/office/drawing/2014/main" val="669572400"/>
                    </a:ext>
                  </a:extLst>
                </a:gridCol>
                <a:gridCol w="5005904">
                  <a:extLst>
                    <a:ext uri="{9D8B030D-6E8A-4147-A177-3AD203B41FA5}">
                      <a16:colId xmlns:a16="http://schemas.microsoft.com/office/drawing/2014/main" val="1396882885"/>
                    </a:ext>
                  </a:extLst>
                </a:gridCol>
              </a:tblGrid>
              <a:tr h="370840">
                <a:tc>
                  <a:txBody>
                    <a:bodyPr/>
                    <a:lstStyle/>
                    <a:p>
                      <a:pPr algn="ctr"/>
                      <a:r>
                        <a:rPr lang="es-ES" dirty="0"/>
                        <a:t>TOPIC</a:t>
                      </a:r>
                    </a:p>
                  </a:txBody>
                  <a:tcPr/>
                </a:tc>
                <a:tc>
                  <a:txBody>
                    <a:bodyPr/>
                    <a:lstStyle/>
                    <a:p>
                      <a:pPr algn="ctr"/>
                      <a:r>
                        <a:rPr lang="es-ES" dirty="0"/>
                        <a:t>TITLE</a:t>
                      </a:r>
                    </a:p>
                  </a:txBody>
                  <a:tcPr/>
                </a:tc>
                <a:extLst>
                  <a:ext uri="{0D108BD9-81ED-4DB2-BD59-A6C34878D82A}">
                    <a16:rowId xmlns:a16="http://schemas.microsoft.com/office/drawing/2014/main" val="583465539"/>
                  </a:ext>
                </a:extLst>
              </a:tr>
              <a:tr h="502508">
                <a:tc>
                  <a:txBody>
                    <a:bodyPr/>
                    <a:lstStyle/>
                    <a:p>
                      <a:pPr algn="ctr"/>
                      <a:r>
                        <a:rPr lang="es-ES" dirty="0"/>
                        <a:t>HORIZON-WIDERA-2024-01-10</a:t>
                      </a:r>
                    </a:p>
                  </a:txBody>
                  <a:tcPr anchor="ctr"/>
                </a:tc>
                <a:tc>
                  <a:txBody>
                    <a:bodyPr/>
                    <a:lstStyle/>
                    <a:p>
                      <a:pPr algn="just"/>
                      <a:r>
                        <a:rPr lang="en-GB" b="1" noProof="0" dirty="0">
                          <a:solidFill>
                            <a:schemeClr val="tx1">
                              <a:lumMod val="50000"/>
                              <a:lumOff val="50000"/>
                            </a:schemeClr>
                          </a:solidFill>
                        </a:rPr>
                        <a:t>Policy coordination to support all aspects of inclusive Gender Equality Plans and policies in the ERA</a:t>
                      </a:r>
                    </a:p>
                    <a:p>
                      <a:pPr algn="just"/>
                      <a:endParaRPr lang="en-GB" b="1" noProof="0" dirty="0">
                        <a:solidFill>
                          <a:schemeClr val="tx1">
                            <a:lumMod val="50000"/>
                            <a:lumOff val="50000"/>
                          </a:schemeClr>
                        </a:solidFill>
                      </a:endParaRPr>
                    </a:p>
                  </a:txBody>
                  <a:tcPr anchor="ctr"/>
                </a:tc>
                <a:extLst>
                  <a:ext uri="{0D108BD9-81ED-4DB2-BD59-A6C34878D82A}">
                    <a16:rowId xmlns:a16="http://schemas.microsoft.com/office/drawing/2014/main" val="40781443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HORIZON-WIDERA-2024-01-11</a:t>
                      </a:r>
                    </a:p>
                    <a:p>
                      <a:pPr algn="ctr"/>
                      <a:endParaRPr lang="es-ES" dirty="0"/>
                    </a:p>
                  </a:txBody>
                  <a:tcPr anchor="ctr"/>
                </a:tc>
                <a:tc>
                  <a:txBody>
                    <a:bodyPr/>
                    <a:lstStyle/>
                    <a:p>
                      <a:pPr algn="just"/>
                      <a:r>
                        <a:rPr lang="en-GB" b="1" noProof="0" dirty="0">
                          <a:solidFill>
                            <a:schemeClr val="tx1">
                              <a:lumMod val="50000"/>
                              <a:lumOff val="50000"/>
                            </a:schemeClr>
                          </a:solidFill>
                        </a:rPr>
                        <a:t>Support to the implementation of inclusive gender equality plans</a:t>
                      </a:r>
                    </a:p>
                    <a:p>
                      <a:pPr algn="just"/>
                      <a:endParaRPr lang="en-GB" b="1" noProof="0" dirty="0">
                        <a:solidFill>
                          <a:schemeClr val="tx1">
                            <a:lumMod val="50000"/>
                            <a:lumOff val="50000"/>
                          </a:schemeClr>
                        </a:solidFill>
                      </a:endParaRPr>
                    </a:p>
                  </a:txBody>
                  <a:tcPr anchor="ctr"/>
                </a:tc>
                <a:extLst>
                  <a:ext uri="{0D108BD9-81ED-4DB2-BD59-A6C34878D82A}">
                    <a16:rowId xmlns:a16="http://schemas.microsoft.com/office/drawing/2014/main" val="2496072787"/>
                  </a:ext>
                </a:extLst>
              </a:tr>
            </a:tbl>
          </a:graphicData>
        </a:graphic>
      </p:graphicFrame>
      <p:sp>
        <p:nvSpPr>
          <p:cNvPr id="8" name="CuadroTexto 7">
            <a:extLst>
              <a:ext uri="{FF2B5EF4-FFF2-40B4-BE49-F238E27FC236}">
                <a16:creationId xmlns:a16="http://schemas.microsoft.com/office/drawing/2014/main" id="{EF9DE50D-10A3-402A-84ED-A72B0CE59F1B}"/>
              </a:ext>
            </a:extLst>
          </p:cNvPr>
          <p:cNvSpPr txBox="1"/>
          <p:nvPr/>
        </p:nvSpPr>
        <p:spPr>
          <a:xfrm>
            <a:off x="843717" y="5295606"/>
            <a:ext cx="8941420" cy="261610"/>
          </a:xfrm>
          <a:prstGeom prst="rect">
            <a:avLst/>
          </a:prstGeom>
          <a:noFill/>
        </p:spPr>
        <p:txBody>
          <a:bodyPr wrap="square" rtlCol="0">
            <a:spAutoFit/>
          </a:bodyPr>
          <a:lstStyle/>
          <a:p>
            <a:r>
              <a:rPr lang="es-ES" sz="1100" dirty="0">
                <a:hlinkClick r:id="rId2"/>
              </a:rPr>
              <a:t>Vir: Work Programme 2023-2024 </a:t>
            </a:r>
            <a:r>
              <a:rPr lang="en-US" sz="1100" dirty="0">
                <a:hlinkClick r:id="rId2"/>
              </a:rPr>
              <a:t>Widening participation and strengthening the European Research Area</a:t>
            </a:r>
            <a:endParaRPr lang="es-ES" sz="1100" dirty="0"/>
          </a:p>
        </p:txBody>
      </p:sp>
      <p:sp>
        <p:nvSpPr>
          <p:cNvPr id="9" name="Rectángulo 8">
            <a:extLst>
              <a:ext uri="{FF2B5EF4-FFF2-40B4-BE49-F238E27FC236}">
                <a16:creationId xmlns:a16="http://schemas.microsoft.com/office/drawing/2014/main" id="{4DAC301C-AA6E-4F8D-BF19-4EAEACA22DF6}"/>
              </a:ext>
            </a:extLst>
          </p:cNvPr>
          <p:cNvSpPr/>
          <p:nvPr/>
        </p:nvSpPr>
        <p:spPr>
          <a:xfrm>
            <a:off x="1895707" y="2955073"/>
            <a:ext cx="3122342" cy="47392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683A477E-3A8C-4C06-96E5-C703E51D58E2}"/>
              </a:ext>
            </a:extLst>
          </p:cNvPr>
          <p:cNvSpPr/>
          <p:nvPr/>
        </p:nvSpPr>
        <p:spPr>
          <a:xfrm>
            <a:off x="1895707" y="3892845"/>
            <a:ext cx="3122342" cy="47392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3">
            <a:extLst>
              <a:ext uri="{FF2B5EF4-FFF2-40B4-BE49-F238E27FC236}">
                <a16:creationId xmlns:a16="http://schemas.microsoft.com/office/drawing/2014/main" id="{2302994F-ECB1-46A2-A42D-FAFE99075B94}"/>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10" name="TextovéPole 3">
            <a:extLst>
              <a:ext uri="{FF2B5EF4-FFF2-40B4-BE49-F238E27FC236}">
                <a16:creationId xmlns:a16="http://schemas.microsoft.com/office/drawing/2014/main" id="{BE674BA9-735E-4A71-88C9-9E8576EEDEC3}"/>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III. Možnosti financiranja EU za enakost spolov</a:t>
            </a:r>
            <a:endParaRPr lang="cs-CZ" sz="2800" b="1" i="0" dirty="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617F3A65-D67A-40C9-AA97-AA02C74EF710}"/>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2024</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1187449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D9E5696-1949-40BD-A027-44DF807BBB19}"/>
              </a:ext>
            </a:extLst>
          </p:cNvPr>
          <p:cNvPicPr>
            <a:picLocks noChangeAspect="1"/>
          </p:cNvPicPr>
          <p:nvPr/>
        </p:nvPicPr>
        <p:blipFill>
          <a:blip r:embed="rId2"/>
          <a:stretch>
            <a:fillRect/>
          </a:stretch>
        </p:blipFill>
        <p:spPr>
          <a:xfrm>
            <a:off x="1938392" y="1662306"/>
            <a:ext cx="8574156" cy="3940357"/>
          </a:xfrm>
          <a:prstGeom prst="rect">
            <a:avLst/>
          </a:prstGeom>
        </p:spPr>
      </p:pic>
      <p:pic>
        <p:nvPicPr>
          <p:cNvPr id="5" name="Imagen 3">
            <a:extLst>
              <a:ext uri="{FF2B5EF4-FFF2-40B4-BE49-F238E27FC236}">
                <a16:creationId xmlns:a16="http://schemas.microsoft.com/office/drawing/2014/main" id="{29FB256F-EBBE-48E3-AB0A-E33E77BAC20F}"/>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C09A04D-9095-4B45-B81B-4E826A95DB8F}"/>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III. Možnosti financiranja EU za enakost spolov</a:t>
            </a:r>
            <a:endParaRPr lang="cs-CZ" sz="2800" b="1" i="0" dirty="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89B2C0BC-9665-461D-B207-0E7830D898F2}"/>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2024</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861752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E12F58A-A31B-4571-989B-490425FBB2E6}"/>
              </a:ext>
            </a:extLst>
          </p:cNvPr>
          <p:cNvPicPr>
            <a:picLocks noChangeAspect="1"/>
          </p:cNvPicPr>
          <p:nvPr/>
        </p:nvPicPr>
        <p:blipFill rotWithShape="1">
          <a:blip r:embed="rId3"/>
          <a:srcRect l="1" r="1022"/>
          <a:stretch/>
        </p:blipFill>
        <p:spPr>
          <a:xfrm>
            <a:off x="2174904" y="1588598"/>
            <a:ext cx="8015976" cy="4013306"/>
          </a:xfrm>
          <a:prstGeom prst="rect">
            <a:avLst/>
          </a:prstGeom>
        </p:spPr>
      </p:pic>
      <p:sp>
        <p:nvSpPr>
          <p:cNvPr id="2" name="Bocadillo: ovalado 1">
            <a:extLst>
              <a:ext uri="{FF2B5EF4-FFF2-40B4-BE49-F238E27FC236}">
                <a16:creationId xmlns:a16="http://schemas.microsoft.com/office/drawing/2014/main" id="{D8CC1FA7-19CC-4F2C-868B-227D70827430}"/>
              </a:ext>
            </a:extLst>
          </p:cNvPr>
          <p:cNvSpPr/>
          <p:nvPr/>
        </p:nvSpPr>
        <p:spPr>
          <a:xfrm>
            <a:off x="9864853" y="3862137"/>
            <a:ext cx="1605625" cy="117885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0,5-1 m€ per </a:t>
            </a:r>
            <a:r>
              <a:rPr lang="es-ES" sz="1400" dirty="0" err="1"/>
              <a:t>project</a:t>
            </a:r>
            <a:endParaRPr lang="es-ES" sz="1400" dirty="0"/>
          </a:p>
          <a:p>
            <a:pPr algn="ctr"/>
            <a:r>
              <a:rPr lang="es-ES" sz="1400" dirty="0" err="1"/>
              <a:t>Deadline</a:t>
            </a:r>
            <a:r>
              <a:rPr lang="es-ES" sz="1400" dirty="0"/>
              <a:t>: </a:t>
            </a:r>
            <a:r>
              <a:rPr lang="ca-ES" sz="1400" dirty="0"/>
              <a:t>12.03.24</a:t>
            </a:r>
          </a:p>
        </p:txBody>
      </p:sp>
      <p:pic>
        <p:nvPicPr>
          <p:cNvPr id="7" name="Imagen 3">
            <a:extLst>
              <a:ext uri="{FF2B5EF4-FFF2-40B4-BE49-F238E27FC236}">
                <a16:creationId xmlns:a16="http://schemas.microsoft.com/office/drawing/2014/main" id="{018FC2FA-92CB-4E34-B53F-D78FB39E07D9}"/>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8" name="TextovéPole 3">
            <a:extLst>
              <a:ext uri="{FF2B5EF4-FFF2-40B4-BE49-F238E27FC236}">
                <a16:creationId xmlns:a16="http://schemas.microsoft.com/office/drawing/2014/main" id="{1A12D298-FDDA-453C-AC9C-E973C503F2AD}"/>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III. Možnosti financiranja EU za enakost spolov</a:t>
            </a:r>
            <a:endParaRPr lang="cs-CZ" sz="2800" b="1" i="0" dirty="0">
              <a:solidFill>
                <a:schemeClr val="tx1">
                  <a:lumMod val="65000"/>
                  <a:lumOff val="35000"/>
                </a:schemeClr>
              </a:solidFill>
              <a:latin typeface="Calibri"/>
              <a:cs typeface="Calibri"/>
            </a:endParaRPr>
          </a:p>
        </p:txBody>
      </p:sp>
      <p:sp>
        <p:nvSpPr>
          <p:cNvPr id="9" name="QuadreDeText 8">
            <a:extLst>
              <a:ext uri="{FF2B5EF4-FFF2-40B4-BE49-F238E27FC236}">
                <a16:creationId xmlns:a16="http://schemas.microsoft.com/office/drawing/2014/main" id="{B1D67005-8C58-4E50-B51B-11798DE3E055}"/>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2024</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3131675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9A4CBFC-9E1B-480E-A3DF-9F2D05AFF13A}"/>
              </a:ext>
            </a:extLst>
          </p:cNvPr>
          <p:cNvPicPr>
            <a:picLocks noChangeAspect="1"/>
          </p:cNvPicPr>
          <p:nvPr/>
        </p:nvPicPr>
        <p:blipFill>
          <a:blip r:embed="rId2" cstate="print"/>
          <a:stretch>
            <a:fillRect/>
          </a:stretch>
        </p:blipFill>
        <p:spPr>
          <a:xfrm>
            <a:off x="2041169" y="2091500"/>
            <a:ext cx="8213961" cy="2000915"/>
          </a:xfrm>
          <a:prstGeom prst="rect">
            <a:avLst/>
          </a:prstGeom>
        </p:spPr>
      </p:pic>
      <p:sp>
        <p:nvSpPr>
          <p:cNvPr id="4" name="CuadroTexto 3">
            <a:extLst>
              <a:ext uri="{FF2B5EF4-FFF2-40B4-BE49-F238E27FC236}">
                <a16:creationId xmlns:a16="http://schemas.microsoft.com/office/drawing/2014/main" id="{C436429B-DA02-4CD0-B96D-210FFF65F441}"/>
              </a:ext>
            </a:extLst>
          </p:cNvPr>
          <p:cNvSpPr txBox="1"/>
          <p:nvPr/>
        </p:nvSpPr>
        <p:spPr>
          <a:xfrm>
            <a:off x="1226726" y="4323005"/>
            <a:ext cx="9842845" cy="1200329"/>
          </a:xfrm>
          <a:prstGeom prst="rect">
            <a:avLst/>
          </a:prstGeom>
          <a:noFill/>
        </p:spPr>
        <p:txBody>
          <a:bodyPr wrap="square" lIns="91440" tIns="45720" rIns="91440" bIns="45720" rtlCol="0" anchor="t">
            <a:spAutoFit/>
          </a:bodyPr>
          <a:lstStyle/>
          <a:p>
            <a:r>
              <a:rPr lang="en-US" dirty="0"/>
              <a:t>Institucije Evropske unije imenujejo zunanje strokovnjake za pomoč pri ocenjevanju vlog za nepovratna sredstva, projektov in razpisov ter za podajo mnenj in nasvetov v posebnih primerih.</a:t>
            </a:r>
          </a:p>
          <a:p>
            <a:endParaRPr lang="en-US" b="1" dirty="0"/>
          </a:p>
          <a:p>
            <a:r>
              <a:rPr lang="en-US" b="1" dirty="0">
                <a:highlight>
                  <a:srgbClr val="FFFF00"/>
                </a:highlight>
              </a:rPr>
              <a:t>Registrirajte se kot strokovnjak : </a:t>
            </a:r>
            <a:r>
              <a:rPr lang="en-US" sz="1400" dirty="0">
                <a:highlight>
                  <a:srgbClr val="FFFF00"/>
                </a:highlight>
                <a:hlinkClick r:id="rId3"/>
              </a:rPr>
              <a:t>https://ec.europa.eu/info/funding-tenders/opportunities/portal/screen/work-as-an-expert</a:t>
            </a:r>
            <a:endParaRPr lang="en-US" sz="1400" dirty="0">
              <a:highlight>
                <a:srgbClr val="FFFF00"/>
              </a:highlight>
            </a:endParaRPr>
          </a:p>
        </p:txBody>
      </p:sp>
      <p:pic>
        <p:nvPicPr>
          <p:cNvPr id="7" name="Imagen 3">
            <a:extLst>
              <a:ext uri="{FF2B5EF4-FFF2-40B4-BE49-F238E27FC236}">
                <a16:creationId xmlns:a16="http://schemas.microsoft.com/office/drawing/2014/main" id="{E9366ADF-4706-41C8-BB61-EE53ABCD9681}"/>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11" name="TextovéPole 3">
            <a:extLst>
              <a:ext uri="{FF2B5EF4-FFF2-40B4-BE49-F238E27FC236}">
                <a16:creationId xmlns:a16="http://schemas.microsoft.com/office/drawing/2014/main" id="{84758BF4-5A04-48AA-A2C7-54F0E95872C6}"/>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III. Možnosti financiranja EU za enakost spolov</a:t>
            </a:r>
            <a:endParaRPr lang="cs-CZ" sz="2800" b="1" i="0" dirty="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CA83636A-C4BC-4B17-BEB8-1F0B85EC2894}"/>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Horizon Europe. Work as an expert</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210990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1">
            <a:extLst>
              <a:ext uri="{FF2B5EF4-FFF2-40B4-BE49-F238E27FC236}">
                <a16:creationId xmlns:a16="http://schemas.microsoft.com/office/drawing/2014/main" id="{C16CC0B0-B72B-4BAB-A7CC-482453EF2D8D}"/>
              </a:ext>
            </a:extLst>
          </p:cNvPr>
          <p:cNvSpPr txBox="1">
            <a:spLocks/>
          </p:cNvSpPr>
          <p:nvPr/>
        </p:nvSpPr>
        <p:spPr>
          <a:xfrm>
            <a:off x="1462906" y="1596887"/>
            <a:ext cx="9263270" cy="3864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Font typeface="Wingdings" panose="05000000000000000000" pitchFamily="2" charset="2"/>
              <a:buChar char="§"/>
            </a:pPr>
            <a:endParaRPr lang="en-US" sz="1600" dirty="0">
              <a:latin typeface="Sofia Pro"/>
            </a:endParaRPr>
          </a:p>
          <a:p>
            <a:pPr>
              <a:spcBef>
                <a:spcPts val="1800"/>
              </a:spcBef>
              <a:buFont typeface="Wingdings" panose="05000000000000000000" pitchFamily="2" charset="2"/>
              <a:buChar char="§"/>
            </a:pPr>
            <a:endParaRPr lang="en-US" sz="1600" dirty="0">
              <a:latin typeface="Sofia Pro"/>
            </a:endParaRPr>
          </a:p>
          <a:p>
            <a:pPr>
              <a:spcBef>
                <a:spcPts val="1800"/>
              </a:spcBef>
              <a:buFont typeface="Wingdings" panose="05000000000000000000" pitchFamily="2" charset="2"/>
              <a:buChar char="§"/>
            </a:pPr>
            <a:endParaRPr lang="en-US" sz="1600" dirty="0">
              <a:latin typeface="Sofia Pro"/>
            </a:endParaRPr>
          </a:p>
          <a:p>
            <a:pPr>
              <a:spcBef>
                <a:spcPts val="1800"/>
              </a:spcBef>
              <a:buFont typeface="Wingdings" panose="05000000000000000000" pitchFamily="2" charset="2"/>
              <a:buChar char="§"/>
            </a:pPr>
            <a:endParaRPr lang="cs-CZ" sz="1600" dirty="0">
              <a:latin typeface="Sofia Pro"/>
            </a:endParaRPr>
          </a:p>
        </p:txBody>
      </p:sp>
      <p:sp>
        <p:nvSpPr>
          <p:cNvPr id="4" name="TextovéPole 3">
            <a:extLst>
              <a:ext uri="{FF2B5EF4-FFF2-40B4-BE49-F238E27FC236}">
                <a16:creationId xmlns:a16="http://schemas.microsoft.com/office/drawing/2014/main" id="{482EB4BC-5197-A778-C42F-5AB7528F74CE}"/>
              </a:ext>
            </a:extLst>
          </p:cNvPr>
          <p:cNvSpPr txBox="1"/>
          <p:nvPr/>
        </p:nvSpPr>
        <p:spPr>
          <a:xfrm>
            <a:off x="3392489" y="769344"/>
            <a:ext cx="5404105" cy="707886"/>
          </a:xfrm>
          <a:prstGeom prst="rect">
            <a:avLst/>
          </a:prstGeom>
          <a:noFill/>
        </p:spPr>
        <p:txBody>
          <a:bodyPr wrap="square" rtlCol="0">
            <a:spAutoFit/>
          </a:bodyPr>
          <a:lstStyle/>
          <a:p>
            <a:pPr algn="ctr"/>
            <a:r>
              <a:rPr lang="en-US" sz="4000" b="1" dirty="0">
                <a:solidFill>
                  <a:schemeClr val="tx1">
                    <a:lumMod val="65000"/>
                    <a:lumOff val="35000"/>
                  </a:schemeClr>
                </a:solidFill>
                <a:latin typeface="Calibri"/>
                <a:cs typeface="Calibri"/>
              </a:rPr>
              <a:t>Priporočljivi viri</a:t>
            </a:r>
            <a:endParaRPr lang="cs-CZ" sz="3200" b="1" i="0" dirty="0">
              <a:solidFill>
                <a:schemeClr val="tx1">
                  <a:lumMod val="65000"/>
                  <a:lumOff val="35000"/>
                </a:schemeClr>
              </a:solidFill>
              <a:latin typeface="Calibri"/>
              <a:cs typeface="Calibri"/>
            </a:endParaRPr>
          </a:p>
        </p:txBody>
      </p:sp>
      <p:sp>
        <p:nvSpPr>
          <p:cNvPr id="2" name="Rectángulo 1">
            <a:extLst>
              <a:ext uri="{FF2B5EF4-FFF2-40B4-BE49-F238E27FC236}">
                <a16:creationId xmlns:a16="http://schemas.microsoft.com/office/drawing/2014/main" id="{3D777803-1B64-4B02-B154-05711B1153F1}"/>
              </a:ext>
            </a:extLst>
          </p:cNvPr>
          <p:cNvSpPr/>
          <p:nvPr/>
        </p:nvSpPr>
        <p:spPr>
          <a:xfrm>
            <a:off x="1462906" y="1749863"/>
            <a:ext cx="7727576" cy="3831177"/>
          </a:xfrm>
          <a:prstGeom prst="rect">
            <a:avLst/>
          </a:prstGeom>
        </p:spPr>
        <p:txBody>
          <a:bodyPr wrap="square" lIns="91440" tIns="45720" rIns="91440" bIns="45720" anchor="t">
            <a:spAutoFit/>
          </a:bodyPr>
          <a:lstStyle/>
          <a:p>
            <a:pPr marL="285750" indent="-285750">
              <a:lnSpc>
                <a:spcPct val="120000"/>
              </a:lnSpc>
              <a:buFont typeface="Wingdings" panose="05000000000000000000" pitchFamily="2" charset="2"/>
              <a:buChar char="§"/>
            </a:pPr>
            <a:r>
              <a:rPr lang="en-US" sz="1600" dirty="0">
                <a:hlinkClick r:id="rId3"/>
              </a:rPr>
              <a:t>Gender Inclusivity Dissemination Guidelines</a:t>
            </a:r>
          </a:p>
          <a:p>
            <a:pPr marL="285750" indent="-285750">
              <a:lnSpc>
                <a:spcPct val="120000"/>
              </a:lnSpc>
              <a:buFont typeface="Wingdings" panose="05000000000000000000" pitchFamily="2" charset="2"/>
              <a:buChar char="§"/>
            </a:pPr>
            <a:r>
              <a:rPr lang="en-US" sz="1600" dirty="0">
                <a:hlinkClick r:id="rId4"/>
              </a:rPr>
              <a:t>How to integrate the gender dimension into #HorizonEU clusters &amp; missions,</a:t>
            </a:r>
          </a:p>
          <a:p>
            <a:pPr marL="285750" indent="-285750">
              <a:lnSpc>
                <a:spcPct val="120000"/>
              </a:lnSpc>
              <a:buFont typeface="Wingdings" panose="05000000000000000000" pitchFamily="2" charset="2"/>
              <a:buChar char="§"/>
            </a:pPr>
            <a:r>
              <a:rPr lang="en-US" sz="1600" dirty="0">
                <a:hlinkClick r:id="rId4"/>
              </a:rPr>
              <a:t>A thematic collection of innovative EU-funded research results</a:t>
            </a:r>
          </a:p>
          <a:p>
            <a:pPr marL="285750" indent="-285750">
              <a:lnSpc>
                <a:spcPct val="120000"/>
              </a:lnSpc>
              <a:buFont typeface="Wingdings" panose="05000000000000000000" pitchFamily="2" charset="2"/>
              <a:buChar char="§"/>
            </a:pPr>
            <a:r>
              <a:rPr lang="en-US" sz="1600" dirty="0">
                <a:hlinkClick r:id="rId4"/>
              </a:rPr>
              <a:t>Report on Implicit Gender Biases During Evaluation</a:t>
            </a:r>
            <a:endParaRPr lang="en-US" sz="1600" dirty="0"/>
          </a:p>
          <a:p>
            <a:pPr marL="285750" indent="-285750">
              <a:lnSpc>
                <a:spcPct val="120000"/>
              </a:lnSpc>
              <a:buFont typeface="Wingdings" panose="05000000000000000000" pitchFamily="2" charset="2"/>
              <a:buChar char="§"/>
            </a:pPr>
            <a:r>
              <a:rPr lang="en-GB" sz="1600" dirty="0">
                <a:hlinkClick r:id="rId5"/>
              </a:rPr>
              <a:t>Gender decoder</a:t>
            </a:r>
            <a:r>
              <a:rPr lang="en-GB" sz="1600" dirty="0"/>
              <a:t>: </a:t>
            </a:r>
            <a:r>
              <a:rPr lang="en-US" sz="1600" dirty="0"/>
              <a:t>this site to check whether a job advert has the kind of subtle linguistic gender-coding that has this discouraging effect. </a:t>
            </a:r>
            <a:r>
              <a:rPr lang="en-GB" sz="1600" dirty="0"/>
              <a:t> </a:t>
            </a:r>
          </a:p>
          <a:p>
            <a:pPr marL="285750" indent="-285750">
              <a:lnSpc>
                <a:spcPct val="120000"/>
              </a:lnSpc>
              <a:buFont typeface="Wingdings" panose="05000000000000000000" pitchFamily="2" charset="2"/>
              <a:buChar char="§"/>
            </a:pPr>
            <a:r>
              <a:rPr lang="en-GB" sz="1600" dirty="0">
                <a:hlinkClick r:id="rId6"/>
              </a:rPr>
              <a:t>New tools for gender analysis. Jeremy Berg. ScienceMag.org </a:t>
            </a:r>
            <a:endParaRPr lang="en-GB" sz="1600" dirty="0"/>
          </a:p>
          <a:p>
            <a:pPr marL="285750" indent="-285750">
              <a:lnSpc>
                <a:spcPct val="120000"/>
              </a:lnSpc>
              <a:buFont typeface="Wingdings" panose="05000000000000000000" pitchFamily="2" charset="2"/>
              <a:buChar char="§"/>
            </a:pPr>
            <a:r>
              <a:rPr lang="en-US" sz="1600" dirty="0">
                <a:hlinkClick r:id="rId7"/>
              </a:rPr>
              <a:t>Video on Gendered Innovations</a:t>
            </a:r>
            <a:r>
              <a:rPr lang="en-US" sz="1600" dirty="0"/>
              <a:t> and </a:t>
            </a:r>
            <a:r>
              <a:rPr lang="en-US" sz="1600" dirty="0">
                <a:hlinkClick r:id="rId8"/>
              </a:rPr>
              <a:t>video produced by MSCA</a:t>
            </a:r>
            <a:endParaRPr lang="en-US" sz="1600" dirty="0"/>
          </a:p>
          <a:p>
            <a:pPr marL="285750" lvl="0" indent="-285750">
              <a:lnSpc>
                <a:spcPct val="120000"/>
              </a:lnSpc>
              <a:buFont typeface="Wingdings" panose="05000000000000000000" pitchFamily="2" charset="2"/>
              <a:buChar char="§"/>
            </a:pPr>
            <a:r>
              <a:rPr lang="en-GB" sz="1600" dirty="0">
                <a:hlinkClick r:id="rId9"/>
              </a:rPr>
              <a:t>Toolkit for integrating gender-sensitive approach into research and teaching</a:t>
            </a:r>
          </a:p>
          <a:p>
            <a:pPr marL="285750" lvl="0" indent="-285750">
              <a:buFont typeface="Wingdings" panose="05000000000000000000" pitchFamily="2" charset="2"/>
              <a:buChar char="§"/>
            </a:pPr>
            <a:r>
              <a:rPr lang="en-GB" sz="1600" dirty="0">
                <a:hlinkClick r:id="rId10"/>
              </a:rPr>
              <a:t>Gender and Inclusion Toolbox: Participatory Research in Climate Change and Agriculture. CGIAR Research</a:t>
            </a:r>
            <a:endParaRPr lang="en-GB" sz="1600" dirty="0"/>
          </a:p>
          <a:p>
            <a:pPr marL="285750" indent="-285750">
              <a:buFont typeface="Wingdings" panose="05000000000000000000" pitchFamily="2" charset="2"/>
              <a:buChar char="§"/>
            </a:pPr>
            <a:r>
              <a:rPr lang="en-US" sz="1600" u="sng" dirty="0">
                <a:hlinkClick r:id="rId11"/>
              </a:rPr>
              <a:t>Yellow Window Toolkit for Gender in EU-Funded Research</a:t>
            </a:r>
            <a:endParaRPr lang="en-US" sz="1600" dirty="0"/>
          </a:p>
          <a:p>
            <a:pPr lvl="0">
              <a:lnSpc>
                <a:spcPct val="120000"/>
              </a:lnSpc>
            </a:pPr>
            <a:endParaRPr lang="en-GB" sz="1600" dirty="0"/>
          </a:p>
        </p:txBody>
      </p:sp>
      <p:pic>
        <p:nvPicPr>
          <p:cNvPr id="7" name="Imagen 3">
            <a:extLst>
              <a:ext uri="{FF2B5EF4-FFF2-40B4-BE49-F238E27FC236}">
                <a16:creationId xmlns:a16="http://schemas.microsoft.com/office/drawing/2014/main" id="{0DC265E3-60B8-4E85-9DEA-159F1CB51380}"/>
              </a:ext>
            </a:extLst>
          </p:cNvPr>
          <p:cNvPicPr>
            <a:picLocks noChangeAspect="1"/>
          </p:cNvPicPr>
          <p:nvPr/>
        </p:nvPicPr>
        <p:blipFill rotWithShape="1">
          <a:blip r:embed="rId1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844467751"/>
      </p:ext>
    </p:extLst>
  </p:cSld>
  <p:clrMapOvr>
    <a:masterClrMapping/>
  </p:clrMapOvr>
  <p:extLst>
    <p:ext uri="{6950BFC3-D8DA-4A85-94F7-54DA5524770B}">
      <p188:commentRel xmlns:p188="http://schemas.microsoft.com/office/powerpoint/2018/8/main" r:id="rId2"/>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1">
            <a:extLst>
              <a:ext uri="{FF2B5EF4-FFF2-40B4-BE49-F238E27FC236}">
                <a16:creationId xmlns:a16="http://schemas.microsoft.com/office/drawing/2014/main" id="{C16CC0B0-B72B-4BAB-A7CC-482453EF2D8D}"/>
              </a:ext>
            </a:extLst>
          </p:cNvPr>
          <p:cNvSpPr txBox="1">
            <a:spLocks/>
          </p:cNvSpPr>
          <p:nvPr/>
        </p:nvSpPr>
        <p:spPr>
          <a:xfrm>
            <a:off x="1462906" y="1596887"/>
            <a:ext cx="9263270" cy="3864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Font typeface="Wingdings" panose="05000000000000000000" pitchFamily="2" charset="2"/>
              <a:buChar char="§"/>
            </a:pPr>
            <a:endParaRPr lang="en-US" sz="1600" dirty="0">
              <a:latin typeface="Sofia Pro"/>
            </a:endParaRPr>
          </a:p>
          <a:p>
            <a:pPr>
              <a:spcBef>
                <a:spcPts val="1800"/>
              </a:spcBef>
              <a:buFont typeface="Wingdings" panose="05000000000000000000" pitchFamily="2" charset="2"/>
              <a:buChar char="§"/>
            </a:pPr>
            <a:endParaRPr lang="en-US" sz="1600" dirty="0">
              <a:latin typeface="Sofia Pro"/>
            </a:endParaRPr>
          </a:p>
          <a:p>
            <a:pPr>
              <a:spcBef>
                <a:spcPts val="1800"/>
              </a:spcBef>
              <a:buFont typeface="Wingdings" panose="05000000000000000000" pitchFamily="2" charset="2"/>
              <a:buChar char="§"/>
            </a:pPr>
            <a:endParaRPr lang="en-US" sz="1600" dirty="0">
              <a:latin typeface="Sofia Pro"/>
            </a:endParaRPr>
          </a:p>
          <a:p>
            <a:pPr>
              <a:spcBef>
                <a:spcPts val="1800"/>
              </a:spcBef>
              <a:buFont typeface="Wingdings" panose="05000000000000000000" pitchFamily="2" charset="2"/>
              <a:buChar char="§"/>
            </a:pPr>
            <a:endParaRPr lang="cs-CZ" sz="1600" dirty="0">
              <a:latin typeface="Sofia Pro"/>
            </a:endParaRPr>
          </a:p>
        </p:txBody>
      </p:sp>
      <p:sp>
        <p:nvSpPr>
          <p:cNvPr id="4" name="TextovéPole 3">
            <a:extLst>
              <a:ext uri="{FF2B5EF4-FFF2-40B4-BE49-F238E27FC236}">
                <a16:creationId xmlns:a16="http://schemas.microsoft.com/office/drawing/2014/main" id="{482EB4BC-5197-A778-C42F-5AB7528F74CE}"/>
              </a:ext>
            </a:extLst>
          </p:cNvPr>
          <p:cNvSpPr txBox="1"/>
          <p:nvPr/>
        </p:nvSpPr>
        <p:spPr>
          <a:xfrm>
            <a:off x="3392489" y="769344"/>
            <a:ext cx="5404105" cy="707886"/>
          </a:xfrm>
          <a:prstGeom prst="rect">
            <a:avLst/>
          </a:prstGeom>
          <a:noFill/>
        </p:spPr>
        <p:txBody>
          <a:bodyPr wrap="square" lIns="91440" tIns="45720" rIns="91440" bIns="45720" rtlCol="0" anchor="t">
            <a:spAutoFit/>
          </a:bodyPr>
          <a:lstStyle/>
          <a:p>
            <a:pPr algn="ctr"/>
            <a:r>
              <a:rPr lang="en-US" sz="4000" b="1" dirty="0">
                <a:solidFill>
                  <a:schemeClr val="tx1">
                    <a:lumMod val="65000"/>
                    <a:lumOff val="35000"/>
                  </a:schemeClr>
                </a:solidFill>
                <a:latin typeface="Calibri"/>
                <a:cs typeface="Calibri"/>
              </a:rPr>
              <a:t>Vaše mnenje</a:t>
            </a:r>
            <a:endParaRPr lang="cs-CZ" sz="3200" b="1" i="0" dirty="0">
              <a:solidFill>
                <a:schemeClr val="tx1">
                  <a:lumMod val="65000"/>
                  <a:lumOff val="35000"/>
                </a:schemeClr>
              </a:solidFill>
              <a:latin typeface="Calibri"/>
              <a:cs typeface="Calibri"/>
            </a:endParaRPr>
          </a:p>
        </p:txBody>
      </p:sp>
      <p:pic>
        <p:nvPicPr>
          <p:cNvPr id="7" name="Imagen 3">
            <a:extLst>
              <a:ext uri="{FF2B5EF4-FFF2-40B4-BE49-F238E27FC236}">
                <a16:creationId xmlns:a16="http://schemas.microsoft.com/office/drawing/2014/main" id="{0DC265E3-60B8-4E85-9DEA-159F1CB51380}"/>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pic>
        <p:nvPicPr>
          <p:cNvPr id="2052" name="Picture 4">
            <a:extLst>
              <a:ext uri="{FF2B5EF4-FFF2-40B4-BE49-F238E27FC236}">
                <a16:creationId xmlns:a16="http://schemas.microsoft.com/office/drawing/2014/main" id="{380D5081-021E-4FBB-900E-445EF6E6A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918" y="231679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521CE6F-77B2-4144-8585-71F29E079B53}"/>
              </a:ext>
            </a:extLst>
          </p:cNvPr>
          <p:cNvSpPr txBox="1"/>
          <p:nvPr/>
        </p:nvSpPr>
        <p:spPr>
          <a:xfrm>
            <a:off x="4404678" y="2190307"/>
            <a:ext cx="4287201" cy="1569660"/>
          </a:xfrm>
          <a:prstGeom prst="rect">
            <a:avLst/>
          </a:prstGeom>
          <a:noFill/>
        </p:spPr>
        <p:txBody>
          <a:bodyPr wrap="square" rtlCol="0">
            <a:spAutoFit/>
          </a:bodyPr>
          <a:lstStyle/>
          <a:p>
            <a:r>
              <a:rPr lang="en-US" sz="2400" dirty="0"/>
              <a:t>Preden odidete, bi radi slišali vaše povratne informacije.</a:t>
            </a:r>
            <a:br>
              <a:rPr lang="en-US" sz="2400" dirty="0"/>
            </a:br>
            <a:r>
              <a:rPr lang="en-US" sz="2400" dirty="0"/>
              <a:t>Prosimo, </a:t>
            </a:r>
            <a:r>
              <a:rPr lang="en-US" sz="2400" dirty="0" err="1"/>
              <a:t>skenirajte</a:t>
            </a:r>
            <a:r>
              <a:rPr lang="en-US" sz="2400" dirty="0"/>
              <a:t> QR kodo, da izpolnite anketo.</a:t>
            </a:r>
            <a:endParaRPr lang="ca-ES" sz="2400" dirty="0"/>
          </a:p>
        </p:txBody>
      </p:sp>
    </p:spTree>
    <p:extLst>
      <p:ext uri="{BB962C8B-B14F-4D97-AF65-F5344CB8AC3E}">
        <p14:creationId xmlns:p14="http://schemas.microsoft.com/office/powerpoint/2010/main" val="16615931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E0376-12BF-029C-B8B9-383D315D74B4}"/>
            </a:ext>
          </a:extLst>
        </p:cNvPr>
        <p:cNvGrpSpPr/>
        <p:nvPr/>
      </p:nvGrpSpPr>
      <p:grpSpPr>
        <a:xfrm>
          <a:off x="0" y="0"/>
          <a:ext cx="0" cy="0"/>
          <a:chOff x="0" y="0"/>
          <a:chExt cx="0" cy="0"/>
        </a:xfrm>
      </p:grpSpPr>
      <p:sp>
        <p:nvSpPr>
          <p:cNvPr id="24" name="Zástupný obsah 2">
            <a:extLst>
              <a:ext uri="{FF2B5EF4-FFF2-40B4-BE49-F238E27FC236}">
                <a16:creationId xmlns:a16="http://schemas.microsoft.com/office/drawing/2014/main" id="{A21C5D8F-A847-F05D-90BD-7CF23F8EA4D6}"/>
              </a:ext>
            </a:extLst>
          </p:cNvPr>
          <p:cNvSpPr txBox="1">
            <a:spLocks/>
          </p:cNvSpPr>
          <p:nvPr/>
        </p:nvSpPr>
        <p:spPr>
          <a:xfrm>
            <a:off x="1144858" y="3175461"/>
            <a:ext cx="9523404" cy="13129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spc="300" dirty="0">
                <a:solidFill>
                  <a:schemeClr val="tx1">
                    <a:lumMod val="65000"/>
                    <a:lumOff val="35000"/>
                  </a:schemeClr>
                </a:solidFill>
                <a:latin typeface="Calibri"/>
                <a:cs typeface="Calibri"/>
              </a:rPr>
              <a:t>Razsežnost spola v raziskavah</a:t>
            </a:r>
          </a:p>
          <a:p>
            <a:pPr algn="l"/>
            <a:r>
              <a:rPr lang="en-GB" sz="2000" spc="300" dirty="0">
                <a:solidFill>
                  <a:schemeClr val="tx1">
                    <a:lumMod val="65000"/>
                    <a:lumOff val="35000"/>
                  </a:schemeClr>
                </a:solidFill>
                <a:latin typeface="Calibri"/>
                <a:cs typeface="Calibri"/>
              </a:rPr>
              <a:t>Razsežnost spola v projektih in možnosti financiranja glede enakosti spolov</a:t>
            </a:r>
            <a:endParaRPr lang="en-US" sz="2000" dirty="0">
              <a:solidFill>
                <a:schemeClr val="tx1">
                  <a:lumMod val="65000"/>
                  <a:lumOff val="35000"/>
                </a:schemeClr>
              </a:solidFill>
              <a:latin typeface="Calibri"/>
              <a:cs typeface="Calibri"/>
            </a:endParaRPr>
          </a:p>
          <a:p>
            <a:pPr algn="l"/>
            <a:r>
              <a:rPr lang="en-US" sz="1800" dirty="0">
                <a:solidFill>
                  <a:schemeClr val="tx1">
                    <a:lumMod val="65000"/>
                    <a:lumOff val="35000"/>
                  </a:schemeClr>
                </a:solidFill>
                <a:latin typeface="Calibri"/>
                <a:cs typeface="Calibri"/>
              </a:rPr>
              <a:t>Datum, ime moderatorja, elektronski naslov.</a:t>
            </a:r>
            <a:endParaRPr lang="en-US" sz="1100" b="1" dirty="0">
              <a:solidFill>
                <a:schemeClr val="tx1">
                  <a:lumMod val="65000"/>
                  <a:lumOff val="35000"/>
                </a:schemeClr>
              </a:solidFill>
              <a:latin typeface="Calibri"/>
              <a:cs typeface="Calibri"/>
            </a:endParaRPr>
          </a:p>
        </p:txBody>
      </p:sp>
      <p:pic>
        <p:nvPicPr>
          <p:cNvPr id="5" name="Imagen 3">
            <a:extLst>
              <a:ext uri="{FF2B5EF4-FFF2-40B4-BE49-F238E27FC236}">
                <a16:creationId xmlns:a16="http://schemas.microsoft.com/office/drawing/2014/main" id="{E394517B-D9EF-2FDA-8F23-0CEEC72A4D40}"/>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734944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dirty="0">
                <a:solidFill>
                  <a:schemeClr val="tx1">
                    <a:lumMod val="65000"/>
                    <a:lumOff val="35000"/>
                  </a:schemeClr>
                </a:solidFill>
                <a:latin typeface="Calibri"/>
                <a:cs typeface="Calibri"/>
              </a:rPr>
              <a:t>Dnevni red</a:t>
            </a:r>
            <a:endParaRPr lang="cs-CZ" sz="40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470742" y="2251439"/>
            <a:ext cx="9316031" cy="2542363"/>
          </a:xfrm>
          <a:prstGeom prst="rect">
            <a:avLst/>
          </a:prstGeom>
          <a:noFill/>
        </p:spPr>
        <p:txBody>
          <a:bodyPr wrap="square" rtlCol="0">
            <a:spAutoFit/>
          </a:bodyPr>
          <a:lstStyle/>
          <a:p>
            <a:pPr>
              <a:lnSpc>
                <a:spcPct val="150000"/>
              </a:lnSpc>
            </a:pPr>
            <a:r>
              <a:rPr lang="en-US" sz="1800" b="0" i="0" u="none" strike="noStrike" baseline="0" dirty="0">
                <a:solidFill>
                  <a:srgbClr val="000000"/>
                </a:solidFill>
                <a:latin typeface="Calibri"/>
                <a:cs typeface="Calibri"/>
              </a:rPr>
              <a:t>9.30 – 10.00	Dobrodošlica in pregled</a:t>
            </a:r>
          </a:p>
          <a:p>
            <a:pPr>
              <a:lnSpc>
                <a:spcPct val="150000"/>
              </a:lnSpc>
            </a:pPr>
            <a:r>
              <a:rPr lang="en-US" sz="1800" b="0" i="0" u="none" strike="noStrike" baseline="0" dirty="0">
                <a:solidFill>
                  <a:srgbClr val="000000"/>
                </a:solidFill>
                <a:latin typeface="Calibri"/>
                <a:cs typeface="Calibri"/>
              </a:rPr>
              <a:t>10:00 – 11:30	</a:t>
            </a:r>
            <a:r>
              <a:rPr lang="en-US" sz="1800" b="1" i="0" u="none" strike="noStrike" baseline="0" dirty="0">
                <a:solidFill>
                  <a:srgbClr val="000000"/>
                </a:solidFill>
                <a:latin typeface="Calibri"/>
                <a:cs typeface="Calibri"/>
              </a:rPr>
              <a:t>Vsebina 1. del. Načrt za enakost spolov v projektih Horizon Europe </a:t>
            </a:r>
          </a:p>
          <a:p>
            <a:pPr>
              <a:lnSpc>
                <a:spcPct val="150000"/>
              </a:lnSpc>
            </a:pPr>
            <a:r>
              <a:rPr lang="en-US" sz="1800" b="0" i="0" u="none" strike="noStrike" baseline="0" dirty="0">
                <a:solidFill>
                  <a:srgbClr val="000000"/>
                </a:solidFill>
                <a:latin typeface="Calibri"/>
                <a:cs typeface="Calibri"/>
              </a:rPr>
              <a:t>11:30 – 11.45 	Odmor</a:t>
            </a:r>
          </a:p>
          <a:p>
            <a:pPr>
              <a:lnSpc>
                <a:spcPct val="150000"/>
              </a:lnSpc>
            </a:pPr>
            <a:r>
              <a:rPr lang="en-US" sz="1800" b="0" i="0" u="none" strike="noStrike" baseline="0" dirty="0">
                <a:solidFill>
                  <a:srgbClr val="000000"/>
                </a:solidFill>
                <a:latin typeface="Calibri"/>
                <a:cs typeface="Calibri"/>
              </a:rPr>
              <a:t>11:45 – 11.30	Vsebina 2. del. Razsežnost spola v raziskovalnih projektih</a:t>
            </a:r>
          </a:p>
          <a:p>
            <a:pPr>
              <a:lnSpc>
                <a:spcPct val="150000"/>
              </a:lnSpc>
            </a:pPr>
            <a:r>
              <a:rPr lang="en-US" sz="1800" b="0" i="0" u="none" strike="noStrike" baseline="0" dirty="0">
                <a:solidFill>
                  <a:srgbClr val="000000"/>
                </a:solidFill>
                <a:latin typeface="Calibri"/>
                <a:cs typeface="Calibri"/>
              </a:rPr>
              <a:t>12.45 – 13.15	Vsebina 3. del. Možnosti financiranja EU za enakost spolov</a:t>
            </a:r>
          </a:p>
          <a:p>
            <a:pPr>
              <a:lnSpc>
                <a:spcPct val="150000"/>
              </a:lnSpc>
            </a:pPr>
            <a:r>
              <a:rPr lang="en-US" sz="1800" b="0" i="0" u="none" strike="noStrike" baseline="0" dirty="0">
                <a:solidFill>
                  <a:srgbClr val="000000"/>
                </a:solidFill>
                <a:latin typeface="Calibri"/>
                <a:cs typeface="Calibri"/>
              </a:rPr>
              <a:t>13.15 – 13.30	Zaključek</a:t>
            </a: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941846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2100847" y="2090172"/>
            <a:ext cx="7990306" cy="2677656"/>
          </a:xfrm>
          <a:prstGeom prst="rect">
            <a:avLst/>
          </a:prstGeom>
          <a:solidFill>
            <a:schemeClr val="bg1"/>
          </a:solidFill>
          <a:effectLst/>
        </p:spPr>
        <p:txBody>
          <a:bodyPr wrap="square" rtlCol="0">
            <a:spAutoFit/>
          </a:bodyPr>
          <a:lstStyle/>
          <a:p>
            <a:pPr algn="ctr"/>
            <a:r>
              <a:rPr lang="en-US" sz="2800" dirty="0"/>
              <a:t>Kandidati za Obzorje Evropa, ki so javni organi, raziskovalne organizacije ali visokošolske ustanove s sedežem v državi članici ali pridruženi državi, morajo imeti pripravljen načrt enakosti spolov (GEP), ki izpolnjuje štiri obvezne zahteve in upoštevati priporočena področja.</a:t>
            </a:r>
            <a:endParaRPr lang="en-US" sz="2800" b="1"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Načrt za enakost spolov v projektih Horizon Europe</a:t>
            </a:r>
            <a:endParaRPr lang="cs-CZ" sz="2800" b="1" i="0"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pic>
        <p:nvPicPr>
          <p:cNvPr id="3" name="Picture 2" descr="Imatge que conté text, bandera, logotip, Font&#10;&#10;Descripció generada automàticament">
            <a:extLst>
              <a:ext uri="{FF2B5EF4-FFF2-40B4-BE49-F238E27FC236}">
                <a16:creationId xmlns:a16="http://schemas.microsoft.com/office/drawing/2014/main" id="{636BEE0F-DC16-5FB7-6DF8-294EB0D02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7146" y="637475"/>
            <a:ext cx="668564" cy="66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17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4C9C78F-10B1-4B1C-9E13-332AC293E749}"/>
              </a:ext>
            </a:extLst>
          </p:cNvPr>
          <p:cNvSpPr/>
          <p:nvPr/>
        </p:nvSpPr>
        <p:spPr>
          <a:xfrm>
            <a:off x="1803005" y="1708980"/>
            <a:ext cx="8293494" cy="2677656"/>
          </a:xfrm>
          <a:prstGeom prst="rect">
            <a:avLst/>
          </a:prstGeom>
        </p:spPr>
        <p:txBody>
          <a:bodyPr wrap="square" lIns="91440" tIns="45720" rIns="91440" bIns="45720" anchor="t">
            <a:spAutoFit/>
          </a:bodyPr>
          <a:lstStyle/>
          <a:p>
            <a:pPr marL="342900" indent="-342900" algn="just">
              <a:buFont typeface="Arial" panose="020B0604020202020204" pitchFamily="34" charset="0"/>
              <a:buChar char="•"/>
            </a:pPr>
            <a:endParaRPr lang="en-GB" sz="2400" dirty="0">
              <a:cs typeface="Calibri" panose="020F0502020204030204"/>
            </a:endParaRPr>
          </a:p>
          <a:p>
            <a:pPr marL="431800" indent="-342900">
              <a:buFont typeface="Arial" panose="020B0604020202020204" pitchFamily="34" charset="0"/>
              <a:buChar char="•"/>
            </a:pPr>
            <a:r>
              <a:rPr lang="en-GB" sz="2400" dirty="0"/>
              <a:t>Velja za klice Horizon Europe od leta 2022 naprej</a:t>
            </a:r>
          </a:p>
          <a:p>
            <a:pPr marL="431800" indent="-342900">
              <a:buFont typeface="Arial" panose="020B0604020202020204" pitchFamily="34" charset="0"/>
              <a:buChar char="•"/>
            </a:pPr>
            <a:endParaRPr lang="en-GB" sz="2400" dirty="0"/>
          </a:p>
          <a:p>
            <a:pPr marL="431800" indent="-342900">
              <a:buFont typeface="Arial" panose="020B0604020202020204" pitchFamily="34" charset="0"/>
              <a:buChar char="•"/>
            </a:pPr>
            <a:r>
              <a:rPr lang="en-GB" sz="2400" dirty="0"/>
              <a:t>GEP se zahteva v fazi predloga v prijavnih obrazcih</a:t>
            </a:r>
          </a:p>
          <a:p>
            <a:pPr marL="431800" indent="-342900">
              <a:buFont typeface="Arial" panose="020B0604020202020204" pitchFamily="34" charset="0"/>
              <a:buChar char="•"/>
            </a:pPr>
            <a:endParaRPr lang="en-GB" sz="2400" dirty="0"/>
          </a:p>
          <a:p>
            <a:pPr marL="431800" indent="-342900">
              <a:buFont typeface="Arial" panose="020B0604020202020204" pitchFamily="34" charset="0"/>
              <a:buChar char="•"/>
            </a:pPr>
            <a:r>
              <a:rPr lang="en-GB" sz="2400" dirty="0"/>
              <a:t>GEP mora biti vzpostavljen za podpis pogodbe o dodelitvi sredstev</a:t>
            </a:r>
            <a:endParaRPr lang="en-GB" sz="2400" dirty="0">
              <a:cs typeface="Calibri" panose="020F0502020204030204"/>
            </a:endParaRPr>
          </a:p>
        </p:txBody>
      </p:sp>
      <p:sp>
        <p:nvSpPr>
          <p:cNvPr id="8" name="TextovéPole 3">
            <a:extLst>
              <a:ext uri="{FF2B5EF4-FFF2-40B4-BE49-F238E27FC236}">
                <a16:creationId xmlns:a16="http://schemas.microsoft.com/office/drawing/2014/main" id="{D2EEB5C5-05D6-48BB-BE63-2B2BB8B5226B}"/>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Načrt za enakost spolov v projektih Horizon Europe</a:t>
            </a:r>
            <a:endParaRPr lang="cs-CZ" sz="2800" b="1" i="0" dirty="0">
              <a:solidFill>
                <a:schemeClr val="tx1">
                  <a:lumMod val="65000"/>
                  <a:lumOff val="35000"/>
                </a:schemeClr>
              </a:solidFill>
              <a:latin typeface="Calibri"/>
              <a:cs typeface="Calibri"/>
            </a:endParaRPr>
          </a:p>
        </p:txBody>
      </p:sp>
      <p:pic>
        <p:nvPicPr>
          <p:cNvPr id="9" name="Imagen 3">
            <a:extLst>
              <a:ext uri="{FF2B5EF4-FFF2-40B4-BE49-F238E27FC236}">
                <a16:creationId xmlns:a16="http://schemas.microsoft.com/office/drawing/2014/main" id="{7F8CF333-E357-42BF-9E91-57C485325A79}"/>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pic>
        <p:nvPicPr>
          <p:cNvPr id="1026" name="Picture 2">
            <a:extLst>
              <a:ext uri="{FF2B5EF4-FFF2-40B4-BE49-F238E27FC236}">
                <a16:creationId xmlns:a16="http://schemas.microsoft.com/office/drawing/2014/main" id="{0F78FF05-BFBC-4589-B0A4-6F611FE38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7146" y="637475"/>
            <a:ext cx="668564" cy="66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7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18631DC-3291-4F1E-828B-475149322643}"/>
              </a:ext>
            </a:extLst>
          </p:cNvPr>
          <p:cNvPicPr>
            <a:picLocks noChangeAspect="1"/>
          </p:cNvPicPr>
          <p:nvPr/>
        </p:nvPicPr>
        <p:blipFill>
          <a:blip r:embed="rId2"/>
          <a:stretch>
            <a:fillRect/>
          </a:stretch>
        </p:blipFill>
        <p:spPr>
          <a:xfrm>
            <a:off x="2139889" y="1483025"/>
            <a:ext cx="7924135" cy="3889621"/>
          </a:xfrm>
          <a:prstGeom prst="rect">
            <a:avLst/>
          </a:prstGeom>
          <a:solidFill>
            <a:schemeClr val="tx2"/>
          </a:solidFill>
          <a:effectLst/>
        </p:spPr>
      </p:pic>
      <p:sp>
        <p:nvSpPr>
          <p:cNvPr id="8" name="TextovéPole 3">
            <a:extLst>
              <a:ext uri="{FF2B5EF4-FFF2-40B4-BE49-F238E27FC236}">
                <a16:creationId xmlns:a16="http://schemas.microsoft.com/office/drawing/2014/main" id="{D2EEB5C5-05D6-48BB-BE63-2B2BB8B5226B}"/>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Načrt za enakost spolov v projektih Horizon Europe</a:t>
            </a:r>
            <a:endParaRPr lang="cs-CZ" sz="2800" b="1" i="0" dirty="0">
              <a:solidFill>
                <a:schemeClr val="tx1">
                  <a:lumMod val="65000"/>
                  <a:lumOff val="35000"/>
                </a:schemeClr>
              </a:solidFill>
              <a:latin typeface="Calibri"/>
              <a:cs typeface="Calibri"/>
            </a:endParaRPr>
          </a:p>
        </p:txBody>
      </p:sp>
      <p:pic>
        <p:nvPicPr>
          <p:cNvPr id="9" name="Imagen 3">
            <a:extLst>
              <a:ext uri="{FF2B5EF4-FFF2-40B4-BE49-F238E27FC236}">
                <a16:creationId xmlns:a16="http://schemas.microsoft.com/office/drawing/2014/main" id="{7F8CF333-E357-42BF-9E91-57C485325A7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pic>
        <p:nvPicPr>
          <p:cNvPr id="1026" name="Picture 2">
            <a:extLst>
              <a:ext uri="{FF2B5EF4-FFF2-40B4-BE49-F238E27FC236}">
                <a16:creationId xmlns:a16="http://schemas.microsoft.com/office/drawing/2014/main" id="{0F78FF05-BFBC-4589-B0A4-6F611FE38A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7146" y="637475"/>
            <a:ext cx="668564" cy="6685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9211AFD-4769-111B-B9F4-E90772811B99}"/>
              </a:ext>
            </a:extLst>
          </p:cNvPr>
          <p:cNvSpPr/>
          <p:nvPr/>
        </p:nvSpPr>
        <p:spPr>
          <a:xfrm>
            <a:off x="8460441" y="1714499"/>
            <a:ext cx="1591236" cy="661147"/>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3067736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d30ff68-87b8-4396-b11d-cb9e454bed59" xsi:nil="true"/>
    <lcf76f155ced4ddcb4097134ff3c332f xmlns="0c2b3d8e-d253-416c-b83d-23f94b62c0d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um" ma:contentTypeID="0x010100D019D3A3493BEF4EA1C80EF264EB8C44" ma:contentTypeVersion="15" ma:contentTypeDescription="Új dokumentum létrehozása." ma:contentTypeScope="" ma:versionID="4a53ef58e445eaf7d923adc9edb865ec">
  <xsd:schema xmlns:xsd="http://www.w3.org/2001/XMLSchema" xmlns:xs="http://www.w3.org/2001/XMLSchema" xmlns:p="http://schemas.microsoft.com/office/2006/metadata/properties" xmlns:ns2="0c2b3d8e-d253-416c-b83d-23f94b62c0dc" xmlns:ns3="3d30ff68-87b8-4396-b11d-cb9e454bed59" targetNamespace="http://schemas.microsoft.com/office/2006/metadata/properties" ma:root="true" ma:fieldsID="8b552b7ae6ac66fc416f7587ae7b4050" ns2:_="" ns3:_="">
    <xsd:import namespace="0c2b3d8e-d253-416c-b83d-23f94b62c0dc"/>
    <xsd:import namespace="3d30ff68-87b8-4396-b11d-cb9e454bed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b3d8e-d253-416c-b83d-23f94b62c0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épcímkék" ma:readOnly="false" ma:fieldId="{5cf76f15-5ced-4ddc-b409-7134ff3c332f}" ma:taxonomyMulti="true" ma:sspId="621cd732-98c4-4ba9-bce9-f68fba5e417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30ff68-87b8-4396-b11d-cb9e454bed59" elementFormDefault="qualified">
    <xsd:import namespace="http://schemas.microsoft.com/office/2006/documentManagement/types"/>
    <xsd:import namespace="http://schemas.microsoft.com/office/infopath/2007/PartnerControls"/>
    <xsd:element name="SharedWithUsers" ma:index="10"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Megosztva részletekkel" ma:internalName="SharedWithDetails" ma:readOnly="true">
      <xsd:simpleType>
        <xsd:restriction base="dms:Note">
          <xsd:maxLength value="255"/>
        </xsd:restriction>
      </xsd:simpleType>
    </xsd:element>
    <xsd:element name="TaxCatchAll" ma:index="14" nillable="true" ma:displayName="Taxonomy Catch All Column" ma:hidden="true" ma:list="{fae75629-d58a-40f4-90f1-7c9efee6e375}" ma:internalName="TaxCatchAll" ma:showField="CatchAllData" ma:web="3d30ff68-87b8-4396-b11d-cb9e454bed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0AEB54-5E1B-4BD5-9909-9C524B875A63}">
  <ds:schemaRefs>
    <ds:schemaRef ds:uri="http://schemas.microsoft.com/office/2006/metadata/properties"/>
    <ds:schemaRef ds:uri="http://schemas.microsoft.com/office/infopath/2007/PartnerControls"/>
    <ds:schemaRef ds:uri="3d30ff68-87b8-4396-b11d-cb9e454bed59"/>
    <ds:schemaRef ds:uri="0c2b3d8e-d253-416c-b83d-23f94b62c0dc"/>
  </ds:schemaRefs>
</ds:datastoreItem>
</file>

<file path=customXml/itemProps2.xml><?xml version="1.0" encoding="utf-8"?>
<ds:datastoreItem xmlns:ds="http://schemas.openxmlformats.org/officeDocument/2006/customXml" ds:itemID="{BFCAC8E6-9A14-4EBA-82F6-051D961DD357}">
  <ds:schemaRefs>
    <ds:schemaRef ds:uri="http://schemas.microsoft.com/sharepoint/v3/contenttype/forms"/>
  </ds:schemaRefs>
</ds:datastoreItem>
</file>

<file path=customXml/itemProps3.xml><?xml version="1.0" encoding="utf-8"?>
<ds:datastoreItem xmlns:ds="http://schemas.openxmlformats.org/officeDocument/2006/customXml" ds:itemID="{2889EBC8-CF4C-46F9-8F9C-07D6AE3C72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2b3d8e-d253-416c-b83d-23f94b62c0dc"/>
    <ds:schemaRef ds:uri="3d30ff68-87b8-4396-b11d-cb9e454bed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4949</TotalTime>
  <Words>3785</Words>
  <Application>Microsoft Macintosh PowerPoint</Application>
  <PresentationFormat>Widescreen</PresentationFormat>
  <Paragraphs>386</Paragraphs>
  <Slides>58</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Arial,Sans-Serif</vt:lpstr>
      <vt:lpstr>Calibri</vt:lpstr>
      <vt:lpstr>Calibri Light</vt:lpstr>
      <vt:lpstr>Open Sans Light</vt:lpstr>
      <vt:lpstr>Segoe UI</vt:lpstr>
      <vt:lpstr>Sofia Pro</vt:lpstr>
      <vt:lpstr>Varela Round</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Irene Jorge</dc:creator>
  <cp:lastModifiedBy>Patricia Blatnik</cp:lastModifiedBy>
  <cp:revision>583</cp:revision>
  <cp:lastPrinted>2023-12-11T10:45:50Z</cp:lastPrinted>
  <dcterms:created xsi:type="dcterms:W3CDTF">2023-11-29T11:33:38Z</dcterms:created>
  <dcterms:modified xsi:type="dcterms:W3CDTF">2025-05-12T16:02:13Z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0x010100D019D3A3493BEF4EA1C80EF264EB8C44</vt:lpwstr>
  </property>
  <property fmtid="{D5CDD505-2E9C-101B-9397-08002B2CF9AE}" pid="3" name="MediaServiceImageTags">
    <vt:lpwstr/>
  </property>
</Properties>
</file>