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302_70776E1C.xml" ContentType="application/vnd.ms-powerpoint.comments+xml"/>
  <Override PartName="/ppt/notesSlides/notesSlide30.xml" ContentType="application/vnd.openxmlformats-officedocument.presentationml.notesSlide+xml"/>
  <Override PartName="/ppt/comments/modernComment_308_C5D5CD63.xml" ContentType="application/vnd.ms-powerpoint.comments+xml"/>
  <Override PartName="/ppt/notesSlides/notesSlide31.xml" ContentType="application/vnd.openxmlformats-officedocument.presentationml.notesSlide+xml"/>
  <Override PartName="/ppt/comments/modernComment_307_94611E1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2E4_AC9A8AAF.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303_A74E93E5.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Lst>
  <p:notesMasterIdLst>
    <p:notesMasterId r:id="rId69"/>
  </p:notesMasterIdLst>
  <p:handoutMasterIdLst>
    <p:handoutMasterId r:id="rId70"/>
  </p:handoutMasterIdLst>
  <p:sldIdLst>
    <p:sldId id="265" r:id="rId6"/>
    <p:sldId id="758" r:id="rId7"/>
    <p:sldId id="792" r:id="rId8"/>
    <p:sldId id="793" r:id="rId9"/>
    <p:sldId id="774" r:id="rId10"/>
    <p:sldId id="704" r:id="rId11"/>
    <p:sldId id="863" r:id="rId12"/>
    <p:sldId id="706" r:id="rId13"/>
    <p:sldId id="730" r:id="rId14"/>
    <p:sldId id="766" r:id="rId15"/>
    <p:sldId id="764" r:id="rId16"/>
    <p:sldId id="767" r:id="rId17"/>
    <p:sldId id="765" r:id="rId18"/>
    <p:sldId id="753" r:id="rId19"/>
    <p:sldId id="424" r:id="rId20"/>
    <p:sldId id="731" r:id="rId21"/>
    <p:sldId id="768" r:id="rId22"/>
    <p:sldId id="317" r:id="rId23"/>
    <p:sldId id="743" r:id="rId24"/>
    <p:sldId id="321" r:id="rId25"/>
    <p:sldId id="744" r:id="rId26"/>
    <p:sldId id="732" r:id="rId27"/>
    <p:sldId id="733" r:id="rId28"/>
    <p:sldId id="738" r:id="rId29"/>
    <p:sldId id="769" r:id="rId30"/>
    <p:sldId id="735" r:id="rId31"/>
    <p:sldId id="736" r:id="rId32"/>
    <p:sldId id="737" r:id="rId33"/>
    <p:sldId id="770" r:id="rId34"/>
    <p:sldId id="776" r:id="rId35"/>
    <p:sldId id="775" r:id="rId36"/>
    <p:sldId id="739" r:id="rId37"/>
    <p:sldId id="740" r:id="rId38"/>
    <p:sldId id="861" r:id="rId39"/>
    <p:sldId id="778" r:id="rId40"/>
    <p:sldId id="786" r:id="rId41"/>
    <p:sldId id="788" r:id="rId42"/>
    <p:sldId id="882" r:id="rId43"/>
    <p:sldId id="791" r:id="rId44"/>
    <p:sldId id="779" r:id="rId45"/>
    <p:sldId id="780" r:id="rId46"/>
    <p:sldId id="781" r:id="rId47"/>
    <p:sldId id="782" r:id="rId48"/>
    <p:sldId id="771" r:id="rId49"/>
    <p:sldId id="860" r:id="rId50"/>
    <p:sldId id="693" r:id="rId51"/>
    <p:sldId id="750" r:id="rId52"/>
    <p:sldId id="717" r:id="rId53"/>
    <p:sldId id="751" r:id="rId54"/>
    <p:sldId id="721" r:id="rId55"/>
    <p:sldId id="761" r:id="rId56"/>
    <p:sldId id="718" r:id="rId57"/>
    <p:sldId id="752" r:id="rId58"/>
    <p:sldId id="762" r:id="rId59"/>
    <p:sldId id="719" r:id="rId60"/>
    <p:sldId id="859" r:id="rId61"/>
    <p:sldId id="272" r:id="rId62"/>
    <p:sldId id="772" r:id="rId63"/>
    <p:sldId id="773" r:id="rId64"/>
    <p:sldId id="858" r:id="rId65"/>
    <p:sldId id="763" r:id="rId66"/>
    <p:sldId id="857" r:id="rId67"/>
    <p:sldId id="862" r:id="rId6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E50345-6364-BFCE-0AB8-818AF2681A42}" name="Patricia Blatnik" initials="PB" userId="S::patricia.blatnik@upr.si::83eeaf99-e1ba-4f65-b724-17d8516dca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PC" initials="UPC" lastIdx="3" clrIdx="0">
    <p:extLst>
      <p:ext uri="{19B8F6BF-5375-455C-9EA6-DF929625EA0E}">
        <p15:presenceInfo xmlns:p15="http://schemas.microsoft.com/office/powerpoint/2012/main" userId="f5e752ade3f7a6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07C"/>
    <a:srgbClr val="A468AE"/>
    <a:srgbClr val="C59FCC"/>
    <a:srgbClr val="339933"/>
    <a:srgbClr val="B1E5B1"/>
    <a:srgbClr val="000000"/>
    <a:srgbClr val="85D785"/>
    <a:srgbClr val="F1E7F3"/>
    <a:srgbClr val="EF94F4"/>
    <a:srgbClr val="EBB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103F5-1305-9280-D512-483FB07C24C4}" v="6" dt="2024-12-23T22:06:37.948"/>
    <p1510:client id="{80E83D96-4639-4626-FEFF-F2574F297433}" v="2158" dt="2024-12-23T13:02:21.853"/>
    <p1510:client id="{CDCDD145-7A24-DC12-07EC-DC524E93474D}" v="1" dt="2024-12-22T12:41:45.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1"/>
    <p:restoredTop sz="81156"/>
  </p:normalViewPr>
  <p:slideViewPr>
    <p:cSldViewPr snapToGrid="0">
      <p:cViewPr varScale="1">
        <p:scale>
          <a:sx n="102" d="100"/>
          <a:sy n="102" d="100"/>
        </p:scale>
        <p:origin x="464" y="19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f_m_farmang__custom_8441677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tag00020__custom_8441965_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duc_uoe_enrt03__custom_8442061_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isa\Desktop\Docencia-Genere\ProjectePilot_GenereiDocencia\QuestionariAlumnat\questionari_v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77310880694369"/>
          <c:y val="5.4423522348268902E-2"/>
          <c:w val="0.862571741032371"/>
          <c:h val="0.70623563923021737"/>
        </c:manualLayout>
      </c:layout>
      <c:lineChart>
        <c:grouping val="standard"/>
        <c:varyColors val="0"/>
        <c:ser>
          <c:idx val="0"/>
          <c:order val="0"/>
          <c:tx>
            <c:strRef>
              <c:f>Sheet1!$M$28</c:f>
              <c:strCache>
                <c:ptCount val="1"/>
                <c:pt idx="0">
                  <c:v>2010</c:v>
                </c:pt>
              </c:strCache>
            </c:strRef>
          </c:tx>
          <c:spPr>
            <a:ln w="28575" cap="rnd">
              <a:solidFill>
                <a:srgbClr val="00B050"/>
              </a:solidFill>
              <a:round/>
            </a:ln>
            <a:effectLst/>
          </c:spPr>
          <c:marker>
            <c:symbol val="none"/>
          </c:marker>
          <c:cat>
            <c:strRef>
              <c:f>Sheet1!$B$29:$B$45</c:f>
              <c:strCache>
                <c:ptCount val="17"/>
                <c:pt idx="0">
                  <c:v>European Union</c:v>
                </c:pt>
                <c:pt idx="1">
                  <c:v>Belgium</c:v>
                </c:pt>
                <c:pt idx="2">
                  <c:v>Bulgaria</c:v>
                </c:pt>
                <c:pt idx="3">
                  <c:v>Czechia</c:v>
                </c:pt>
                <c:pt idx="4">
                  <c:v>Germany</c:v>
                </c:pt>
                <c:pt idx="5">
                  <c:v>Estonia</c:v>
                </c:pt>
                <c:pt idx="6">
                  <c:v>Greece</c:v>
                </c:pt>
                <c:pt idx="7">
                  <c:v>Spain</c:v>
                </c:pt>
                <c:pt idx="8">
                  <c:v>France</c:v>
                </c:pt>
                <c:pt idx="9">
                  <c:v>Italy</c:v>
                </c:pt>
                <c:pt idx="10">
                  <c:v>Hungary</c:v>
                </c:pt>
                <c:pt idx="11">
                  <c:v>Austria</c:v>
                </c:pt>
                <c:pt idx="12">
                  <c:v>Portugal</c:v>
                </c:pt>
                <c:pt idx="13">
                  <c:v>Slovenia</c:v>
                </c:pt>
                <c:pt idx="14">
                  <c:v>Finland</c:v>
                </c:pt>
                <c:pt idx="15">
                  <c:v>Sweden</c:v>
                </c:pt>
                <c:pt idx="16">
                  <c:v>Switzerland</c:v>
                </c:pt>
              </c:strCache>
            </c:strRef>
          </c:cat>
          <c:val>
            <c:numRef>
              <c:f>Sheet1!$M$29:$M$45</c:f>
              <c:numCache>
                <c:formatCode>0.0%</c:formatCode>
                <c:ptCount val="17"/>
                <c:pt idx="0">
                  <c:v>0.11812400775044256</c:v>
                </c:pt>
                <c:pt idx="1">
                  <c:v>9.7247123377623729E-2</c:v>
                </c:pt>
                <c:pt idx="2">
                  <c:v>0.16299185370357111</c:v>
                </c:pt>
                <c:pt idx="3">
                  <c:v>5.8009468612163363E-2</c:v>
                </c:pt>
                <c:pt idx="4">
                  <c:v>6.0233783876488277E-2</c:v>
                </c:pt>
                <c:pt idx="5">
                  <c:v>0.12713314800608499</c:v>
                </c:pt>
                <c:pt idx="6">
                  <c:v>0.16426343285947881</c:v>
                </c:pt>
                <c:pt idx="7">
                  <c:v>0.12598244352286736</c:v>
                </c:pt>
                <c:pt idx="8">
                  <c:v>0.14022719334481815</c:v>
                </c:pt>
                <c:pt idx="9">
                  <c:v>0.16253965262942038</c:v>
                </c:pt>
                <c:pt idx="10">
                  <c:v>0.12964113378442624</c:v>
                </c:pt>
                <c:pt idx="11">
                  <c:v>0.2891025249940784</c:v>
                </c:pt>
                <c:pt idx="12">
                  <c:v>0.15337758406351956</c:v>
                </c:pt>
                <c:pt idx="13">
                  <c:v>0.17795264557199625</c:v>
                </c:pt>
                <c:pt idx="14">
                  <c:v>8.3352322865160353E-2</c:v>
                </c:pt>
                <c:pt idx="15">
                  <c:v>7.4799262487194415E-2</c:v>
                </c:pt>
                <c:pt idx="16">
                  <c:v>2.7063133714810859E-2</c:v>
                </c:pt>
              </c:numCache>
            </c:numRef>
          </c:val>
          <c:smooth val="0"/>
          <c:extLst>
            <c:ext xmlns:c16="http://schemas.microsoft.com/office/drawing/2014/chart" uri="{C3380CC4-5D6E-409C-BE32-E72D297353CC}">
              <c16:uniqueId val="{00000000-52A5-4542-A5C4-11EFDD0442E7}"/>
            </c:ext>
          </c:extLst>
        </c:ser>
        <c:ser>
          <c:idx val="1"/>
          <c:order val="1"/>
          <c:tx>
            <c:strRef>
              <c:f>Sheet1!$N$28</c:f>
              <c:strCache>
                <c:ptCount val="1"/>
                <c:pt idx="0">
                  <c:v>2016</c:v>
                </c:pt>
              </c:strCache>
            </c:strRef>
          </c:tx>
          <c:spPr>
            <a:ln w="28575" cap="rnd">
              <a:solidFill>
                <a:schemeClr val="accent2"/>
              </a:solidFill>
              <a:round/>
            </a:ln>
            <a:effectLst/>
          </c:spPr>
          <c:marker>
            <c:symbol val="none"/>
          </c:marker>
          <c:val>
            <c:numRef>
              <c:f>Sheet1!$N$29:$N$45</c:f>
              <c:numCache>
                <c:formatCode>0.0%</c:formatCode>
                <c:ptCount val="17"/>
                <c:pt idx="0">
                  <c:v>0.11724680849074554</c:v>
                </c:pt>
                <c:pt idx="1">
                  <c:v>0.10449048316939952</c:v>
                </c:pt>
                <c:pt idx="2">
                  <c:v>0.19294123979091019</c:v>
                </c:pt>
                <c:pt idx="3">
                  <c:v>7.8205613043821801E-2</c:v>
                </c:pt>
                <c:pt idx="4">
                  <c:v>6.7294736064087118E-2</c:v>
                </c:pt>
                <c:pt idx="5">
                  <c:v>0.12559259154646743</c:v>
                </c:pt>
                <c:pt idx="6">
                  <c:v>0.1745339956763037</c:v>
                </c:pt>
                <c:pt idx="7">
                  <c:v>0.13488945339472047</c:v>
                </c:pt>
                <c:pt idx="8">
                  <c:v>0.13096826101363745</c:v>
                </c:pt>
                <c:pt idx="9">
                  <c:v>0.15047655938272947</c:v>
                </c:pt>
                <c:pt idx="10">
                  <c:v>0.16343121817106943</c:v>
                </c:pt>
                <c:pt idx="11">
                  <c:v>0.26520967899309594</c:v>
                </c:pt>
                <c:pt idx="12">
                  <c:v>0.16262968340577097</c:v>
                </c:pt>
                <c:pt idx="13">
                  <c:v>0.14135272825458051</c:v>
                </c:pt>
                <c:pt idx="14">
                  <c:v>0.13365711771976227</c:v>
                </c:pt>
                <c:pt idx="15">
                  <c:v>6.778716658111246E-2</c:v>
                </c:pt>
                <c:pt idx="16">
                  <c:v>4.1078144889458927E-2</c:v>
                </c:pt>
              </c:numCache>
            </c:numRef>
          </c:val>
          <c:smooth val="0"/>
          <c:extLst>
            <c:ext xmlns:c16="http://schemas.microsoft.com/office/drawing/2014/chart" uri="{C3380CC4-5D6E-409C-BE32-E72D297353CC}">
              <c16:uniqueId val="{00000001-52A5-4542-A5C4-11EFDD0442E7}"/>
            </c:ext>
          </c:extLst>
        </c:ser>
        <c:ser>
          <c:idx val="2"/>
          <c:order val="2"/>
          <c:tx>
            <c:strRef>
              <c:f>Sheet1!$O$28</c:f>
              <c:strCache>
                <c:ptCount val="1"/>
                <c:pt idx="0">
                  <c:v>2020</c:v>
                </c:pt>
              </c:strCache>
            </c:strRef>
          </c:tx>
          <c:spPr>
            <a:ln w="28575" cap="rnd">
              <a:solidFill>
                <a:srgbClr val="7030A0"/>
              </a:solidFill>
              <a:round/>
            </a:ln>
            <a:effectLst/>
          </c:spPr>
          <c:marker>
            <c:symbol val="none"/>
          </c:marker>
          <c:val>
            <c:numRef>
              <c:f>Sheet1!$O$29:$O$45</c:f>
              <c:numCache>
                <c:formatCode>0.0%</c:formatCode>
                <c:ptCount val="17"/>
                <c:pt idx="0">
                  <c:v>0.14892620242816834</c:v>
                </c:pt>
                <c:pt idx="1">
                  <c:v>0.1155168372924562</c:v>
                </c:pt>
                <c:pt idx="2">
                  <c:v>0.22008393648677405</c:v>
                </c:pt>
                <c:pt idx="3">
                  <c:v>0.16435732553488</c:v>
                </c:pt>
                <c:pt idx="4">
                  <c:v>6.7846489503302534E-2</c:v>
                </c:pt>
                <c:pt idx="5">
                  <c:v>0.15917828624209976</c:v>
                </c:pt>
                <c:pt idx="6">
                  <c:v>0.20666804272743189</c:v>
                </c:pt>
                <c:pt idx="7">
                  <c:v>0.17936405131244787</c:v>
                </c:pt>
                <c:pt idx="8">
                  <c:v>0.13203952578449779</c:v>
                </c:pt>
                <c:pt idx="9">
                  <c:v>0.17751597545641515</c:v>
                </c:pt>
                <c:pt idx="10">
                  <c:v>0.1677009064622573</c:v>
                </c:pt>
                <c:pt idx="11">
                  <c:v>0.3186086344951653</c:v>
                </c:pt>
                <c:pt idx="12">
                  <c:v>0.18302759579463632</c:v>
                </c:pt>
                <c:pt idx="13">
                  <c:v>0.17042934018374778</c:v>
                </c:pt>
                <c:pt idx="14">
                  <c:v>8.952066366326504E-2</c:v>
                </c:pt>
                <c:pt idx="15">
                  <c:v>8.4876992013329239E-2</c:v>
                </c:pt>
                <c:pt idx="16">
                  <c:v>3.2430135723456668E-2</c:v>
                </c:pt>
              </c:numCache>
            </c:numRef>
          </c:val>
          <c:smooth val="0"/>
          <c:extLst>
            <c:ext xmlns:c16="http://schemas.microsoft.com/office/drawing/2014/chart" uri="{C3380CC4-5D6E-409C-BE32-E72D297353CC}">
              <c16:uniqueId val="{00000002-52A5-4542-A5C4-11EFDD0442E7}"/>
            </c:ext>
          </c:extLst>
        </c:ser>
        <c:dLbls>
          <c:showLegendKey val="0"/>
          <c:showVal val="0"/>
          <c:showCatName val="0"/>
          <c:showSerName val="0"/>
          <c:showPercent val="0"/>
          <c:showBubbleSize val="0"/>
        </c:dLbls>
        <c:smooth val="0"/>
        <c:axId val="1872741823"/>
        <c:axId val="1872737663"/>
      </c:lineChart>
      <c:catAx>
        <c:axId val="187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crossAx val="1872737663"/>
        <c:crosses val="autoZero"/>
        <c:auto val="1"/>
        <c:lblAlgn val="ctr"/>
        <c:lblOffset val="100"/>
        <c:noMultiLvlLbl val="0"/>
      </c:catAx>
      <c:valAx>
        <c:axId val="1872737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872741823"/>
        <c:crosses val="autoZero"/>
        <c:crossBetween val="between"/>
      </c:valAx>
      <c:spPr>
        <a:noFill/>
        <a:ln>
          <a:noFill/>
        </a:ln>
        <a:effectLst/>
      </c:spPr>
    </c:plotArea>
    <c:legend>
      <c:legendPos val="r"/>
      <c:layout>
        <c:manualLayout>
          <c:xMode val="edge"/>
          <c:yMode val="edge"/>
          <c:x val="0.28839909862752311"/>
          <c:y val="7.1136782642654092E-2"/>
          <c:w val="0.12329127175934691"/>
          <c:h val="0.202472920160950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9273840769903"/>
          <c:y val="5.7060367454068242E-2"/>
          <c:w val="0.86285170603674544"/>
          <c:h val="0.7781477102702351"/>
        </c:manualLayout>
      </c:layout>
      <c:barChart>
        <c:barDir val="col"/>
        <c:grouping val="clustered"/>
        <c:varyColors val="0"/>
        <c:ser>
          <c:idx val="0"/>
          <c:order val="0"/>
          <c:tx>
            <c:strRef>
              <c:f>Sheet1!$C$3</c:f>
              <c:strCache>
                <c:ptCount val="1"/>
                <c:pt idx="0">
                  <c:v>2005</c:v>
                </c:pt>
              </c:strCache>
            </c:strRef>
          </c:tx>
          <c:spPr>
            <a:solidFill>
              <a:srgbClr val="00B05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Sheet1!$C$4:$C$9</c:f>
              <c:numCache>
                <c:formatCode>0%</c:formatCode>
                <c:ptCount val="6"/>
                <c:pt idx="0">
                  <c:v>0.34196672983786053</c:v>
                </c:pt>
                <c:pt idx="1">
                  <c:v>0.3374897903621018</c:v>
                </c:pt>
                <c:pt idx="2">
                  <c:v>0.32956831487285332</c:v>
                </c:pt>
                <c:pt idx="3">
                  <c:v>0.32352348846372753</c:v>
                </c:pt>
                <c:pt idx="4">
                  <c:v>0.46583488560081537</c:v>
                </c:pt>
                <c:pt idx="5">
                  <c:v>0.46076022546610784</c:v>
                </c:pt>
              </c:numCache>
            </c:numRef>
          </c:val>
          <c:extLst>
            <c:ext xmlns:c16="http://schemas.microsoft.com/office/drawing/2014/chart" uri="{C3380CC4-5D6E-409C-BE32-E72D297353CC}">
              <c16:uniqueId val="{00000000-3044-4ECC-8DDC-44FBBCBB8E56}"/>
            </c:ext>
          </c:extLst>
        </c:ser>
        <c:ser>
          <c:idx val="1"/>
          <c:order val="1"/>
          <c:tx>
            <c:strRef>
              <c:f>Sheet1!$D$3</c:f>
              <c:strCache>
                <c:ptCount val="1"/>
                <c:pt idx="0">
                  <c:v>2007</c:v>
                </c:pt>
              </c:strCache>
            </c:strRef>
          </c:tx>
          <c:spPr>
            <a:solidFill>
              <a:schemeClr val="accent2"/>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Sheet1!$D$4:$D$9</c:f>
              <c:numCache>
                <c:formatCode>0%</c:formatCode>
                <c:ptCount val="6"/>
                <c:pt idx="0">
                  <c:v>0.34007187780772685</c:v>
                </c:pt>
                <c:pt idx="1">
                  <c:v>0.35868432026688907</c:v>
                </c:pt>
                <c:pt idx="2">
                  <c:v>0.32308757490504308</c:v>
                </c:pt>
                <c:pt idx="3">
                  <c:v>0.31923682696569872</c:v>
                </c:pt>
                <c:pt idx="4">
                  <c:v>0.46903532360803718</c:v>
                </c:pt>
                <c:pt idx="5">
                  <c:v>0.45929507951542947</c:v>
                </c:pt>
              </c:numCache>
            </c:numRef>
          </c:val>
          <c:extLst>
            <c:ext xmlns:c16="http://schemas.microsoft.com/office/drawing/2014/chart" uri="{C3380CC4-5D6E-409C-BE32-E72D297353CC}">
              <c16:uniqueId val="{00000001-3044-4ECC-8DDC-44FBBCBB8E56}"/>
            </c:ext>
          </c:extLst>
        </c:ser>
        <c:ser>
          <c:idx val="2"/>
          <c:order val="2"/>
          <c:tx>
            <c:strRef>
              <c:f>Sheet1!$E$3</c:f>
              <c:strCache>
                <c:ptCount val="1"/>
                <c:pt idx="0">
                  <c:v>2010</c:v>
                </c:pt>
              </c:strCache>
            </c:strRef>
          </c:tx>
          <c:spPr>
            <a:solidFill>
              <a:schemeClr val="accent3"/>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Sheet1!$E$4:$E$9</c:f>
              <c:numCache>
                <c:formatCode>0%</c:formatCode>
                <c:ptCount val="6"/>
                <c:pt idx="0">
                  <c:v>0.33654558932542622</c:v>
                </c:pt>
                <c:pt idx="1">
                  <c:v>0.33436299254124918</c:v>
                </c:pt>
                <c:pt idx="2">
                  <c:v>0.34260132374204094</c:v>
                </c:pt>
                <c:pt idx="3">
                  <c:v>0.3181079083518108</c:v>
                </c:pt>
                <c:pt idx="4">
                  <c:v>0.46174901617839964</c:v>
                </c:pt>
                <c:pt idx="5">
                  <c:v>0.45791165043886994</c:v>
                </c:pt>
              </c:numCache>
            </c:numRef>
          </c:val>
          <c:extLst>
            <c:ext xmlns:c16="http://schemas.microsoft.com/office/drawing/2014/chart" uri="{C3380CC4-5D6E-409C-BE32-E72D297353CC}">
              <c16:uniqueId val="{00000002-3044-4ECC-8DDC-44FBBCBB8E56}"/>
            </c:ext>
          </c:extLst>
        </c:ser>
        <c:ser>
          <c:idx val="3"/>
          <c:order val="3"/>
          <c:tx>
            <c:strRef>
              <c:f>Sheet1!$F$3</c:f>
              <c:strCache>
                <c:ptCount val="1"/>
                <c:pt idx="0">
                  <c:v>2013</c:v>
                </c:pt>
              </c:strCache>
            </c:strRef>
          </c:tx>
          <c:spPr>
            <a:solidFill>
              <a:srgbClr val="7030A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Sheet1!$F$4:$F$9</c:f>
              <c:numCache>
                <c:formatCode>0%</c:formatCode>
                <c:ptCount val="6"/>
                <c:pt idx="0">
                  <c:v>0.33342242416143258</c:v>
                </c:pt>
                <c:pt idx="1">
                  <c:v>0.32521002043442065</c:v>
                </c:pt>
                <c:pt idx="2">
                  <c:v>0.28289831658897507</c:v>
                </c:pt>
                <c:pt idx="3">
                  <c:v>0.29904749305463685</c:v>
                </c:pt>
                <c:pt idx="4">
                  <c:v>0.45735607675906181</c:v>
                </c:pt>
                <c:pt idx="5">
                  <c:v>0.44569605741912977</c:v>
                </c:pt>
              </c:numCache>
            </c:numRef>
          </c:val>
          <c:extLst>
            <c:ext xmlns:c16="http://schemas.microsoft.com/office/drawing/2014/chart" uri="{C3380CC4-5D6E-409C-BE32-E72D297353CC}">
              <c16:uniqueId val="{00000003-3044-4ECC-8DDC-44FBBCBB8E56}"/>
            </c:ext>
          </c:extLst>
        </c:ser>
        <c:dLbls>
          <c:showLegendKey val="0"/>
          <c:showVal val="0"/>
          <c:showCatName val="0"/>
          <c:showSerName val="0"/>
          <c:showPercent val="0"/>
          <c:showBubbleSize val="0"/>
        </c:dLbls>
        <c:gapWidth val="219"/>
        <c:overlap val="-27"/>
        <c:axId val="1779575951"/>
        <c:axId val="1779573039"/>
      </c:barChart>
      <c:catAx>
        <c:axId val="17795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3039"/>
        <c:crosses val="autoZero"/>
        <c:auto val="1"/>
        <c:lblAlgn val="ctr"/>
        <c:lblOffset val="100"/>
        <c:noMultiLvlLbl val="0"/>
      </c:catAx>
      <c:valAx>
        <c:axId val="177957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5951"/>
        <c:crosses val="autoZero"/>
        <c:crossBetween val="between"/>
      </c:valAx>
      <c:spPr>
        <a:noFill/>
        <a:ln>
          <a:noFill/>
        </a:ln>
        <a:effectLst/>
      </c:spPr>
    </c:plotArea>
    <c:legend>
      <c:legendPos val="b"/>
      <c:layout>
        <c:manualLayout>
          <c:xMode val="edge"/>
          <c:yMode val="edge"/>
          <c:x val="0.22812598203629691"/>
          <c:y val="7.3086050427597554E-2"/>
          <c:w val="0.43757261592300961"/>
          <c:h val="8.653579760863226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36560245650742E-2"/>
          <c:y val="4.1988733073385909E-2"/>
          <c:w val="0.9113473750169524"/>
          <c:h val="0.78269888812067834"/>
        </c:manualLayout>
      </c:layout>
      <c:barChart>
        <c:barDir val="col"/>
        <c:grouping val="clustered"/>
        <c:varyColors val="0"/>
        <c:ser>
          <c:idx val="1"/>
          <c:order val="1"/>
          <c:tx>
            <c:strRef>
              <c:f>Sheet1!$AG$14</c:f>
              <c:strCache>
                <c:ptCount val="1"/>
                <c:pt idx="0">
                  <c:v>Belgium</c:v>
                </c:pt>
              </c:strCache>
            </c:strRef>
          </c:tx>
          <c:spPr>
            <a:solidFill>
              <a:srgbClr val="00B05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Sheet1!$AG$15:$AG$23</c:f>
              <c:numCache>
                <c:formatCode>0%</c:formatCode>
                <c:ptCount val="9"/>
                <c:pt idx="0">
                  <c:v>0.71263524166802583</c:v>
                </c:pt>
                <c:pt idx="1">
                  <c:v>0.51375849789575911</c:v>
                </c:pt>
                <c:pt idx="2">
                  <c:v>0.55172413793103448</c:v>
                </c:pt>
                <c:pt idx="3">
                  <c:v>0.37083333333333335</c:v>
                </c:pt>
                <c:pt idx="4">
                  <c:v>0.12566978193146416</c:v>
                </c:pt>
                <c:pt idx="5">
                  <c:v>0.22866033134303254</c:v>
                </c:pt>
                <c:pt idx="6">
                  <c:v>0.63725358723347192</c:v>
                </c:pt>
                <c:pt idx="7">
                  <c:v>0.52549941245593423</c:v>
                </c:pt>
                <c:pt idx="8">
                  <c:v>0.62238622386223863</c:v>
                </c:pt>
              </c:numCache>
            </c:numRef>
          </c:val>
          <c:extLst>
            <c:ext xmlns:c16="http://schemas.microsoft.com/office/drawing/2014/chart" uri="{C3380CC4-5D6E-409C-BE32-E72D297353CC}">
              <c16:uniqueId val="{00000000-6866-430A-8D82-6F4A1F4A6D30}"/>
            </c:ext>
          </c:extLst>
        </c:ser>
        <c:ser>
          <c:idx val="3"/>
          <c:order val="2"/>
          <c:tx>
            <c:strRef>
              <c:f>Sheet1!$AI$14</c:f>
              <c:strCache>
                <c:ptCount val="1"/>
                <c:pt idx="0">
                  <c:v>Czechia</c:v>
                </c:pt>
              </c:strCache>
            </c:strRef>
          </c:tx>
          <c:spPr>
            <a:solidFill>
              <a:srgbClr val="FFC0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Sheet1!$AI$15:$AI$23</c:f>
              <c:numCache>
                <c:formatCode>0%</c:formatCode>
                <c:ptCount val="9"/>
                <c:pt idx="0">
                  <c:v>0.77811910299732301</c:v>
                </c:pt>
                <c:pt idx="1">
                  <c:v>0.74703174218560697</c:v>
                </c:pt>
                <c:pt idx="2">
                  <c:v>0.61805945036455412</c:v>
                </c:pt>
                <c:pt idx="3">
                  <c:v>0.41785957736877982</c:v>
                </c:pt>
                <c:pt idx="4">
                  <c:v>0.16688775187922431</c:v>
                </c:pt>
                <c:pt idx="5">
                  <c:v>0.27341341974235361</c:v>
                </c:pt>
                <c:pt idx="6">
                  <c:v>0.59246107620868615</c:v>
                </c:pt>
                <c:pt idx="7">
                  <c:v>0.68685276902296266</c:v>
                </c:pt>
                <c:pt idx="8">
                  <c:v>0.52238805970149249</c:v>
                </c:pt>
              </c:numCache>
            </c:numRef>
          </c:val>
          <c:extLst>
            <c:ext xmlns:c16="http://schemas.microsoft.com/office/drawing/2014/chart" uri="{C3380CC4-5D6E-409C-BE32-E72D297353CC}">
              <c16:uniqueId val="{00000001-6866-430A-8D82-6F4A1F4A6D30}"/>
            </c:ext>
          </c:extLst>
        </c:ser>
        <c:ser>
          <c:idx val="7"/>
          <c:order val="3"/>
          <c:tx>
            <c:strRef>
              <c:f>Sheet1!$AM$14</c:f>
              <c:strCache>
                <c:ptCount val="1"/>
                <c:pt idx="0">
                  <c:v>Spain</c:v>
                </c:pt>
              </c:strCache>
            </c:strRef>
          </c:tx>
          <c:spPr>
            <a:solidFill>
              <a:srgbClr val="7030A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Sheet1!$AM$15:$AM$23</c:f>
              <c:numCache>
                <c:formatCode>0%</c:formatCode>
                <c:ptCount val="9"/>
                <c:pt idx="0">
                  <c:v>0.77763824758666433</c:v>
                </c:pt>
                <c:pt idx="1">
                  <c:v>0.63409220835995561</c:v>
                </c:pt>
                <c:pt idx="2">
                  <c:v>0.48975199836031974</c:v>
                </c:pt>
                <c:pt idx="3">
                  <c:v>0.41083781706379707</c:v>
                </c:pt>
                <c:pt idx="4">
                  <c:v>0.1413858182798598</c:v>
                </c:pt>
                <c:pt idx="5">
                  <c:v>0.26748922727335706</c:v>
                </c:pt>
                <c:pt idx="6">
                  <c:v>0.32731191624756234</c:v>
                </c:pt>
                <c:pt idx="7">
                  <c:v>0.32198737304419434</c:v>
                </c:pt>
                <c:pt idx="8">
                  <c:v>0</c:v>
                </c:pt>
              </c:numCache>
            </c:numRef>
          </c:val>
          <c:extLst>
            <c:ext xmlns:c16="http://schemas.microsoft.com/office/drawing/2014/chart" uri="{C3380CC4-5D6E-409C-BE32-E72D297353CC}">
              <c16:uniqueId val="{00000002-6866-430A-8D82-6F4A1F4A6D30}"/>
            </c:ext>
          </c:extLst>
        </c:ser>
        <c:ser>
          <c:idx val="4"/>
          <c:order val="4"/>
          <c:tx>
            <c:strRef>
              <c:f>Sheet1!$AN$14</c:f>
              <c:strCache>
                <c:ptCount val="1"/>
                <c:pt idx="0">
                  <c:v>France</c:v>
                </c:pt>
              </c:strCache>
            </c:strRef>
          </c:tx>
          <c:spPr>
            <a:solidFill>
              <a:srgbClr val="92D050"/>
            </a:solidFill>
            <a:ln>
              <a:noFill/>
            </a:ln>
            <a:effectLst/>
          </c:spPr>
          <c:invertIfNegative val="0"/>
          <c:val>
            <c:numRef>
              <c:f>Sheet1!$AN$15:$AN$23</c:f>
              <c:numCache>
                <c:formatCode>0%</c:formatCode>
                <c:ptCount val="9"/>
                <c:pt idx="0">
                  <c:v>0.87478195863443808</c:v>
                </c:pt>
                <c:pt idx="1">
                  <c:v>0.67700388696291625</c:v>
                </c:pt>
                <c:pt idx="2">
                  <c:v>0.37067448680351905</c:v>
                </c:pt>
                <c:pt idx="3">
                  <c:v>0.75</c:v>
                </c:pt>
                <c:pt idx="4">
                  <c:v>0.15833497991174339</c:v>
                </c:pt>
                <c:pt idx="5">
                  <c:v>0.31794337768002257</c:v>
                </c:pt>
                <c:pt idx="6">
                  <c:v>0.50562640660165037</c:v>
                </c:pt>
                <c:pt idx="7">
                  <c:v>0.51331719128329301</c:v>
                </c:pt>
                <c:pt idx="8">
                  <c:v>0.70265837279113674</c:v>
                </c:pt>
              </c:numCache>
            </c:numRef>
          </c:val>
          <c:extLst>
            <c:ext xmlns:c16="http://schemas.microsoft.com/office/drawing/2014/chart" uri="{C3380CC4-5D6E-409C-BE32-E72D297353CC}">
              <c16:uniqueId val="{00000003-6866-430A-8D82-6F4A1F4A6D30}"/>
            </c:ext>
          </c:extLst>
        </c:ser>
        <c:ser>
          <c:idx val="10"/>
          <c:order val="5"/>
          <c:tx>
            <c:strRef>
              <c:f>Sheet1!$AP$14</c:f>
              <c:strCache>
                <c:ptCount val="1"/>
                <c:pt idx="0">
                  <c:v>Hungary</c:v>
                </c:pt>
              </c:strCache>
            </c:strRef>
          </c:tx>
          <c:spPr>
            <a:solidFill>
              <a:srgbClr val="FF66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Sheet1!$AP$15:$AP$23</c:f>
              <c:numCache>
                <c:formatCode>0%</c:formatCode>
                <c:ptCount val="9"/>
                <c:pt idx="0">
                  <c:v>0.93045454545454542</c:v>
                </c:pt>
                <c:pt idx="1">
                  <c:v>0.66284153005464486</c:v>
                </c:pt>
                <c:pt idx="2">
                  <c:v>0.52631578947368418</c:v>
                </c:pt>
                <c:pt idx="3">
                  <c:v>0.38141809290953543</c:v>
                </c:pt>
                <c:pt idx="4">
                  <c:v>0.14944427756082906</c:v>
                </c:pt>
                <c:pt idx="5">
                  <c:v>0.2365476468819934</c:v>
                </c:pt>
                <c:pt idx="6">
                  <c:v>0.42075211655837763</c:v>
                </c:pt>
                <c:pt idx="7">
                  <c:v>0.4345123258306538</c:v>
                </c:pt>
                <c:pt idx="8">
                  <c:v>0.75</c:v>
                </c:pt>
              </c:numCache>
            </c:numRef>
          </c:val>
          <c:extLst>
            <c:ext xmlns:c16="http://schemas.microsoft.com/office/drawing/2014/chart" uri="{C3380CC4-5D6E-409C-BE32-E72D297353CC}">
              <c16:uniqueId val="{00000004-6866-430A-8D82-6F4A1F4A6D30}"/>
            </c:ext>
          </c:extLst>
        </c:ser>
        <c:ser>
          <c:idx val="13"/>
          <c:order val="6"/>
          <c:tx>
            <c:strRef>
              <c:f>Sheet1!$AS$14</c:f>
              <c:strCache>
                <c:ptCount val="1"/>
                <c:pt idx="0">
                  <c:v>Slovenia</c:v>
                </c:pt>
              </c:strCache>
            </c:strRef>
          </c:tx>
          <c:spPr>
            <a:solidFill>
              <a:srgbClr val="CC99FF"/>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Sheet1!$AS$15:$AS$23</c:f>
              <c:numCache>
                <c:formatCode>0%</c:formatCode>
                <c:ptCount val="9"/>
                <c:pt idx="0">
                  <c:v>0.88195943029779889</c:v>
                </c:pt>
                <c:pt idx="1">
                  <c:v>0.76124885215794302</c:v>
                </c:pt>
                <c:pt idx="2">
                  <c:v>0</c:v>
                </c:pt>
                <c:pt idx="3">
                  <c:v>0</c:v>
                </c:pt>
                <c:pt idx="4">
                  <c:v>0.18865866957470012</c:v>
                </c:pt>
                <c:pt idx="5">
                  <c:v>0.25514223194748359</c:v>
                </c:pt>
                <c:pt idx="6">
                  <c:v>0.54330708661417326</c:v>
                </c:pt>
                <c:pt idx="7">
                  <c:v>0.63754646840148699</c:v>
                </c:pt>
                <c:pt idx="8">
                  <c:v>0</c:v>
                </c:pt>
              </c:numCache>
            </c:numRef>
          </c:val>
          <c:extLst>
            <c:ext xmlns:c16="http://schemas.microsoft.com/office/drawing/2014/chart" uri="{C3380CC4-5D6E-409C-BE32-E72D297353CC}">
              <c16:uniqueId val="{00000005-6866-430A-8D82-6F4A1F4A6D30}"/>
            </c:ext>
          </c:extLst>
        </c:ser>
        <c:dLbls>
          <c:showLegendKey val="0"/>
          <c:showVal val="0"/>
          <c:showCatName val="0"/>
          <c:showSerName val="0"/>
          <c:showPercent val="0"/>
          <c:showBubbleSize val="0"/>
        </c:dLbls>
        <c:gapWidth val="219"/>
        <c:axId val="1706747551"/>
        <c:axId val="1706744223"/>
      </c:barChart>
      <c:lineChart>
        <c:grouping val="standard"/>
        <c:varyColors val="0"/>
        <c:ser>
          <c:idx val="0"/>
          <c:order val="0"/>
          <c:tx>
            <c:strRef>
              <c:f>Sheet1!$AF$14</c:f>
              <c:strCache>
                <c:ptCount val="1"/>
                <c:pt idx="0">
                  <c:v>European Union</c:v>
                </c:pt>
              </c:strCache>
            </c:strRef>
          </c:tx>
          <c:spPr>
            <a:ln w="28575" cap="rnd">
              <a:solidFill>
                <a:schemeClr val="bg1">
                  <a:lumMod val="50000"/>
                </a:schemeClr>
              </a:solidFill>
              <a:round/>
            </a:ln>
            <a:effectLst/>
          </c:spPr>
          <c:marker>
            <c:symbol val="none"/>
          </c:marker>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Sheet1!$AF$15:$AF$23</c:f>
              <c:numCache>
                <c:formatCode>0%</c:formatCode>
                <c:ptCount val="9"/>
                <c:pt idx="0">
                  <c:v>0.78980810374585086</c:v>
                </c:pt>
                <c:pt idx="1">
                  <c:v>0.66355842042681024</c:v>
                </c:pt>
                <c:pt idx="2">
                  <c:v>0.5463872460786835</c:v>
                </c:pt>
                <c:pt idx="3">
                  <c:v>0.4628251851603043</c:v>
                </c:pt>
                <c:pt idx="4">
                  <c:v>0.19183192457737322</c:v>
                </c:pt>
                <c:pt idx="5">
                  <c:v>0.25645043948957019</c:v>
                </c:pt>
                <c:pt idx="6">
                  <c:v>0.45614109198437003</c:v>
                </c:pt>
                <c:pt idx="7">
                  <c:v>0.46855584891765056</c:v>
                </c:pt>
                <c:pt idx="8">
                  <c:v>0.64032811123694477</c:v>
                </c:pt>
              </c:numCache>
            </c:numRef>
          </c:val>
          <c:smooth val="0"/>
          <c:extLst>
            <c:ext xmlns:c16="http://schemas.microsoft.com/office/drawing/2014/chart" uri="{C3380CC4-5D6E-409C-BE32-E72D297353CC}">
              <c16:uniqueId val="{00000006-6866-430A-8D82-6F4A1F4A6D30}"/>
            </c:ext>
          </c:extLst>
        </c:ser>
        <c:dLbls>
          <c:showLegendKey val="0"/>
          <c:showVal val="0"/>
          <c:showCatName val="0"/>
          <c:showSerName val="0"/>
          <c:showPercent val="0"/>
          <c:showBubbleSize val="0"/>
        </c:dLbls>
        <c:marker val="1"/>
        <c:smooth val="0"/>
        <c:axId val="1706747551"/>
        <c:axId val="1706744223"/>
      </c:lineChart>
      <c:catAx>
        <c:axId val="170674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706744223"/>
        <c:crosses val="autoZero"/>
        <c:auto val="1"/>
        <c:lblAlgn val="ctr"/>
        <c:lblOffset val="100"/>
        <c:noMultiLvlLbl val="0"/>
      </c:catAx>
      <c:valAx>
        <c:axId val="1706744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706747551"/>
        <c:crosses val="autoZero"/>
        <c:crossBetween val="between"/>
        <c:majorUnit val="0.2"/>
      </c:valAx>
      <c:spPr>
        <a:noFill/>
        <a:ln>
          <a:noFill/>
        </a:ln>
        <a:effectLst/>
      </c:spPr>
    </c:plotArea>
    <c:legend>
      <c:legendPos val="b"/>
      <c:layout>
        <c:manualLayout>
          <c:xMode val="edge"/>
          <c:yMode val="edge"/>
          <c:x val="7.1090617819008897E-2"/>
          <c:y val="3.6402160895660618E-2"/>
          <c:w val="0.89999991090943254"/>
          <c:h val="6.077129120017572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9334-4F98-B7D8-1AEBE6F45594}"/>
              </c:ext>
            </c:extLst>
          </c:dPt>
          <c:dPt>
            <c:idx val="1"/>
            <c:bubble3D val="0"/>
            <c:spPr>
              <a:solidFill>
                <a:srgbClr val="339933"/>
              </a:solidFill>
              <a:ln w="19050">
                <a:solidFill>
                  <a:schemeClr val="lt1"/>
                </a:solidFill>
              </a:ln>
              <a:effectLst/>
            </c:spPr>
            <c:extLst>
              <c:ext xmlns:c16="http://schemas.microsoft.com/office/drawing/2014/chart" uri="{C3380CC4-5D6E-409C-BE32-E72D297353CC}">
                <c16:uniqueId val="{00000002-9334-4F98-B7D8-1AEBE6F45594}"/>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3-9334-4F98-B7D8-1AEBE6F4559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4-9334-4F98-B7D8-1AEBE6F45594}"/>
              </c:ext>
            </c:extLst>
          </c:dPt>
          <c:cat>
            <c:strRef>
              <c:f>Sheet1!$A$2:$A$5</c:f>
              <c:strCache>
                <c:ptCount val="4"/>
                <c:pt idx="0">
                  <c:v>0 (14%)</c:v>
                </c:pt>
                <c:pt idx="1">
                  <c:v>1 (43%)</c:v>
                </c:pt>
                <c:pt idx="2">
                  <c:v>2 (43%)</c:v>
                </c:pt>
                <c:pt idx="3">
                  <c:v>3 (0%)</c:v>
                </c:pt>
              </c:strCache>
            </c:strRef>
          </c:cat>
          <c:val>
            <c:numRef>
              <c:f>Sheet1!$B$2:$B$5</c:f>
              <c:numCache>
                <c:formatCode>General</c:formatCode>
                <c:ptCount val="4"/>
                <c:pt idx="0">
                  <c:v>1</c:v>
                </c:pt>
                <c:pt idx="1">
                  <c:v>3</c:v>
                </c:pt>
                <c:pt idx="2">
                  <c:v>3</c:v>
                </c:pt>
                <c:pt idx="3">
                  <c:v>0</c:v>
                </c:pt>
              </c:numCache>
            </c:numRef>
          </c:val>
          <c:extLst>
            <c:ext xmlns:c16="http://schemas.microsoft.com/office/drawing/2014/chart" uri="{C3380CC4-5D6E-409C-BE32-E72D297353CC}">
              <c16:uniqueId val="{00000000-9334-4F98-B7D8-1AEBE6F45594}"/>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2163598788792758"/>
          <c:y val="0.21136065166229354"/>
          <c:w val="0.20458263298537249"/>
          <c:h val="0.661832433334054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9492563429571"/>
          <c:y val="5.0925925925925923E-2"/>
          <c:w val="0.85334951881014875"/>
          <c:h val="0.71997411781860587"/>
        </c:manualLayout>
      </c:layout>
      <c:barChart>
        <c:barDir val="col"/>
        <c:grouping val="clustered"/>
        <c:varyColors val="0"/>
        <c:ser>
          <c:idx val="0"/>
          <c:order val="0"/>
          <c:tx>
            <c:strRef>
              <c:f>referents_general!$V$3</c:f>
              <c:strCache>
                <c:ptCount val="1"/>
                <c:pt idx="0">
                  <c:v>women</c:v>
                </c:pt>
              </c:strCache>
            </c:strRef>
          </c:tx>
          <c:spPr>
            <a:solidFill>
              <a:srgbClr val="7030A0"/>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referents_general!$V$4:$V$7</c:f>
              <c:numCache>
                <c:formatCode>0.00%</c:formatCode>
                <c:ptCount val="4"/>
                <c:pt idx="0">
                  <c:v>0.46341463414634149</c:v>
                </c:pt>
                <c:pt idx="1">
                  <c:v>0.26829268292682928</c:v>
                </c:pt>
                <c:pt idx="2">
                  <c:v>4.065040650406504E-2</c:v>
                </c:pt>
                <c:pt idx="3">
                  <c:v>0.22764227642276422</c:v>
                </c:pt>
              </c:numCache>
            </c:numRef>
          </c:val>
          <c:extLst>
            <c:ext xmlns:c16="http://schemas.microsoft.com/office/drawing/2014/chart" uri="{C3380CC4-5D6E-409C-BE32-E72D297353CC}">
              <c16:uniqueId val="{00000000-7273-4E79-943D-B21D2AA46D85}"/>
            </c:ext>
          </c:extLst>
        </c:ser>
        <c:ser>
          <c:idx val="1"/>
          <c:order val="1"/>
          <c:tx>
            <c:strRef>
              <c:f>referents_general!$W$3</c:f>
              <c:strCache>
                <c:ptCount val="1"/>
                <c:pt idx="0">
                  <c:v>men</c:v>
                </c:pt>
              </c:strCache>
            </c:strRef>
          </c:tx>
          <c:spPr>
            <a:solidFill>
              <a:schemeClr val="accent6"/>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referents_general!$W$4:$W$7</c:f>
              <c:numCache>
                <c:formatCode>0.00%</c:formatCode>
                <c:ptCount val="4"/>
                <c:pt idx="0">
                  <c:v>0.42890995260663506</c:v>
                </c:pt>
                <c:pt idx="1">
                  <c:v>0.33649289099526064</c:v>
                </c:pt>
                <c:pt idx="2">
                  <c:v>2.132701421800948E-2</c:v>
                </c:pt>
                <c:pt idx="3">
                  <c:v>0.2132701421800948</c:v>
                </c:pt>
              </c:numCache>
            </c:numRef>
          </c:val>
          <c:extLst>
            <c:ext xmlns:c16="http://schemas.microsoft.com/office/drawing/2014/chart" uri="{C3380CC4-5D6E-409C-BE32-E72D297353CC}">
              <c16:uniqueId val="{00000001-7273-4E79-943D-B21D2AA46D85}"/>
            </c:ext>
          </c:extLst>
        </c:ser>
        <c:dLbls>
          <c:showLegendKey val="0"/>
          <c:showVal val="0"/>
          <c:showCatName val="0"/>
          <c:showSerName val="0"/>
          <c:showPercent val="0"/>
          <c:showBubbleSize val="0"/>
        </c:dLbls>
        <c:gapWidth val="219"/>
        <c:overlap val="-27"/>
        <c:axId val="962073279"/>
        <c:axId val="962065375"/>
      </c:barChart>
      <c:catAx>
        <c:axId val="96207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962065375"/>
        <c:crosses val="autoZero"/>
        <c:auto val="1"/>
        <c:lblAlgn val="ctr"/>
        <c:lblOffset val="100"/>
        <c:noMultiLvlLbl val="0"/>
      </c:catAx>
      <c:valAx>
        <c:axId val="962065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962073279"/>
        <c:crosses val="autoZero"/>
        <c:crossBetween val="between"/>
        <c:majorUnit val="0.1"/>
        <c:minorUnit val="2.0000000000000004E-2"/>
      </c:valAx>
      <c:spPr>
        <a:noFill/>
        <a:ln>
          <a:noFill/>
        </a:ln>
        <a:effectLst/>
      </c:spPr>
    </c:plotArea>
    <c:legend>
      <c:legendPos val="b"/>
      <c:layout>
        <c:manualLayout>
          <c:xMode val="edge"/>
          <c:yMode val="edge"/>
          <c:x val="0.52152252843394575"/>
          <c:y val="0.10243000874890634"/>
          <c:w val="0.33055708661417321"/>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E4_AC9A8AAF.xml><?xml version="1.0" encoding="utf-8"?>
<p188:cmLst xmlns:a="http://schemas.openxmlformats.org/drawingml/2006/main" xmlns:r="http://schemas.openxmlformats.org/officeDocument/2006/relationships" xmlns:p188="http://schemas.microsoft.com/office/powerpoint/2018/8/main">
  <p188:cm id="{BA3F5598-AC64-6944-8C60-7549FA1A9444}" authorId="{2CE50345-6364-BFCE-0AB8-818AF2681A42}" created="2025-05-12T15:49:01.097">
    <pc:sldMkLst xmlns:pc="http://schemas.microsoft.com/office/powerpoint/2013/main/command">
      <pc:docMk/>
      <pc:sldMk cId="2895809199" sldId="740"/>
    </pc:sldMkLst>
    <p188:txBody>
      <a:bodyPr/>
      <a:lstStyle/>
      <a:p>
        <a:r>
          <a:rPr lang="en-SI"/>
          <a:t>?</a:t>
        </a:r>
      </a:p>
    </p188:txBody>
  </p188:cm>
</p188:cmLst>
</file>

<file path=ppt/comments/modernComment_302_70776E1C.xml><?xml version="1.0" encoding="utf-8"?>
<p188:cmLst xmlns:a="http://schemas.openxmlformats.org/drawingml/2006/main" xmlns:r="http://schemas.openxmlformats.org/officeDocument/2006/relationships" xmlns:p188="http://schemas.microsoft.com/office/powerpoint/2018/8/main">
  <p188:cm id="{23EE2296-FF78-4E44-9176-CC2D0372AEBC}" authorId="{2CE50345-6364-BFCE-0AB8-818AF2681A42}" created="2025-05-12T15:48:00.410">
    <pc:sldMkLst xmlns:pc="http://schemas.microsoft.com/office/powerpoint/2013/main/command">
      <pc:docMk/>
      <pc:sldMk cId="1886875164" sldId="770"/>
    </pc:sldMkLst>
    <p188:txBody>
      <a:bodyPr/>
      <a:lstStyle/>
      <a:p>
        <a:r>
          <a:rPr lang="en-SI"/>
          <a:t>?</a:t>
        </a:r>
      </a:p>
    </p188:txBody>
  </p188:cm>
</p188:cmLst>
</file>

<file path=ppt/comments/modernComment_303_A74E93E5.xml><?xml version="1.0" encoding="utf-8"?>
<p188:cmLst xmlns:a="http://schemas.openxmlformats.org/drawingml/2006/main" xmlns:r="http://schemas.openxmlformats.org/officeDocument/2006/relationships" xmlns:p188="http://schemas.microsoft.com/office/powerpoint/2018/8/main">
  <p188:cm id="{CD823E59-49DB-4E41-8D88-FC44B325FBFE}" authorId="{2CE50345-6364-BFCE-0AB8-818AF2681A42}" created="2025-05-12T15:52:34.393">
    <pc:sldMkLst xmlns:pc="http://schemas.microsoft.com/office/powerpoint/2013/main/command">
      <pc:docMk/>
      <pc:sldMk cId="2806944741" sldId="771"/>
    </pc:sldMkLst>
    <p188:txBody>
      <a:bodyPr/>
      <a:lstStyle/>
      <a:p>
        <a:r>
          <a:rPr lang="en-SI"/>
          <a:t>?</a:t>
        </a:r>
      </a:p>
    </p188:txBody>
  </p188:cm>
</p188:cmLst>
</file>

<file path=ppt/comments/modernComment_307_94611E1B.xml><?xml version="1.0" encoding="utf-8"?>
<p188:cmLst xmlns:a="http://schemas.openxmlformats.org/drawingml/2006/main" xmlns:r="http://schemas.openxmlformats.org/officeDocument/2006/relationships" xmlns:p188="http://schemas.microsoft.com/office/powerpoint/2018/8/main">
  <p188:cm id="{1399A856-6299-A141-B901-4D2BE546F524}" authorId="{2CE50345-6364-BFCE-0AB8-818AF2681A42}" created="2025-05-12T15:48:37.916">
    <pc:sldMkLst xmlns:pc="http://schemas.microsoft.com/office/powerpoint/2013/main/command">
      <pc:docMk/>
      <pc:sldMk cId="2489392667" sldId="775"/>
    </pc:sldMkLst>
    <p188:txBody>
      <a:bodyPr/>
      <a:lstStyle/>
      <a:p>
        <a:r>
          <a:rPr lang="en-SI"/>
          <a:t>?</a:t>
        </a:r>
      </a:p>
    </p188:txBody>
  </p188:cm>
</p188:cmLst>
</file>

<file path=ppt/comments/modernComment_308_C5D5CD63.xml><?xml version="1.0" encoding="utf-8"?>
<p188:cmLst xmlns:a="http://schemas.openxmlformats.org/drawingml/2006/main" xmlns:r="http://schemas.openxmlformats.org/officeDocument/2006/relationships" xmlns:p188="http://schemas.microsoft.com/office/powerpoint/2018/8/main">
  <p188:cm id="{378C1F15-B823-D444-8C00-4EDACAB3C135}" authorId="{2CE50345-6364-BFCE-0AB8-818AF2681A42}" created="2025-05-12T15:48:14.999">
    <pc:sldMkLst xmlns:pc="http://schemas.microsoft.com/office/powerpoint/2013/main/command">
      <pc:docMk/>
      <pc:sldMk cId="3319123299" sldId="776"/>
    </pc:sldMkLst>
    <p188:txBody>
      <a:bodyPr/>
      <a:lstStyle/>
      <a:p>
        <a:r>
          <a:rPr lang="en-SI"/>
          <a:t>?</a:t>
        </a:r>
      </a:p>
    </p188:txBody>
  </p188:cm>
</p188: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4A4EB-DB01-4679-9D87-8565A171743F}"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F0F9AC2D-408F-428D-A8FB-7A0ED85FA327}">
      <dgm:prSet phldrT="[Text]"/>
      <dgm:spPr>
        <a:ln>
          <a:solidFill>
            <a:srgbClr val="007F2D"/>
          </a:solidFill>
        </a:ln>
      </dgm:spPr>
      <dgm:t>
        <a:bodyPr/>
        <a:lstStyle/>
        <a:p>
          <a:r>
            <a:rPr lang="en-GB" noProof="0" dirty="0"/>
            <a:t>Razsežnost spola v poučevanju</a:t>
          </a:r>
          <a:endParaRPr lang="en-US" noProof="0" dirty="0"/>
        </a:p>
      </dgm:t>
    </dgm:pt>
    <dgm:pt modelId="{292F2248-4580-44C6-AD6D-983DFCBC5834}" type="parTrans" cxnId="{5442950A-ACD8-4422-A8C4-441487EB01D7}">
      <dgm:prSet/>
      <dgm:spPr/>
      <dgm:t>
        <a:bodyPr/>
        <a:lstStyle/>
        <a:p>
          <a:endParaRPr lang="en-US"/>
        </a:p>
      </dgm:t>
    </dgm:pt>
    <dgm:pt modelId="{B0148229-EF70-4287-9D4F-B69F78E7BE2E}" type="sibTrans" cxnId="{5442950A-ACD8-4422-A8C4-441487EB01D7}">
      <dgm:prSet/>
      <dgm:spPr/>
      <dgm:t>
        <a:bodyPr/>
        <a:lstStyle/>
        <a:p>
          <a:endParaRPr lang="en-US"/>
        </a:p>
      </dgm:t>
    </dgm:pt>
    <dgm:pt modelId="{FEDF5879-ED5C-4AC8-957B-61CA9FED1B8C}">
      <dgm:prSet phldrT="[Text]"/>
      <dgm:spPr>
        <a:ln>
          <a:solidFill>
            <a:srgbClr val="007F2D"/>
          </a:solidFill>
        </a:ln>
      </dgm:spPr>
      <dgm:t>
        <a:bodyPr/>
        <a:lstStyle/>
        <a:p>
          <a:r>
            <a:rPr lang="en-GB" noProof="0" dirty="0"/>
            <a:t>Posebni predmeti</a:t>
          </a:r>
          <a:endParaRPr lang="en-US" noProof="0" dirty="0"/>
        </a:p>
      </dgm:t>
    </dgm:pt>
    <dgm:pt modelId="{30929893-40D7-4DDC-B91F-1271CD18B652}" type="parTrans" cxnId="{83259D7B-C583-469C-BA9C-39F98181812A}">
      <dgm:prSet/>
      <dgm:spPr>
        <a:ln>
          <a:solidFill>
            <a:srgbClr val="007F2D"/>
          </a:solidFill>
        </a:ln>
      </dgm:spPr>
      <dgm:t>
        <a:bodyPr/>
        <a:lstStyle/>
        <a:p>
          <a:endParaRPr lang="en-US"/>
        </a:p>
      </dgm:t>
    </dgm:pt>
    <dgm:pt modelId="{7343AF7B-8B7F-4D6E-9A8D-9BD7E38F1314}" type="sibTrans" cxnId="{83259D7B-C583-469C-BA9C-39F98181812A}">
      <dgm:prSet/>
      <dgm:spPr/>
      <dgm:t>
        <a:bodyPr/>
        <a:lstStyle/>
        <a:p>
          <a:endParaRPr lang="en-US"/>
        </a:p>
      </dgm:t>
    </dgm:pt>
    <dgm:pt modelId="{7A027247-2939-44C5-8088-D6A3BF4C664B}">
      <dgm:prSet phldrT="[Text]"/>
      <dgm:spPr>
        <a:ln w="57150">
          <a:solidFill>
            <a:srgbClr val="6A007C"/>
          </a:solidFill>
        </a:ln>
      </dgm:spPr>
      <dgm:t>
        <a:bodyPr/>
        <a:lstStyle/>
        <a:p>
          <a:r>
            <a:rPr lang="en-GB" noProof="0" dirty="0"/>
            <a:t>Transverzalni pristop</a:t>
          </a:r>
          <a:endParaRPr lang="en-US" noProof="0" dirty="0"/>
        </a:p>
      </dgm:t>
    </dgm:pt>
    <dgm:pt modelId="{B11106F2-DECF-4B93-9CC0-0FB6EB16B46B}" type="parTrans" cxnId="{3EEB024B-20D3-47FC-B967-E3D4278D6010}">
      <dgm:prSet/>
      <dgm:spPr>
        <a:ln>
          <a:solidFill>
            <a:srgbClr val="007F2D"/>
          </a:solidFill>
        </a:ln>
      </dgm:spPr>
      <dgm:t>
        <a:bodyPr/>
        <a:lstStyle/>
        <a:p>
          <a:endParaRPr lang="en-US"/>
        </a:p>
      </dgm:t>
    </dgm:pt>
    <dgm:pt modelId="{A7079D87-E82A-4913-A439-8A27EEB8D965}" type="sibTrans" cxnId="{3EEB024B-20D3-47FC-B967-E3D4278D6010}">
      <dgm:prSet/>
      <dgm:spPr/>
      <dgm:t>
        <a:bodyPr/>
        <a:lstStyle/>
        <a:p>
          <a:endParaRPr lang="en-US"/>
        </a:p>
      </dgm:t>
    </dgm:pt>
    <dgm:pt modelId="{75F087F4-25B8-4134-A9FE-A6822918F5FF}" type="pres">
      <dgm:prSet presAssocID="{0EC4A4EB-DB01-4679-9D87-8565A171743F}" presName="hierChild1" presStyleCnt="0">
        <dgm:presLayoutVars>
          <dgm:chPref val="1"/>
          <dgm:dir/>
          <dgm:animOne val="branch"/>
          <dgm:animLvl val="lvl"/>
          <dgm:resizeHandles/>
        </dgm:presLayoutVars>
      </dgm:prSet>
      <dgm:spPr/>
    </dgm:pt>
    <dgm:pt modelId="{3FCAA4EC-F549-4F8A-9CF5-2E6B34367859}" type="pres">
      <dgm:prSet presAssocID="{F0F9AC2D-408F-428D-A8FB-7A0ED85FA327}" presName="hierRoot1" presStyleCnt="0"/>
      <dgm:spPr/>
    </dgm:pt>
    <dgm:pt modelId="{832DD452-04BB-4167-859A-A9ADC1EA1274}" type="pres">
      <dgm:prSet presAssocID="{F0F9AC2D-408F-428D-A8FB-7A0ED85FA327}" presName="composite" presStyleCnt="0"/>
      <dgm:spPr/>
    </dgm:pt>
    <dgm:pt modelId="{50A6137E-9FFE-48D9-A3D2-9B1B2EC927EB}" type="pres">
      <dgm:prSet presAssocID="{F0F9AC2D-408F-428D-A8FB-7A0ED85FA327}" presName="background" presStyleLbl="node0" presStyleIdx="0" presStyleCnt="1"/>
      <dgm:spPr>
        <a:solidFill>
          <a:srgbClr val="007F2D"/>
        </a:solidFill>
      </dgm:spPr>
    </dgm:pt>
    <dgm:pt modelId="{BFD6C047-2869-44E6-8638-81EA480BDCF2}" type="pres">
      <dgm:prSet presAssocID="{F0F9AC2D-408F-428D-A8FB-7A0ED85FA327}" presName="text" presStyleLbl="fgAcc0" presStyleIdx="0" presStyleCnt="1" custScaleX="194430" custScaleY="85859" custLinFactNeighborX="4589" custLinFactNeighborY="-1774">
        <dgm:presLayoutVars>
          <dgm:chPref val="3"/>
        </dgm:presLayoutVars>
      </dgm:prSet>
      <dgm:spPr/>
    </dgm:pt>
    <dgm:pt modelId="{EBD13071-4D0D-4688-81E9-CB857C641DE4}" type="pres">
      <dgm:prSet presAssocID="{F0F9AC2D-408F-428D-A8FB-7A0ED85FA327}" presName="hierChild2" presStyleCnt="0"/>
      <dgm:spPr/>
    </dgm:pt>
    <dgm:pt modelId="{F1C90FE8-53D6-4726-B974-DE671BE346F6}" type="pres">
      <dgm:prSet presAssocID="{30929893-40D7-4DDC-B91F-1271CD18B652}" presName="Name10" presStyleLbl="parChTrans1D2" presStyleIdx="0" presStyleCnt="2"/>
      <dgm:spPr/>
    </dgm:pt>
    <dgm:pt modelId="{8A5F51E0-8513-44FE-B77B-F7A50C815DC4}" type="pres">
      <dgm:prSet presAssocID="{FEDF5879-ED5C-4AC8-957B-61CA9FED1B8C}" presName="hierRoot2" presStyleCnt="0"/>
      <dgm:spPr/>
    </dgm:pt>
    <dgm:pt modelId="{D6F5751E-52A9-4586-987C-527C75935C87}" type="pres">
      <dgm:prSet presAssocID="{FEDF5879-ED5C-4AC8-957B-61CA9FED1B8C}" presName="composite2" presStyleCnt="0"/>
      <dgm:spPr/>
    </dgm:pt>
    <dgm:pt modelId="{9FB8316D-6C63-4E25-AA14-9B272DEEECA8}" type="pres">
      <dgm:prSet presAssocID="{FEDF5879-ED5C-4AC8-957B-61CA9FED1B8C}" presName="background2" presStyleLbl="node2" presStyleIdx="0" presStyleCnt="2"/>
      <dgm:spPr>
        <a:solidFill>
          <a:srgbClr val="007F2D"/>
        </a:solidFill>
      </dgm:spPr>
    </dgm:pt>
    <dgm:pt modelId="{6A507114-85A0-41DE-B217-F843007E47F7}" type="pres">
      <dgm:prSet presAssocID="{FEDF5879-ED5C-4AC8-957B-61CA9FED1B8C}" presName="text2" presStyleLbl="fgAcc2" presStyleIdx="0" presStyleCnt="2" custScaleX="176067" custScaleY="53387" custLinFactNeighborX="-25651" custLinFactNeighborY="-631">
        <dgm:presLayoutVars>
          <dgm:chPref val="3"/>
        </dgm:presLayoutVars>
      </dgm:prSet>
      <dgm:spPr/>
    </dgm:pt>
    <dgm:pt modelId="{51A9F6D4-45C4-4FA8-A100-814E824B75A1}" type="pres">
      <dgm:prSet presAssocID="{FEDF5879-ED5C-4AC8-957B-61CA9FED1B8C}" presName="hierChild3" presStyleCnt="0"/>
      <dgm:spPr/>
    </dgm:pt>
    <dgm:pt modelId="{366C03C9-A4D4-4BF1-AEA3-616126FFE7DB}" type="pres">
      <dgm:prSet presAssocID="{B11106F2-DECF-4B93-9CC0-0FB6EB16B46B}" presName="Name10" presStyleLbl="parChTrans1D2" presStyleIdx="1" presStyleCnt="2"/>
      <dgm:spPr/>
    </dgm:pt>
    <dgm:pt modelId="{E399B2FA-656E-4BCB-83A6-6CA1E691F18A}" type="pres">
      <dgm:prSet presAssocID="{7A027247-2939-44C5-8088-D6A3BF4C664B}" presName="hierRoot2" presStyleCnt="0"/>
      <dgm:spPr/>
    </dgm:pt>
    <dgm:pt modelId="{2C82FDC8-A552-4A98-BA6C-915C068BE225}" type="pres">
      <dgm:prSet presAssocID="{7A027247-2939-44C5-8088-D6A3BF4C664B}" presName="composite2" presStyleCnt="0"/>
      <dgm:spPr/>
    </dgm:pt>
    <dgm:pt modelId="{CE9E62BB-A936-45D0-86F9-18EED7AD0FF8}" type="pres">
      <dgm:prSet presAssocID="{7A027247-2939-44C5-8088-D6A3BF4C664B}" presName="background2" presStyleLbl="node2" presStyleIdx="1" presStyleCnt="2"/>
      <dgm:spPr>
        <a:solidFill>
          <a:srgbClr val="6A007C">
            <a:alpha val="70000"/>
          </a:srgbClr>
        </a:solidFill>
      </dgm:spPr>
    </dgm:pt>
    <dgm:pt modelId="{5AB3F922-CDC8-40DE-B197-F540556D626A}" type="pres">
      <dgm:prSet presAssocID="{7A027247-2939-44C5-8088-D6A3BF4C664B}" presName="text2" presStyleLbl="fgAcc2" presStyleIdx="1" presStyleCnt="2" custScaleX="158218" custScaleY="53387" custLinFactNeighborX="1160" custLinFactNeighborY="-631">
        <dgm:presLayoutVars>
          <dgm:chPref val="3"/>
        </dgm:presLayoutVars>
      </dgm:prSet>
      <dgm:spPr/>
    </dgm:pt>
    <dgm:pt modelId="{A0970BA3-7642-429E-8907-661279C5893A}" type="pres">
      <dgm:prSet presAssocID="{7A027247-2939-44C5-8088-D6A3BF4C664B}" presName="hierChild3" presStyleCnt="0"/>
      <dgm:spPr/>
    </dgm:pt>
  </dgm:ptLst>
  <dgm:cxnLst>
    <dgm:cxn modelId="{5442950A-ACD8-4422-A8C4-441487EB01D7}" srcId="{0EC4A4EB-DB01-4679-9D87-8565A171743F}" destId="{F0F9AC2D-408F-428D-A8FB-7A0ED85FA327}" srcOrd="0" destOrd="0" parTransId="{292F2248-4580-44C6-AD6D-983DFCBC5834}" sibTransId="{B0148229-EF70-4287-9D4F-B69F78E7BE2E}"/>
    <dgm:cxn modelId="{D8551F11-2832-4686-A085-D9512E8D20B8}" type="presOf" srcId="{B11106F2-DECF-4B93-9CC0-0FB6EB16B46B}" destId="{366C03C9-A4D4-4BF1-AEA3-616126FFE7DB}" srcOrd="0" destOrd="0" presId="urn:microsoft.com/office/officeart/2005/8/layout/hierarchy1"/>
    <dgm:cxn modelId="{65ADE915-A233-41F3-940D-B1349D1BD4BE}" type="presOf" srcId="{0EC4A4EB-DB01-4679-9D87-8565A171743F}" destId="{75F087F4-25B8-4134-A9FE-A6822918F5FF}" srcOrd="0" destOrd="0" presId="urn:microsoft.com/office/officeart/2005/8/layout/hierarchy1"/>
    <dgm:cxn modelId="{26B8D42E-6CCA-4F72-8665-4149441782BB}" type="presOf" srcId="{F0F9AC2D-408F-428D-A8FB-7A0ED85FA327}" destId="{BFD6C047-2869-44E6-8638-81EA480BDCF2}" srcOrd="0" destOrd="0" presId="urn:microsoft.com/office/officeart/2005/8/layout/hierarchy1"/>
    <dgm:cxn modelId="{3EEB024B-20D3-47FC-B967-E3D4278D6010}" srcId="{F0F9AC2D-408F-428D-A8FB-7A0ED85FA327}" destId="{7A027247-2939-44C5-8088-D6A3BF4C664B}" srcOrd="1" destOrd="0" parTransId="{B11106F2-DECF-4B93-9CC0-0FB6EB16B46B}" sibTransId="{A7079D87-E82A-4913-A439-8A27EEB8D965}"/>
    <dgm:cxn modelId="{1A25C072-2E88-4070-8824-75939EF4EED6}" type="presOf" srcId="{30929893-40D7-4DDC-B91F-1271CD18B652}" destId="{F1C90FE8-53D6-4726-B974-DE671BE346F6}" srcOrd="0" destOrd="0" presId="urn:microsoft.com/office/officeart/2005/8/layout/hierarchy1"/>
    <dgm:cxn modelId="{83259D7B-C583-469C-BA9C-39F98181812A}" srcId="{F0F9AC2D-408F-428D-A8FB-7A0ED85FA327}" destId="{FEDF5879-ED5C-4AC8-957B-61CA9FED1B8C}" srcOrd="0" destOrd="0" parTransId="{30929893-40D7-4DDC-B91F-1271CD18B652}" sibTransId="{7343AF7B-8B7F-4D6E-9A8D-9BD7E38F1314}"/>
    <dgm:cxn modelId="{561EA3D1-75B0-4344-B7B8-E9B9679CF489}" type="presOf" srcId="{FEDF5879-ED5C-4AC8-957B-61CA9FED1B8C}" destId="{6A507114-85A0-41DE-B217-F843007E47F7}" srcOrd="0" destOrd="0" presId="urn:microsoft.com/office/officeart/2005/8/layout/hierarchy1"/>
    <dgm:cxn modelId="{56A165FE-E8A5-4E4C-8EC9-8C93469130FE}" type="presOf" srcId="{7A027247-2939-44C5-8088-D6A3BF4C664B}" destId="{5AB3F922-CDC8-40DE-B197-F540556D626A}" srcOrd="0" destOrd="0" presId="urn:microsoft.com/office/officeart/2005/8/layout/hierarchy1"/>
    <dgm:cxn modelId="{9AA35B63-2386-4B43-9C0C-0772BFF87DC6}" type="presParOf" srcId="{75F087F4-25B8-4134-A9FE-A6822918F5FF}" destId="{3FCAA4EC-F549-4F8A-9CF5-2E6B34367859}" srcOrd="0" destOrd="0" presId="urn:microsoft.com/office/officeart/2005/8/layout/hierarchy1"/>
    <dgm:cxn modelId="{EE640A35-92F0-4A86-AE71-9595F216D43C}" type="presParOf" srcId="{3FCAA4EC-F549-4F8A-9CF5-2E6B34367859}" destId="{832DD452-04BB-4167-859A-A9ADC1EA1274}" srcOrd="0" destOrd="0" presId="urn:microsoft.com/office/officeart/2005/8/layout/hierarchy1"/>
    <dgm:cxn modelId="{E8FC4EA5-EA35-4609-8729-1D41BA55627C}" type="presParOf" srcId="{832DD452-04BB-4167-859A-A9ADC1EA1274}" destId="{50A6137E-9FFE-48D9-A3D2-9B1B2EC927EB}" srcOrd="0" destOrd="0" presId="urn:microsoft.com/office/officeart/2005/8/layout/hierarchy1"/>
    <dgm:cxn modelId="{C76D2DAA-06ED-45CB-BF62-1A68150B839F}" type="presParOf" srcId="{832DD452-04BB-4167-859A-A9ADC1EA1274}" destId="{BFD6C047-2869-44E6-8638-81EA480BDCF2}" srcOrd="1" destOrd="0" presId="urn:microsoft.com/office/officeart/2005/8/layout/hierarchy1"/>
    <dgm:cxn modelId="{44D2E8C7-A37E-475A-87AF-9A437D280193}" type="presParOf" srcId="{3FCAA4EC-F549-4F8A-9CF5-2E6B34367859}" destId="{EBD13071-4D0D-4688-81E9-CB857C641DE4}" srcOrd="1" destOrd="0" presId="urn:microsoft.com/office/officeart/2005/8/layout/hierarchy1"/>
    <dgm:cxn modelId="{141A3698-03B9-4CA7-85B5-684CCD2550E9}" type="presParOf" srcId="{EBD13071-4D0D-4688-81E9-CB857C641DE4}" destId="{F1C90FE8-53D6-4726-B974-DE671BE346F6}" srcOrd="0" destOrd="0" presId="urn:microsoft.com/office/officeart/2005/8/layout/hierarchy1"/>
    <dgm:cxn modelId="{04638634-085D-48F6-A79C-FA62267B8FA6}" type="presParOf" srcId="{EBD13071-4D0D-4688-81E9-CB857C641DE4}" destId="{8A5F51E0-8513-44FE-B77B-F7A50C815DC4}" srcOrd="1" destOrd="0" presId="urn:microsoft.com/office/officeart/2005/8/layout/hierarchy1"/>
    <dgm:cxn modelId="{E8BDF166-754C-4B2B-8BC4-B45C5E2CBC8E}" type="presParOf" srcId="{8A5F51E0-8513-44FE-B77B-F7A50C815DC4}" destId="{D6F5751E-52A9-4586-987C-527C75935C87}" srcOrd="0" destOrd="0" presId="urn:microsoft.com/office/officeart/2005/8/layout/hierarchy1"/>
    <dgm:cxn modelId="{17664D16-CC84-40E5-872F-17093A88347A}" type="presParOf" srcId="{D6F5751E-52A9-4586-987C-527C75935C87}" destId="{9FB8316D-6C63-4E25-AA14-9B272DEEECA8}" srcOrd="0" destOrd="0" presId="urn:microsoft.com/office/officeart/2005/8/layout/hierarchy1"/>
    <dgm:cxn modelId="{F113FE91-189F-4D49-BD0B-03638D4848AE}" type="presParOf" srcId="{D6F5751E-52A9-4586-987C-527C75935C87}" destId="{6A507114-85A0-41DE-B217-F843007E47F7}" srcOrd="1" destOrd="0" presId="urn:microsoft.com/office/officeart/2005/8/layout/hierarchy1"/>
    <dgm:cxn modelId="{8D198334-CF73-42A1-83F7-20457491632D}" type="presParOf" srcId="{8A5F51E0-8513-44FE-B77B-F7A50C815DC4}" destId="{51A9F6D4-45C4-4FA8-A100-814E824B75A1}" srcOrd="1" destOrd="0" presId="urn:microsoft.com/office/officeart/2005/8/layout/hierarchy1"/>
    <dgm:cxn modelId="{6F02654D-C08F-4791-87DF-2B4D8484E414}" type="presParOf" srcId="{EBD13071-4D0D-4688-81E9-CB857C641DE4}" destId="{366C03C9-A4D4-4BF1-AEA3-616126FFE7DB}" srcOrd="2" destOrd="0" presId="urn:microsoft.com/office/officeart/2005/8/layout/hierarchy1"/>
    <dgm:cxn modelId="{E6734C74-6314-4698-8B52-5146C078C39D}" type="presParOf" srcId="{EBD13071-4D0D-4688-81E9-CB857C641DE4}" destId="{E399B2FA-656E-4BCB-83A6-6CA1E691F18A}" srcOrd="3" destOrd="0" presId="urn:microsoft.com/office/officeart/2005/8/layout/hierarchy1"/>
    <dgm:cxn modelId="{73CC234F-DA53-4B32-8FE8-90DD4311D70A}" type="presParOf" srcId="{E399B2FA-656E-4BCB-83A6-6CA1E691F18A}" destId="{2C82FDC8-A552-4A98-BA6C-915C068BE225}" srcOrd="0" destOrd="0" presId="urn:microsoft.com/office/officeart/2005/8/layout/hierarchy1"/>
    <dgm:cxn modelId="{D82E8AFC-592F-430F-9E9E-C5C5AF06A731}" type="presParOf" srcId="{2C82FDC8-A552-4A98-BA6C-915C068BE225}" destId="{CE9E62BB-A936-45D0-86F9-18EED7AD0FF8}" srcOrd="0" destOrd="0" presId="urn:microsoft.com/office/officeart/2005/8/layout/hierarchy1"/>
    <dgm:cxn modelId="{CFF5A7F3-F987-44D0-BB80-289B1A83A10F}" type="presParOf" srcId="{2C82FDC8-A552-4A98-BA6C-915C068BE225}" destId="{5AB3F922-CDC8-40DE-B197-F540556D626A}" srcOrd="1" destOrd="0" presId="urn:microsoft.com/office/officeart/2005/8/layout/hierarchy1"/>
    <dgm:cxn modelId="{DC8CC2DC-159A-4F85-A306-1DF5C9D8E340}" type="presParOf" srcId="{E399B2FA-656E-4BCB-83A6-6CA1E691F18A}" destId="{A0970BA3-7642-429E-8907-661279C589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E8D073-F28E-DA42-A1E8-5EEA98B642B0}"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s-ES"/>
        </a:p>
      </dgm:t>
    </dgm:pt>
    <dgm:pt modelId="{0D510824-5585-1644-9BED-A88FFCE0769D}">
      <dgm:prSet phldrT="[Texto]"/>
      <dgm:spPr>
        <a:solidFill>
          <a:srgbClr val="6A007C"/>
        </a:solidFill>
      </dgm:spPr>
      <dgm:t>
        <a:bodyPr/>
        <a:lstStyle/>
        <a:p>
          <a:r>
            <a:rPr lang="en-GB" b="1" dirty="0">
              <a:solidFill>
                <a:schemeClr val="bg1"/>
              </a:solidFill>
              <a:latin typeface="Sofia Pro"/>
              <a:cs typeface="Times New Roman" panose="02020603050405020304" pitchFamily="18" charset="0"/>
            </a:rPr>
            <a:t>Pregled osnovnega vodnika</a:t>
          </a:r>
          <a:endParaRPr lang="es-ES" dirty="0"/>
        </a:p>
      </dgm:t>
    </dgm:pt>
    <dgm:pt modelId="{CA70ABC2-C167-2245-9F1C-042A907E06CF}" type="parTrans" cxnId="{F56DEB0B-900E-7B49-8EEA-A43841E16054}">
      <dgm:prSet/>
      <dgm:spPr/>
      <dgm:t>
        <a:bodyPr/>
        <a:lstStyle/>
        <a:p>
          <a:endParaRPr lang="es-ES"/>
        </a:p>
      </dgm:t>
    </dgm:pt>
    <dgm:pt modelId="{809E7423-7E29-3D4D-83F9-0AE12E48EFB1}" type="sibTrans" cxnId="{F56DEB0B-900E-7B49-8EEA-A43841E16054}">
      <dgm:prSet/>
      <dgm:spPr/>
      <dgm:t>
        <a:bodyPr/>
        <a:lstStyle/>
        <a:p>
          <a:endParaRPr lang="es-ES"/>
        </a:p>
      </dgm:t>
    </dgm:pt>
    <dgm:pt modelId="{A794E999-1AB0-CA46-B578-3F9F81659077}">
      <dgm:prSet phldrT="[Texto]"/>
      <dgm:spPr>
        <a:ln>
          <a:solidFill>
            <a:schemeClr val="bg1"/>
          </a:solidFill>
        </a:ln>
      </dgm:spPr>
      <dgm:t>
        <a:bodyPr/>
        <a:lstStyle/>
        <a:p>
          <a:r>
            <a:rPr lang="en-GB" dirty="0">
              <a:latin typeface="Sofia Pro"/>
              <a:cs typeface="Times New Roman" panose="02020603050405020304" pitchFamily="18" charset="0"/>
            </a:rPr>
            <a:t>Vključujoč in </a:t>
          </a:r>
          <a:r>
            <a:rPr lang="en-GB" dirty="0" err="1">
              <a:latin typeface="Sofia Pro"/>
              <a:cs typeface="Times New Roman" panose="02020603050405020304" pitchFamily="18" charset="0"/>
            </a:rPr>
            <a:t>neseksistični</a:t>
          </a:r>
          <a:r>
            <a:rPr lang="en-GB" dirty="0">
              <a:latin typeface="Sofia Pro"/>
              <a:cs typeface="Times New Roman" panose="02020603050405020304" pitchFamily="18" charset="0"/>
            </a:rPr>
            <a:t> jezik.
Spolne kompetence.
Bibliografija s polnimi imeni.
Vodenje razreda (pregled rotirajočih vlog itd.)
Ocenjevanje z enakostjo spolov (različna orodja itd.)</a:t>
          </a:r>
          <a:endParaRPr lang="es-ES" dirty="0"/>
        </a:p>
      </dgm:t>
    </dgm:pt>
    <dgm:pt modelId="{E6EDF9E7-AF34-4542-BD3B-ED17BAAB698E}" type="parTrans" cxnId="{07901833-F5A5-6942-AE52-44A951BE99D9}">
      <dgm:prSet/>
      <dgm:spPr/>
      <dgm:t>
        <a:bodyPr/>
        <a:lstStyle/>
        <a:p>
          <a:endParaRPr lang="es-ES"/>
        </a:p>
      </dgm:t>
    </dgm:pt>
    <dgm:pt modelId="{338C4FBA-CAB4-A949-88BA-66CDFD13BD3B}" type="sibTrans" cxnId="{07901833-F5A5-6942-AE52-44A951BE99D9}">
      <dgm:prSet/>
      <dgm:spPr/>
      <dgm:t>
        <a:bodyPr/>
        <a:lstStyle/>
        <a:p>
          <a:endParaRPr lang="es-ES"/>
        </a:p>
      </dgm:t>
    </dgm:pt>
    <dgm:pt modelId="{DF56A4B8-3746-464D-B26E-4EFFBB940ED8}">
      <dgm:prSet phldrT="[Texto]"/>
      <dgm:spPr>
        <a:solidFill>
          <a:srgbClr val="6A007C"/>
        </a:solidFill>
      </dgm:spPr>
      <dgm:t>
        <a:bodyPr/>
        <a:lstStyle/>
        <a:p>
          <a:r>
            <a:rPr lang="en-GB" b="1" dirty="0">
              <a:solidFill>
                <a:schemeClr val="bg1"/>
              </a:solidFill>
              <a:latin typeface="Sofia Pro"/>
              <a:cs typeface="Times New Roman" panose="02020603050405020304" pitchFamily="18" charset="0"/>
            </a:rPr>
            <a:t>Delo v zakulisju: nova spolna dejavnost</a:t>
          </a:r>
          <a:r>
            <a:rPr lang="es-ES" b="1" dirty="0">
              <a:solidFill>
                <a:schemeClr val="bg1"/>
              </a:solidFill>
              <a:latin typeface="Sofia Pro"/>
              <a:cs typeface="Times New Roman" panose="02020603050405020304" pitchFamily="18" charset="0"/>
            </a:rPr>
            <a:t> </a:t>
          </a:r>
          <a:endParaRPr lang="es-ES" dirty="0"/>
        </a:p>
      </dgm:t>
    </dgm:pt>
    <dgm:pt modelId="{2CC54484-096F-434C-AA21-A56E3E5907BD}" type="parTrans" cxnId="{1354E44F-7F2D-404B-8D23-2071EB47517E}">
      <dgm:prSet/>
      <dgm:spPr/>
      <dgm:t>
        <a:bodyPr/>
        <a:lstStyle/>
        <a:p>
          <a:endParaRPr lang="es-ES"/>
        </a:p>
      </dgm:t>
    </dgm:pt>
    <dgm:pt modelId="{CE6F848C-506D-924B-BADD-F4E02A553E72}" type="sibTrans" cxnId="{1354E44F-7F2D-404B-8D23-2071EB47517E}">
      <dgm:prSet/>
      <dgm:spPr/>
      <dgm:t>
        <a:bodyPr/>
        <a:lstStyle/>
        <a:p>
          <a:endParaRPr lang="es-ES"/>
        </a:p>
      </dgm:t>
    </dgm:pt>
    <dgm:pt modelId="{32710BE9-F1A1-054D-8DC9-649DB03FD8C6}">
      <dgm:prSet phldrT="[Texto]"/>
      <dgm:spPr>
        <a:ln>
          <a:solidFill>
            <a:schemeClr val="bg1"/>
          </a:solidFill>
        </a:ln>
      </dgm:spPr>
      <dgm:t>
        <a:bodyPr/>
        <a:lstStyle/>
        <a:p>
          <a:r>
            <a:rPr lang="en-GB" noProof="0" dirty="0">
              <a:latin typeface="Sofia Pro"/>
              <a:cs typeface="Times New Roman" panose="02020603050405020304" pitchFamily="18" charset="0"/>
            </a:rPr>
            <a:t>Osredotočite se na vsaj eno dejavnost, da vključite razsežnost spola.
Nadomestni znak:
Osnove: ženski prispevki.
Tehnologije: projekt timskega dela ali izziv.
Upravljanje: študija primera ali igra vlog.</a:t>
          </a:r>
          <a:endParaRPr lang="es-ES" dirty="0"/>
        </a:p>
      </dgm:t>
    </dgm:pt>
    <dgm:pt modelId="{5B38B380-1A92-B244-AE39-3C2BC13CD79D}" type="parTrans" cxnId="{DFEFC5CB-1B3F-F14A-994C-498259127694}">
      <dgm:prSet/>
      <dgm:spPr/>
      <dgm:t>
        <a:bodyPr/>
        <a:lstStyle/>
        <a:p>
          <a:endParaRPr lang="es-ES"/>
        </a:p>
      </dgm:t>
    </dgm:pt>
    <dgm:pt modelId="{C67D5C71-4FD2-7D4D-B50F-651305DD3C5E}" type="sibTrans" cxnId="{DFEFC5CB-1B3F-F14A-994C-498259127694}">
      <dgm:prSet/>
      <dgm:spPr/>
      <dgm:t>
        <a:bodyPr/>
        <a:lstStyle/>
        <a:p>
          <a:endParaRPr lang="es-ES"/>
        </a:p>
      </dgm:t>
    </dgm:pt>
    <dgm:pt modelId="{3C496D92-3ECC-B441-A9C4-09E6070454BE}">
      <dgm:prSet phldrT="[Texto]"/>
      <dgm:spPr>
        <a:solidFill>
          <a:srgbClr val="6A007C"/>
        </a:solidFill>
      </dgm:spPr>
      <dgm:t>
        <a:bodyPr/>
        <a:lstStyle/>
        <a:p>
          <a:r>
            <a:rPr lang="en-GB" b="1" dirty="0">
              <a:solidFill>
                <a:schemeClr val="bg1"/>
              </a:solidFill>
              <a:latin typeface="Sofia Pro"/>
              <a:cs typeface="Times New Roman" panose="02020603050405020304" pitchFamily="18" charset="0"/>
            </a:rPr>
            <a:t>Razširjen pregled vodnika</a:t>
          </a:r>
          <a:endParaRPr lang="es-ES" dirty="0"/>
        </a:p>
      </dgm:t>
    </dgm:pt>
    <dgm:pt modelId="{BCEF5AD7-954B-0F46-A0F7-D8A903A149BF}" type="parTrans" cxnId="{E8FE4DCC-7643-4E4B-A34F-C556647A9399}">
      <dgm:prSet/>
      <dgm:spPr/>
      <dgm:t>
        <a:bodyPr/>
        <a:lstStyle/>
        <a:p>
          <a:endParaRPr lang="es-ES"/>
        </a:p>
      </dgm:t>
    </dgm:pt>
    <dgm:pt modelId="{394F5F14-63C9-BE49-BA6D-9094C63F45A6}" type="sibTrans" cxnId="{E8FE4DCC-7643-4E4B-A34F-C556647A9399}">
      <dgm:prSet/>
      <dgm:spPr/>
      <dgm:t>
        <a:bodyPr/>
        <a:lstStyle/>
        <a:p>
          <a:endParaRPr lang="es-ES"/>
        </a:p>
      </dgm:t>
    </dgm:pt>
    <dgm:pt modelId="{5113ABFF-1BD7-6446-A254-BAFC788ADDCC}">
      <dgm:prSet phldrT="[Texto]"/>
      <dgm:spPr>
        <a:ln>
          <a:solidFill>
            <a:schemeClr val="bg1"/>
          </a:solidFill>
        </a:ln>
      </dgm:spPr>
      <dgm:t>
        <a:bodyPr/>
        <a:lstStyle/>
        <a:p>
          <a:r>
            <a:rPr lang="en-GB" noProof="0" dirty="0">
              <a:latin typeface="Sofia Pro"/>
              <a:cs typeface="Times New Roman" panose="02020603050405020304" pitchFamily="18" charset="0"/>
            </a:rPr>
            <a:t>Naj bodo vidiki spola eksplicitni v splošnem opisu predmeta in vsebini.
Vključite vsaj en učni rezultat in ustrezno oceno, povezano z novo dejavnostjo spola.</a:t>
          </a:r>
          <a:endParaRPr lang="es-ES" dirty="0"/>
        </a:p>
      </dgm:t>
    </dgm:pt>
    <dgm:pt modelId="{14D0F450-ADB8-F941-BB59-F1A66D28B122}" type="parTrans" cxnId="{BCAAE49C-DC6F-624A-ADC0-3A75E07BA33D}">
      <dgm:prSet/>
      <dgm:spPr/>
      <dgm:t>
        <a:bodyPr/>
        <a:lstStyle/>
        <a:p>
          <a:endParaRPr lang="es-ES"/>
        </a:p>
      </dgm:t>
    </dgm:pt>
    <dgm:pt modelId="{CED75C95-B46C-9E44-9FFF-4FD6EA5279D7}" type="sibTrans" cxnId="{BCAAE49C-DC6F-624A-ADC0-3A75E07BA33D}">
      <dgm:prSet/>
      <dgm:spPr/>
      <dgm:t>
        <a:bodyPr/>
        <a:lstStyle/>
        <a:p>
          <a:endParaRPr lang="es-ES"/>
        </a:p>
      </dgm:t>
    </dgm:pt>
    <dgm:pt modelId="{C6804D8D-A022-5B42-8101-716714C16FBF}" type="pres">
      <dgm:prSet presAssocID="{0CE8D073-F28E-DA42-A1E8-5EEA98B642B0}" presName="Name0" presStyleCnt="0">
        <dgm:presLayoutVars>
          <dgm:chMax val="5"/>
          <dgm:chPref val="5"/>
          <dgm:dir/>
          <dgm:animLvl val="lvl"/>
        </dgm:presLayoutVars>
      </dgm:prSet>
      <dgm:spPr/>
    </dgm:pt>
    <dgm:pt modelId="{8591B421-80A8-1343-8F0E-B52B356DE465}" type="pres">
      <dgm:prSet presAssocID="{0D510824-5585-1644-9BED-A88FFCE0769D}" presName="parentText1" presStyleLbl="node1" presStyleIdx="0" presStyleCnt="3">
        <dgm:presLayoutVars>
          <dgm:chMax/>
          <dgm:chPref val="3"/>
          <dgm:bulletEnabled val="1"/>
        </dgm:presLayoutVars>
      </dgm:prSet>
      <dgm:spPr/>
    </dgm:pt>
    <dgm:pt modelId="{4F74B62E-8038-2143-8390-695E109778C4}" type="pres">
      <dgm:prSet presAssocID="{0D510824-5585-1644-9BED-A88FFCE0769D}" presName="childText1" presStyleLbl="solidAlignAcc1" presStyleIdx="0" presStyleCnt="3">
        <dgm:presLayoutVars>
          <dgm:chMax val="0"/>
          <dgm:chPref val="0"/>
          <dgm:bulletEnabled val="1"/>
        </dgm:presLayoutVars>
      </dgm:prSet>
      <dgm:spPr/>
    </dgm:pt>
    <dgm:pt modelId="{38D69E06-5635-1949-A8FF-E28DEF944302}" type="pres">
      <dgm:prSet presAssocID="{DF56A4B8-3746-464D-B26E-4EFFBB940ED8}" presName="parentText2" presStyleLbl="node1" presStyleIdx="1" presStyleCnt="3">
        <dgm:presLayoutVars>
          <dgm:chMax/>
          <dgm:chPref val="3"/>
          <dgm:bulletEnabled val="1"/>
        </dgm:presLayoutVars>
      </dgm:prSet>
      <dgm:spPr/>
    </dgm:pt>
    <dgm:pt modelId="{C9922C4F-8A48-A040-A9F9-27FBC01C6D01}" type="pres">
      <dgm:prSet presAssocID="{DF56A4B8-3746-464D-B26E-4EFFBB940ED8}" presName="childText2" presStyleLbl="solidAlignAcc1" presStyleIdx="1" presStyleCnt="3">
        <dgm:presLayoutVars>
          <dgm:chMax val="0"/>
          <dgm:chPref val="0"/>
          <dgm:bulletEnabled val="1"/>
        </dgm:presLayoutVars>
      </dgm:prSet>
      <dgm:spPr/>
    </dgm:pt>
    <dgm:pt modelId="{7AF1A2E1-DE8F-8643-946A-9C2C1E027FD3}" type="pres">
      <dgm:prSet presAssocID="{3C496D92-3ECC-B441-A9C4-09E6070454BE}" presName="parentText3" presStyleLbl="node1" presStyleIdx="2" presStyleCnt="3">
        <dgm:presLayoutVars>
          <dgm:chMax/>
          <dgm:chPref val="3"/>
          <dgm:bulletEnabled val="1"/>
        </dgm:presLayoutVars>
      </dgm:prSet>
      <dgm:spPr/>
    </dgm:pt>
    <dgm:pt modelId="{1AAA7952-318B-2A47-88AF-F30635A01AA9}" type="pres">
      <dgm:prSet presAssocID="{3C496D92-3ECC-B441-A9C4-09E6070454BE}" presName="childText3" presStyleLbl="solidAlignAcc1" presStyleIdx="2" presStyleCnt="3">
        <dgm:presLayoutVars>
          <dgm:chMax val="0"/>
          <dgm:chPref val="0"/>
          <dgm:bulletEnabled val="1"/>
        </dgm:presLayoutVars>
      </dgm:prSet>
      <dgm:spPr/>
    </dgm:pt>
  </dgm:ptLst>
  <dgm:cxnLst>
    <dgm:cxn modelId="{F56DEB0B-900E-7B49-8EEA-A43841E16054}" srcId="{0CE8D073-F28E-DA42-A1E8-5EEA98B642B0}" destId="{0D510824-5585-1644-9BED-A88FFCE0769D}" srcOrd="0" destOrd="0" parTransId="{CA70ABC2-C167-2245-9F1C-042A907E06CF}" sibTransId="{809E7423-7E29-3D4D-83F9-0AE12E48EFB1}"/>
    <dgm:cxn modelId="{07901833-F5A5-6942-AE52-44A951BE99D9}" srcId="{0D510824-5585-1644-9BED-A88FFCE0769D}" destId="{A794E999-1AB0-CA46-B578-3F9F81659077}" srcOrd="0" destOrd="0" parTransId="{E6EDF9E7-AF34-4542-BD3B-ED17BAAB698E}" sibTransId="{338C4FBA-CAB4-A949-88BA-66CDFD13BD3B}"/>
    <dgm:cxn modelId="{6D616A36-F4EA-B94A-87B5-0DD6CDE3ADA9}" type="presOf" srcId="{0D510824-5585-1644-9BED-A88FFCE0769D}" destId="{8591B421-80A8-1343-8F0E-B52B356DE465}" srcOrd="0" destOrd="0" presId="urn:microsoft.com/office/officeart/2009/3/layout/IncreasingArrowsProcess"/>
    <dgm:cxn modelId="{84DF7D37-30B9-4D4C-9A0E-A39C7E8256F8}" type="presOf" srcId="{3C496D92-3ECC-B441-A9C4-09E6070454BE}" destId="{7AF1A2E1-DE8F-8643-946A-9C2C1E027FD3}" srcOrd="0" destOrd="0" presId="urn:microsoft.com/office/officeart/2009/3/layout/IncreasingArrowsProcess"/>
    <dgm:cxn modelId="{E7CDD44F-C6AC-C849-BA76-0EF6968B2E0F}" type="presOf" srcId="{5113ABFF-1BD7-6446-A254-BAFC788ADDCC}" destId="{1AAA7952-318B-2A47-88AF-F30635A01AA9}" srcOrd="0" destOrd="0" presId="urn:microsoft.com/office/officeart/2009/3/layout/IncreasingArrowsProcess"/>
    <dgm:cxn modelId="{1354E44F-7F2D-404B-8D23-2071EB47517E}" srcId="{0CE8D073-F28E-DA42-A1E8-5EEA98B642B0}" destId="{DF56A4B8-3746-464D-B26E-4EFFBB940ED8}" srcOrd="1" destOrd="0" parTransId="{2CC54484-096F-434C-AA21-A56E3E5907BD}" sibTransId="{CE6F848C-506D-924B-BADD-F4E02A553E72}"/>
    <dgm:cxn modelId="{08C08B6F-BD2E-9B4E-8967-CE1382BDABE0}" type="presOf" srcId="{32710BE9-F1A1-054D-8DC9-649DB03FD8C6}" destId="{C9922C4F-8A48-A040-A9F9-27FBC01C6D01}" srcOrd="0" destOrd="0" presId="urn:microsoft.com/office/officeart/2009/3/layout/IncreasingArrowsProcess"/>
    <dgm:cxn modelId="{02A8F77C-6E28-DF45-9B9F-DC772EE4411C}" type="presOf" srcId="{0CE8D073-F28E-DA42-A1E8-5EEA98B642B0}" destId="{C6804D8D-A022-5B42-8101-716714C16FBF}" srcOrd="0" destOrd="0" presId="urn:microsoft.com/office/officeart/2009/3/layout/IncreasingArrowsProcess"/>
    <dgm:cxn modelId="{C308D38E-B82B-0A4C-903A-3BEFA16F9765}" type="presOf" srcId="{A794E999-1AB0-CA46-B578-3F9F81659077}" destId="{4F74B62E-8038-2143-8390-695E109778C4}" srcOrd="0" destOrd="0" presId="urn:microsoft.com/office/officeart/2009/3/layout/IncreasingArrowsProcess"/>
    <dgm:cxn modelId="{BCAAE49C-DC6F-624A-ADC0-3A75E07BA33D}" srcId="{3C496D92-3ECC-B441-A9C4-09E6070454BE}" destId="{5113ABFF-1BD7-6446-A254-BAFC788ADDCC}" srcOrd="0" destOrd="0" parTransId="{14D0F450-ADB8-F941-BB59-F1A66D28B122}" sibTransId="{CED75C95-B46C-9E44-9FFF-4FD6EA5279D7}"/>
    <dgm:cxn modelId="{BC0915C5-0B32-2B46-A66B-6882FB493678}" type="presOf" srcId="{DF56A4B8-3746-464D-B26E-4EFFBB940ED8}" destId="{38D69E06-5635-1949-A8FF-E28DEF944302}" srcOrd="0" destOrd="0" presId="urn:microsoft.com/office/officeart/2009/3/layout/IncreasingArrowsProcess"/>
    <dgm:cxn modelId="{DFEFC5CB-1B3F-F14A-994C-498259127694}" srcId="{DF56A4B8-3746-464D-B26E-4EFFBB940ED8}" destId="{32710BE9-F1A1-054D-8DC9-649DB03FD8C6}" srcOrd="0" destOrd="0" parTransId="{5B38B380-1A92-B244-AE39-3C2BC13CD79D}" sibTransId="{C67D5C71-4FD2-7D4D-B50F-651305DD3C5E}"/>
    <dgm:cxn modelId="{E8FE4DCC-7643-4E4B-A34F-C556647A9399}" srcId="{0CE8D073-F28E-DA42-A1E8-5EEA98B642B0}" destId="{3C496D92-3ECC-B441-A9C4-09E6070454BE}" srcOrd="2" destOrd="0" parTransId="{BCEF5AD7-954B-0F46-A0F7-D8A903A149BF}" sibTransId="{394F5F14-63C9-BE49-BA6D-9094C63F45A6}"/>
    <dgm:cxn modelId="{218C17EA-0B11-F04B-8A03-9826D0D08B8B}" type="presParOf" srcId="{C6804D8D-A022-5B42-8101-716714C16FBF}" destId="{8591B421-80A8-1343-8F0E-B52B356DE465}" srcOrd="0" destOrd="0" presId="urn:microsoft.com/office/officeart/2009/3/layout/IncreasingArrowsProcess"/>
    <dgm:cxn modelId="{4BA461A5-EA3B-7D4D-9141-3FC032B22EE3}" type="presParOf" srcId="{C6804D8D-A022-5B42-8101-716714C16FBF}" destId="{4F74B62E-8038-2143-8390-695E109778C4}" srcOrd="1" destOrd="0" presId="urn:microsoft.com/office/officeart/2009/3/layout/IncreasingArrowsProcess"/>
    <dgm:cxn modelId="{D9F0EAA9-0BFB-9542-B961-E256713AF9C3}" type="presParOf" srcId="{C6804D8D-A022-5B42-8101-716714C16FBF}" destId="{38D69E06-5635-1949-A8FF-E28DEF944302}" srcOrd="2" destOrd="0" presId="urn:microsoft.com/office/officeart/2009/3/layout/IncreasingArrowsProcess"/>
    <dgm:cxn modelId="{6636AB89-2EB8-2546-BFDF-4570C69AFBD1}" type="presParOf" srcId="{C6804D8D-A022-5B42-8101-716714C16FBF}" destId="{C9922C4F-8A48-A040-A9F9-27FBC01C6D01}" srcOrd="3" destOrd="0" presId="urn:microsoft.com/office/officeart/2009/3/layout/IncreasingArrowsProcess"/>
    <dgm:cxn modelId="{1E72CADF-8C4E-A245-96FD-C0445898743E}" type="presParOf" srcId="{C6804D8D-A022-5B42-8101-716714C16FBF}" destId="{7AF1A2E1-DE8F-8643-946A-9C2C1E027FD3}" srcOrd="4" destOrd="0" presId="urn:microsoft.com/office/officeart/2009/3/layout/IncreasingArrowsProcess"/>
    <dgm:cxn modelId="{8237D413-DD53-474A-B616-628D3939887B}" type="presParOf" srcId="{C6804D8D-A022-5B42-8101-716714C16FBF}" destId="{1AAA7952-318B-2A47-88AF-F30635A01AA9}"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D0AEF-10CB-4DA3-8656-BDFF13856E7E}" type="doc">
      <dgm:prSet loTypeId="urn:microsoft.com/office/officeart/2005/8/layout/pyramid1" loCatId="pyramid" qsTypeId="urn:microsoft.com/office/officeart/2005/8/quickstyle/simple1" qsCatId="simple" csTypeId="urn:microsoft.com/office/officeart/2005/8/colors/accent1_2" csCatId="accent1" phldr="1"/>
      <dgm:spPr/>
    </dgm:pt>
    <dgm:pt modelId="{53E20199-A716-40D1-A17E-DEC7767B2BA8}">
      <dgm:prSet phldrT="[Texto]"/>
      <dgm:spPr>
        <a:solidFill>
          <a:schemeClr val="accent6">
            <a:lumMod val="40000"/>
            <a:lumOff val="60000"/>
          </a:schemeClr>
        </a:solidFill>
      </dgm:spPr>
      <dgm:t>
        <a:bodyPr/>
        <a:lstStyle/>
        <a:p>
          <a:r>
            <a:rPr lang="es-ES"/>
            <a:t> </a:t>
          </a:r>
        </a:p>
      </dgm:t>
    </dgm:pt>
    <dgm:pt modelId="{2744EB62-332C-4356-B544-928F69C58E23}" type="parTrans" cxnId="{54F3F0F9-B43E-43F8-8ED5-312FEEC5EE7F}">
      <dgm:prSet/>
      <dgm:spPr/>
      <dgm:t>
        <a:bodyPr/>
        <a:lstStyle/>
        <a:p>
          <a:endParaRPr lang="es-ES"/>
        </a:p>
      </dgm:t>
    </dgm:pt>
    <dgm:pt modelId="{07E69C98-D63A-4850-85C3-B8F15F127FCB}" type="sibTrans" cxnId="{54F3F0F9-B43E-43F8-8ED5-312FEEC5EE7F}">
      <dgm:prSet/>
      <dgm:spPr/>
      <dgm:t>
        <a:bodyPr/>
        <a:lstStyle/>
        <a:p>
          <a:endParaRPr lang="es-ES"/>
        </a:p>
      </dgm:t>
    </dgm:pt>
    <dgm:pt modelId="{6C82443E-DC75-4B6C-ACBD-57DB03B1892B}">
      <dgm:prSet phldrT="[Texto]"/>
      <dgm:spPr>
        <a:solidFill>
          <a:schemeClr val="accent6">
            <a:lumMod val="40000"/>
            <a:lumOff val="60000"/>
          </a:schemeClr>
        </a:solidFill>
      </dgm:spPr>
      <dgm:t>
        <a:bodyPr/>
        <a:lstStyle/>
        <a:p>
          <a:r>
            <a:rPr lang="es-ES"/>
            <a:t> </a:t>
          </a:r>
        </a:p>
      </dgm:t>
    </dgm:pt>
    <dgm:pt modelId="{8DE39A1C-53E3-4EFD-BC03-F1F3AB123CDC}" type="parTrans" cxnId="{BE1329AA-56AA-4A42-9F82-834D1668253C}">
      <dgm:prSet/>
      <dgm:spPr/>
      <dgm:t>
        <a:bodyPr/>
        <a:lstStyle/>
        <a:p>
          <a:endParaRPr lang="es-ES"/>
        </a:p>
      </dgm:t>
    </dgm:pt>
    <dgm:pt modelId="{C3714FCB-90D4-41B9-BFF7-BB1E938A2C2E}" type="sibTrans" cxnId="{BE1329AA-56AA-4A42-9F82-834D1668253C}">
      <dgm:prSet/>
      <dgm:spPr/>
      <dgm:t>
        <a:bodyPr/>
        <a:lstStyle/>
        <a:p>
          <a:endParaRPr lang="es-ES"/>
        </a:p>
      </dgm:t>
    </dgm:pt>
    <dgm:pt modelId="{13C06DA0-B9C5-4A03-84B0-C619B7DE9BE3}">
      <dgm:prSet phldrT="[Texto]" custT="1"/>
      <dgm:spPr>
        <a:solidFill>
          <a:srgbClr val="7030A0"/>
        </a:solidFill>
      </dgm:spPr>
      <dgm:t>
        <a:bodyPr/>
        <a:lstStyle/>
        <a:p>
          <a:r>
            <a:rPr lang="en-GB" sz="2000" noProof="0" dirty="0">
              <a:solidFill>
                <a:schemeClr val="bg1"/>
              </a:solidFill>
            </a:rPr>
            <a:t>Od spodaj navzgor</a:t>
          </a:r>
        </a:p>
      </dgm:t>
    </dgm:pt>
    <dgm:pt modelId="{1876EC93-47BC-43DD-8368-5DFFC9B78745}" type="parTrans" cxnId="{FD30F6A1-BE55-4C8E-876D-E27C6CE8DDC3}">
      <dgm:prSet/>
      <dgm:spPr/>
      <dgm:t>
        <a:bodyPr/>
        <a:lstStyle/>
        <a:p>
          <a:endParaRPr lang="es-ES"/>
        </a:p>
      </dgm:t>
    </dgm:pt>
    <dgm:pt modelId="{6C901A58-A964-47B5-9582-19CC282C870A}" type="sibTrans" cxnId="{FD30F6A1-BE55-4C8E-876D-E27C6CE8DDC3}">
      <dgm:prSet/>
      <dgm:spPr/>
      <dgm:t>
        <a:bodyPr/>
        <a:lstStyle/>
        <a:p>
          <a:endParaRPr lang="es-ES"/>
        </a:p>
      </dgm:t>
    </dgm:pt>
    <dgm:pt modelId="{05F70AC5-4279-4AC5-8E21-EB05E342BDA9}" type="pres">
      <dgm:prSet presAssocID="{1C3D0AEF-10CB-4DA3-8656-BDFF13856E7E}" presName="Name0" presStyleCnt="0">
        <dgm:presLayoutVars>
          <dgm:dir/>
          <dgm:animLvl val="lvl"/>
          <dgm:resizeHandles val="exact"/>
        </dgm:presLayoutVars>
      </dgm:prSet>
      <dgm:spPr/>
    </dgm:pt>
    <dgm:pt modelId="{790CEAF4-C866-4F5C-B9D7-E209C94E8D68}" type="pres">
      <dgm:prSet presAssocID="{53E20199-A716-40D1-A17E-DEC7767B2BA8}" presName="Name8" presStyleCnt="0"/>
      <dgm:spPr/>
    </dgm:pt>
    <dgm:pt modelId="{BFEB1F5C-2698-4BA5-A018-2CA03102BCA2}" type="pres">
      <dgm:prSet presAssocID="{53E20199-A716-40D1-A17E-DEC7767B2BA8}" presName="level" presStyleLbl="node1" presStyleIdx="0" presStyleCnt="3">
        <dgm:presLayoutVars>
          <dgm:chMax val="1"/>
          <dgm:bulletEnabled val="1"/>
        </dgm:presLayoutVars>
      </dgm:prSet>
      <dgm:spPr/>
    </dgm:pt>
    <dgm:pt modelId="{E7C6BF87-5978-46CF-B557-3109C4C0014A}" type="pres">
      <dgm:prSet presAssocID="{53E20199-A716-40D1-A17E-DEC7767B2BA8}" presName="levelTx" presStyleLbl="revTx" presStyleIdx="0" presStyleCnt="0">
        <dgm:presLayoutVars>
          <dgm:chMax val="1"/>
          <dgm:bulletEnabled val="1"/>
        </dgm:presLayoutVars>
      </dgm:prSet>
      <dgm:spPr/>
    </dgm:pt>
    <dgm:pt modelId="{F050EE9D-7464-48F4-BE31-B14BB8820EB5}" type="pres">
      <dgm:prSet presAssocID="{6C82443E-DC75-4B6C-ACBD-57DB03B1892B}" presName="Name8" presStyleCnt="0"/>
      <dgm:spPr/>
    </dgm:pt>
    <dgm:pt modelId="{D12FF4D2-74C4-4690-BC1A-5DAF5132F5DB}" type="pres">
      <dgm:prSet presAssocID="{6C82443E-DC75-4B6C-ACBD-57DB03B1892B}" presName="level" presStyleLbl="node1" presStyleIdx="1" presStyleCnt="3">
        <dgm:presLayoutVars>
          <dgm:chMax val="1"/>
          <dgm:bulletEnabled val="1"/>
        </dgm:presLayoutVars>
      </dgm:prSet>
      <dgm:spPr/>
    </dgm:pt>
    <dgm:pt modelId="{AEB1D9E8-9F8A-4B00-B335-C5EC1DBB9434}" type="pres">
      <dgm:prSet presAssocID="{6C82443E-DC75-4B6C-ACBD-57DB03B1892B}" presName="levelTx" presStyleLbl="revTx" presStyleIdx="0" presStyleCnt="0">
        <dgm:presLayoutVars>
          <dgm:chMax val="1"/>
          <dgm:bulletEnabled val="1"/>
        </dgm:presLayoutVars>
      </dgm:prSet>
      <dgm:spPr/>
    </dgm:pt>
    <dgm:pt modelId="{AB5CAE9F-0778-4D2C-BC42-C097B878FE69}" type="pres">
      <dgm:prSet presAssocID="{13C06DA0-B9C5-4A03-84B0-C619B7DE9BE3}" presName="Name8" presStyleCnt="0"/>
      <dgm:spPr/>
    </dgm:pt>
    <dgm:pt modelId="{4B6ADD58-ACA7-4E6D-855D-82B724217E7A}" type="pres">
      <dgm:prSet presAssocID="{13C06DA0-B9C5-4A03-84B0-C619B7DE9BE3}" presName="level" presStyleLbl="node1" presStyleIdx="2" presStyleCnt="3">
        <dgm:presLayoutVars>
          <dgm:chMax val="1"/>
          <dgm:bulletEnabled val="1"/>
        </dgm:presLayoutVars>
      </dgm:prSet>
      <dgm:spPr/>
    </dgm:pt>
    <dgm:pt modelId="{8DDE29B2-2AE5-4468-B308-305FCE71182A}" type="pres">
      <dgm:prSet presAssocID="{13C06DA0-B9C5-4A03-84B0-C619B7DE9BE3}" presName="levelTx" presStyleLbl="revTx" presStyleIdx="0" presStyleCnt="0">
        <dgm:presLayoutVars>
          <dgm:chMax val="1"/>
          <dgm:bulletEnabled val="1"/>
        </dgm:presLayoutVars>
      </dgm:prSet>
      <dgm:spPr/>
    </dgm:pt>
  </dgm:ptLst>
  <dgm:cxnLst>
    <dgm:cxn modelId="{28E55106-AA40-4582-B11A-48994407728D}" type="presOf" srcId="{13C06DA0-B9C5-4A03-84B0-C619B7DE9BE3}" destId="{8DDE29B2-2AE5-4468-B308-305FCE71182A}" srcOrd="1" destOrd="0" presId="urn:microsoft.com/office/officeart/2005/8/layout/pyramid1"/>
    <dgm:cxn modelId="{56CA1F2A-7E01-4B85-9BBA-0CC0958E7E5D}" type="presOf" srcId="{1C3D0AEF-10CB-4DA3-8656-BDFF13856E7E}" destId="{05F70AC5-4279-4AC5-8E21-EB05E342BDA9}" srcOrd="0" destOrd="0" presId="urn:microsoft.com/office/officeart/2005/8/layout/pyramid1"/>
    <dgm:cxn modelId="{BF26372A-B671-4190-9135-F6CAF675B65B}" type="presOf" srcId="{6C82443E-DC75-4B6C-ACBD-57DB03B1892B}" destId="{D12FF4D2-74C4-4690-BC1A-5DAF5132F5DB}" srcOrd="0" destOrd="0" presId="urn:microsoft.com/office/officeart/2005/8/layout/pyramid1"/>
    <dgm:cxn modelId="{6B022C64-A868-4391-8467-E02A39E609F0}" type="presOf" srcId="{53E20199-A716-40D1-A17E-DEC7767B2BA8}" destId="{BFEB1F5C-2698-4BA5-A018-2CA03102BCA2}" srcOrd="0" destOrd="0" presId="urn:microsoft.com/office/officeart/2005/8/layout/pyramid1"/>
    <dgm:cxn modelId="{FD30F6A1-BE55-4C8E-876D-E27C6CE8DDC3}" srcId="{1C3D0AEF-10CB-4DA3-8656-BDFF13856E7E}" destId="{13C06DA0-B9C5-4A03-84B0-C619B7DE9BE3}" srcOrd="2" destOrd="0" parTransId="{1876EC93-47BC-43DD-8368-5DFFC9B78745}" sibTransId="{6C901A58-A964-47B5-9582-19CC282C870A}"/>
    <dgm:cxn modelId="{BE1329AA-56AA-4A42-9F82-834D1668253C}" srcId="{1C3D0AEF-10CB-4DA3-8656-BDFF13856E7E}" destId="{6C82443E-DC75-4B6C-ACBD-57DB03B1892B}" srcOrd="1" destOrd="0" parTransId="{8DE39A1C-53E3-4EFD-BC03-F1F3AB123CDC}" sibTransId="{C3714FCB-90D4-41B9-BFF7-BB1E938A2C2E}"/>
    <dgm:cxn modelId="{38443FBE-22A3-4DDC-8F4C-1DCF0DBA5A04}" type="presOf" srcId="{6C82443E-DC75-4B6C-ACBD-57DB03B1892B}" destId="{AEB1D9E8-9F8A-4B00-B335-C5EC1DBB9434}" srcOrd="1" destOrd="0" presId="urn:microsoft.com/office/officeart/2005/8/layout/pyramid1"/>
    <dgm:cxn modelId="{FBB97CE7-7A9C-44D1-92CA-0440BDCC1E7C}" type="presOf" srcId="{53E20199-A716-40D1-A17E-DEC7767B2BA8}" destId="{E7C6BF87-5978-46CF-B557-3109C4C0014A}" srcOrd="1" destOrd="0" presId="urn:microsoft.com/office/officeart/2005/8/layout/pyramid1"/>
    <dgm:cxn modelId="{54F3F0F9-B43E-43F8-8ED5-312FEEC5EE7F}" srcId="{1C3D0AEF-10CB-4DA3-8656-BDFF13856E7E}" destId="{53E20199-A716-40D1-A17E-DEC7767B2BA8}" srcOrd="0" destOrd="0" parTransId="{2744EB62-332C-4356-B544-928F69C58E23}" sibTransId="{07E69C98-D63A-4850-85C3-B8F15F127FCB}"/>
    <dgm:cxn modelId="{BDEF1FFD-67CA-4B4B-90FC-1441E725ECED}" type="presOf" srcId="{13C06DA0-B9C5-4A03-84B0-C619B7DE9BE3}" destId="{4B6ADD58-ACA7-4E6D-855D-82B724217E7A}" srcOrd="0" destOrd="0" presId="urn:microsoft.com/office/officeart/2005/8/layout/pyramid1"/>
    <dgm:cxn modelId="{872FBCCC-B7EF-4D43-A005-4F26CFF10BCA}" type="presParOf" srcId="{05F70AC5-4279-4AC5-8E21-EB05E342BDA9}" destId="{790CEAF4-C866-4F5C-B9D7-E209C94E8D68}" srcOrd="0" destOrd="0" presId="urn:microsoft.com/office/officeart/2005/8/layout/pyramid1"/>
    <dgm:cxn modelId="{777C591C-EEE4-42B5-8896-D8D9DDEFE99D}" type="presParOf" srcId="{790CEAF4-C866-4F5C-B9D7-E209C94E8D68}" destId="{BFEB1F5C-2698-4BA5-A018-2CA03102BCA2}" srcOrd="0" destOrd="0" presId="urn:microsoft.com/office/officeart/2005/8/layout/pyramid1"/>
    <dgm:cxn modelId="{354F97C6-9E0C-483A-ADF5-E2BA31034DD1}" type="presParOf" srcId="{790CEAF4-C866-4F5C-B9D7-E209C94E8D68}" destId="{E7C6BF87-5978-46CF-B557-3109C4C0014A}" srcOrd="1" destOrd="0" presId="urn:microsoft.com/office/officeart/2005/8/layout/pyramid1"/>
    <dgm:cxn modelId="{EBD3F002-EEB3-4B44-B8B2-46786619CA57}" type="presParOf" srcId="{05F70AC5-4279-4AC5-8E21-EB05E342BDA9}" destId="{F050EE9D-7464-48F4-BE31-B14BB8820EB5}" srcOrd="1" destOrd="0" presId="urn:microsoft.com/office/officeart/2005/8/layout/pyramid1"/>
    <dgm:cxn modelId="{4905B61D-D4E6-4B75-8136-625FEB7544BD}" type="presParOf" srcId="{F050EE9D-7464-48F4-BE31-B14BB8820EB5}" destId="{D12FF4D2-74C4-4690-BC1A-5DAF5132F5DB}" srcOrd="0" destOrd="0" presId="urn:microsoft.com/office/officeart/2005/8/layout/pyramid1"/>
    <dgm:cxn modelId="{CA74A458-F3BC-49CF-8739-1E717CD9C31D}" type="presParOf" srcId="{F050EE9D-7464-48F4-BE31-B14BB8820EB5}" destId="{AEB1D9E8-9F8A-4B00-B335-C5EC1DBB9434}" srcOrd="1" destOrd="0" presId="urn:microsoft.com/office/officeart/2005/8/layout/pyramid1"/>
    <dgm:cxn modelId="{2BB60683-6FD5-4E37-8524-50E416D492EF}" type="presParOf" srcId="{05F70AC5-4279-4AC5-8E21-EB05E342BDA9}" destId="{AB5CAE9F-0778-4D2C-BC42-C097B878FE69}" srcOrd="2" destOrd="0" presId="urn:microsoft.com/office/officeart/2005/8/layout/pyramid1"/>
    <dgm:cxn modelId="{0901938F-CB24-4ED9-BCA7-4A56EB6E2EB3}" type="presParOf" srcId="{AB5CAE9F-0778-4D2C-BC42-C097B878FE69}" destId="{4B6ADD58-ACA7-4E6D-855D-82B724217E7A}" srcOrd="0" destOrd="0" presId="urn:microsoft.com/office/officeart/2005/8/layout/pyramid1"/>
    <dgm:cxn modelId="{AA6E0441-43CD-41AE-A365-E509CAF5D317}" type="presParOf" srcId="{AB5CAE9F-0778-4D2C-BC42-C097B878FE69}" destId="{8DDE29B2-2AE5-4468-B308-305FCE71182A}"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C2B3F-A9A0-42D5-9FA6-D115716A06A5}"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596A4AFC-91D2-4560-BD60-E55CB3FEBD08}">
      <dgm:prSet phldrT="[Text]" custT="1"/>
      <dgm:spPr>
        <a:solidFill>
          <a:schemeClr val="accent6">
            <a:lumMod val="60000"/>
            <a:lumOff val="40000"/>
          </a:schemeClr>
        </a:solidFill>
      </dgm:spPr>
      <dgm:t>
        <a:bodyPr/>
        <a:lstStyle/>
        <a:p>
          <a:r>
            <a:rPr lang="en-US" sz="1400" dirty="0"/>
            <a:t> </a:t>
          </a:r>
          <a:r>
            <a:rPr lang="en-GB" sz="1400" dirty="0"/>
            <a:t>Študentska distribucija</a:t>
          </a:r>
          <a:endParaRPr lang="en-US" sz="1400" dirty="0"/>
        </a:p>
      </dgm:t>
    </dgm:pt>
    <dgm:pt modelId="{3851D694-FD64-4964-B274-379B9458F8CB}" type="parTrans" cxnId="{B270FB2C-28C6-4C7B-89B0-89207548CE65}">
      <dgm:prSet/>
      <dgm:spPr/>
      <dgm:t>
        <a:bodyPr/>
        <a:lstStyle/>
        <a:p>
          <a:endParaRPr lang="en-US"/>
        </a:p>
      </dgm:t>
    </dgm:pt>
    <dgm:pt modelId="{CA0EEF5A-A14A-4582-8CFB-B540B94374C2}" type="sibTrans" cxnId="{B270FB2C-28C6-4C7B-89B0-89207548CE65}">
      <dgm:prSet/>
      <dgm:spPr/>
      <dgm:t>
        <a:bodyPr/>
        <a:lstStyle/>
        <a:p>
          <a:endParaRPr lang="en-US"/>
        </a:p>
      </dgm:t>
    </dgm:pt>
    <dgm:pt modelId="{05F586CE-F258-49D2-B369-EE83B4C6ADE2}">
      <dgm:prSet phldrT="[Text]" custT="1"/>
      <dgm:spPr>
        <a:solidFill>
          <a:srgbClr val="60973C"/>
        </a:solidFill>
      </dgm:spPr>
      <dgm:t>
        <a:bodyPr/>
        <a:lstStyle/>
        <a:p>
          <a:r>
            <a:rPr lang="en-US" sz="1400" dirty="0"/>
            <a:t>Tema (SDG)</a:t>
          </a:r>
        </a:p>
      </dgm:t>
    </dgm:pt>
    <dgm:pt modelId="{D239E1B7-4DF1-4B9A-88E9-6355FA086F12}" type="parTrans" cxnId="{833F7A46-EDC4-46EA-AD46-3E0904610691}">
      <dgm:prSet/>
      <dgm:spPr/>
      <dgm:t>
        <a:bodyPr/>
        <a:lstStyle/>
        <a:p>
          <a:endParaRPr lang="en-US"/>
        </a:p>
      </dgm:t>
    </dgm:pt>
    <dgm:pt modelId="{6AEAC4D2-51A2-47C2-8F2E-588561039A94}" type="sibTrans" cxnId="{833F7A46-EDC4-46EA-AD46-3E0904610691}">
      <dgm:prSet/>
      <dgm:spPr/>
      <dgm:t>
        <a:bodyPr/>
        <a:lstStyle/>
        <a:p>
          <a:endParaRPr lang="en-US"/>
        </a:p>
      </dgm:t>
    </dgm:pt>
    <dgm:pt modelId="{9E9F3921-E2F5-4D24-ACA8-D366C46C1306}">
      <dgm:prSet phldrT="[Text]" custT="1"/>
      <dgm:spPr>
        <a:solidFill>
          <a:schemeClr val="accent6">
            <a:lumMod val="75000"/>
          </a:schemeClr>
        </a:solidFill>
      </dgm:spPr>
      <dgm:t>
        <a:bodyPr/>
        <a:lstStyle/>
        <a:p>
          <a:r>
            <a:rPr lang="en-GB" sz="1400" dirty="0"/>
            <a:t>Vzgojiteljeva trajnost</a:t>
          </a:r>
          <a:endParaRPr lang="en-US" sz="1400" dirty="0"/>
        </a:p>
      </dgm:t>
    </dgm:pt>
    <dgm:pt modelId="{584240CD-1EA0-4615-ADED-8851CAB47B32}" type="parTrans" cxnId="{F10FE289-5827-435D-8F12-59C75035B79D}">
      <dgm:prSet/>
      <dgm:spPr/>
      <dgm:t>
        <a:bodyPr/>
        <a:lstStyle/>
        <a:p>
          <a:endParaRPr lang="en-US"/>
        </a:p>
      </dgm:t>
    </dgm:pt>
    <dgm:pt modelId="{A5FFB2B0-0F55-4F79-8FC0-300E9349C11C}" type="sibTrans" cxnId="{F10FE289-5827-435D-8F12-59C75035B79D}">
      <dgm:prSet/>
      <dgm:spPr/>
      <dgm:t>
        <a:bodyPr/>
        <a:lstStyle/>
        <a:p>
          <a:endParaRPr lang="en-US"/>
        </a:p>
      </dgm:t>
    </dgm:pt>
    <dgm:pt modelId="{095385FD-473E-4AD9-93CD-93DFD4A587AB}">
      <dgm:prSet custT="1"/>
      <dgm:spPr>
        <a:solidFill>
          <a:srgbClr val="87C563"/>
        </a:solidFill>
      </dgm:spPr>
      <dgm:t>
        <a:bodyPr/>
        <a:lstStyle/>
        <a:p>
          <a:r>
            <a:rPr lang="en-GB" sz="1400" dirty="0"/>
            <a:t>Rotacijske vloge
Vodenje, pripadnost, sodelovanje</a:t>
          </a:r>
          <a:endParaRPr lang="en-US" sz="1400" dirty="0"/>
        </a:p>
      </dgm:t>
    </dgm:pt>
    <dgm:pt modelId="{701510EB-53E8-498D-8A01-1F71C629E7C1}" type="parTrans" cxnId="{E055DB8D-45F6-4953-B75A-BFBFAF7FB515}">
      <dgm:prSet/>
      <dgm:spPr/>
      <dgm:t>
        <a:bodyPr/>
        <a:lstStyle/>
        <a:p>
          <a:endParaRPr lang="en-US"/>
        </a:p>
      </dgm:t>
    </dgm:pt>
    <dgm:pt modelId="{95BB0810-CE4B-424C-AD80-1C8D544D26B2}" type="sibTrans" cxnId="{E055DB8D-45F6-4953-B75A-BFBFAF7FB515}">
      <dgm:prSet/>
      <dgm:spPr/>
      <dgm:t>
        <a:bodyPr/>
        <a:lstStyle/>
        <a:p>
          <a:endParaRPr lang="en-US"/>
        </a:p>
      </dgm:t>
    </dgm:pt>
    <dgm:pt modelId="{57558097-04CD-457A-BF1B-7B3CEDEA29E4}">
      <dgm:prSet custT="1"/>
      <dgm:spPr>
        <a:solidFill>
          <a:srgbClr val="7CC04F"/>
        </a:solidFill>
      </dgm:spPr>
      <dgm:t>
        <a:bodyPr/>
        <a:lstStyle/>
        <a:p>
          <a:r>
            <a:rPr lang="en-GB" sz="1400" noProof="0" dirty="0">
              <a:latin typeface="Sofia Pro"/>
            </a:rPr>
            <a:t>So/samo/-ocenjevanje
Pred/post test</a:t>
          </a:r>
          <a:endParaRPr lang="en-US" sz="1400" dirty="0"/>
        </a:p>
      </dgm:t>
    </dgm:pt>
    <dgm:pt modelId="{EA200996-11A5-4CCD-BE9A-BAD4457C499C}" type="parTrans" cxnId="{CD4C75B7-EA16-49CD-BDAA-364C527E0AE4}">
      <dgm:prSet/>
      <dgm:spPr/>
      <dgm:t>
        <a:bodyPr/>
        <a:lstStyle/>
        <a:p>
          <a:endParaRPr lang="en-US"/>
        </a:p>
      </dgm:t>
    </dgm:pt>
    <dgm:pt modelId="{4BF739CC-12DF-41C7-B3F8-8B529FCFBF89}" type="sibTrans" cxnId="{CD4C75B7-EA16-49CD-BDAA-364C527E0AE4}">
      <dgm:prSet/>
      <dgm:spPr/>
      <dgm:t>
        <a:bodyPr/>
        <a:lstStyle/>
        <a:p>
          <a:endParaRPr lang="en-US"/>
        </a:p>
      </dgm:t>
    </dgm:pt>
    <dgm:pt modelId="{94C0EC4E-70CE-4412-8B74-7738970E5CD2}" type="pres">
      <dgm:prSet presAssocID="{FF9C2B3F-A9A0-42D5-9FA6-D115716A06A5}" presName="Name0" presStyleCnt="0">
        <dgm:presLayoutVars>
          <dgm:dir/>
          <dgm:resizeHandles val="exact"/>
        </dgm:presLayoutVars>
      </dgm:prSet>
      <dgm:spPr/>
    </dgm:pt>
    <dgm:pt modelId="{F40125FB-36C2-4747-AEED-D0813A73DF19}" type="pres">
      <dgm:prSet presAssocID="{FF9C2B3F-A9A0-42D5-9FA6-D115716A06A5}" presName="cycle" presStyleCnt="0"/>
      <dgm:spPr/>
    </dgm:pt>
    <dgm:pt modelId="{5979A706-3084-475B-8F93-5D1310ECA105}" type="pres">
      <dgm:prSet presAssocID="{596A4AFC-91D2-4560-BD60-E55CB3FEBD08}" presName="nodeFirstNode" presStyleLbl="node1" presStyleIdx="0" presStyleCnt="5">
        <dgm:presLayoutVars>
          <dgm:bulletEnabled val="1"/>
        </dgm:presLayoutVars>
      </dgm:prSet>
      <dgm:spPr/>
    </dgm:pt>
    <dgm:pt modelId="{0CF85306-2870-4652-BEB3-426CF8D90269}" type="pres">
      <dgm:prSet presAssocID="{CA0EEF5A-A14A-4582-8CFB-B540B94374C2}" presName="sibTransFirstNode" presStyleLbl="bgShp" presStyleIdx="0" presStyleCnt="1"/>
      <dgm:spPr/>
    </dgm:pt>
    <dgm:pt modelId="{5205A656-6467-49B8-A320-7581643DBB8C}" type="pres">
      <dgm:prSet presAssocID="{095385FD-473E-4AD9-93CD-93DFD4A587AB}" presName="nodeFollowingNodes" presStyleLbl="node1" presStyleIdx="1" presStyleCnt="5" custScaleY="148465">
        <dgm:presLayoutVars>
          <dgm:bulletEnabled val="1"/>
        </dgm:presLayoutVars>
      </dgm:prSet>
      <dgm:spPr/>
    </dgm:pt>
    <dgm:pt modelId="{E6DCF5D0-823B-435C-B512-7D2D4E6021DE}" type="pres">
      <dgm:prSet presAssocID="{57558097-04CD-457A-BF1B-7B3CEDEA29E4}" presName="nodeFollowingNodes" presStyleLbl="node1" presStyleIdx="2" presStyleCnt="5" custRadScaleRad="103826" custRadScaleInc="-17735">
        <dgm:presLayoutVars>
          <dgm:bulletEnabled val="1"/>
        </dgm:presLayoutVars>
      </dgm:prSet>
      <dgm:spPr/>
    </dgm:pt>
    <dgm:pt modelId="{59C33EDE-98FB-47FF-80D4-D132FE90409D}" type="pres">
      <dgm:prSet presAssocID="{05F586CE-F258-49D2-B369-EE83B4C6ADE2}" presName="nodeFollowingNodes" presStyleLbl="node1" presStyleIdx="3" presStyleCnt="5" custRadScaleRad="105152" custRadScaleInc="18866">
        <dgm:presLayoutVars>
          <dgm:bulletEnabled val="1"/>
        </dgm:presLayoutVars>
      </dgm:prSet>
      <dgm:spPr/>
    </dgm:pt>
    <dgm:pt modelId="{E076F3C9-FEC7-45A7-AFD8-4625A5DACDA4}" type="pres">
      <dgm:prSet presAssocID="{9E9F3921-E2F5-4D24-ACA8-D366C46C1306}" presName="nodeFollowingNodes" presStyleLbl="node1" presStyleIdx="4" presStyleCnt="5">
        <dgm:presLayoutVars>
          <dgm:bulletEnabled val="1"/>
        </dgm:presLayoutVars>
      </dgm:prSet>
      <dgm:spPr/>
    </dgm:pt>
  </dgm:ptLst>
  <dgm:cxnLst>
    <dgm:cxn modelId="{564B0904-4242-4D07-ABB2-9A02358479E7}" type="presOf" srcId="{9E9F3921-E2F5-4D24-ACA8-D366C46C1306}" destId="{E076F3C9-FEC7-45A7-AFD8-4625A5DACDA4}" srcOrd="0" destOrd="0" presId="urn:microsoft.com/office/officeart/2005/8/layout/cycle3"/>
    <dgm:cxn modelId="{6C7A2E0A-31CA-44DE-9DAD-4B4375FD8121}" type="presOf" srcId="{095385FD-473E-4AD9-93CD-93DFD4A587AB}" destId="{5205A656-6467-49B8-A320-7581643DBB8C}" srcOrd="0" destOrd="0" presId="urn:microsoft.com/office/officeart/2005/8/layout/cycle3"/>
    <dgm:cxn modelId="{E067D315-AE1E-4784-85B5-6E2281B9C2F3}" type="presOf" srcId="{596A4AFC-91D2-4560-BD60-E55CB3FEBD08}" destId="{5979A706-3084-475B-8F93-5D1310ECA105}" srcOrd="0" destOrd="0" presId="urn:microsoft.com/office/officeart/2005/8/layout/cycle3"/>
    <dgm:cxn modelId="{B270FB2C-28C6-4C7B-89B0-89207548CE65}" srcId="{FF9C2B3F-A9A0-42D5-9FA6-D115716A06A5}" destId="{596A4AFC-91D2-4560-BD60-E55CB3FEBD08}" srcOrd="0" destOrd="0" parTransId="{3851D694-FD64-4964-B274-379B9458F8CB}" sibTransId="{CA0EEF5A-A14A-4582-8CFB-B540B94374C2}"/>
    <dgm:cxn modelId="{833F7A46-EDC4-46EA-AD46-3E0904610691}" srcId="{FF9C2B3F-A9A0-42D5-9FA6-D115716A06A5}" destId="{05F586CE-F258-49D2-B369-EE83B4C6ADE2}" srcOrd="3" destOrd="0" parTransId="{D239E1B7-4DF1-4B9A-88E9-6355FA086F12}" sibTransId="{6AEAC4D2-51A2-47C2-8F2E-588561039A94}"/>
    <dgm:cxn modelId="{E622E466-DB20-432D-A8AB-7F5BE5B50375}" type="presOf" srcId="{FF9C2B3F-A9A0-42D5-9FA6-D115716A06A5}" destId="{94C0EC4E-70CE-4412-8B74-7738970E5CD2}" srcOrd="0" destOrd="0" presId="urn:microsoft.com/office/officeart/2005/8/layout/cycle3"/>
    <dgm:cxn modelId="{7C110273-84F9-4B71-9D89-A1F4C534987C}" type="presOf" srcId="{CA0EEF5A-A14A-4582-8CFB-B540B94374C2}" destId="{0CF85306-2870-4652-BEB3-426CF8D90269}" srcOrd="0" destOrd="0" presId="urn:microsoft.com/office/officeart/2005/8/layout/cycle3"/>
    <dgm:cxn modelId="{F10FE289-5827-435D-8F12-59C75035B79D}" srcId="{FF9C2B3F-A9A0-42D5-9FA6-D115716A06A5}" destId="{9E9F3921-E2F5-4D24-ACA8-D366C46C1306}" srcOrd="4" destOrd="0" parTransId="{584240CD-1EA0-4615-ADED-8851CAB47B32}" sibTransId="{A5FFB2B0-0F55-4F79-8FC0-300E9349C11C}"/>
    <dgm:cxn modelId="{E055DB8D-45F6-4953-B75A-BFBFAF7FB515}" srcId="{FF9C2B3F-A9A0-42D5-9FA6-D115716A06A5}" destId="{095385FD-473E-4AD9-93CD-93DFD4A587AB}" srcOrd="1" destOrd="0" parTransId="{701510EB-53E8-498D-8A01-1F71C629E7C1}" sibTransId="{95BB0810-CE4B-424C-AD80-1C8D544D26B2}"/>
    <dgm:cxn modelId="{5DB93CAA-1ED6-4809-9154-EEC81A17EF25}" type="presOf" srcId="{57558097-04CD-457A-BF1B-7B3CEDEA29E4}" destId="{E6DCF5D0-823B-435C-B512-7D2D4E6021DE}" srcOrd="0" destOrd="0" presId="urn:microsoft.com/office/officeart/2005/8/layout/cycle3"/>
    <dgm:cxn modelId="{ED3E47B2-CD20-4F10-B4C5-223B695ED6F3}" type="presOf" srcId="{05F586CE-F258-49D2-B369-EE83B4C6ADE2}" destId="{59C33EDE-98FB-47FF-80D4-D132FE90409D}" srcOrd="0" destOrd="0" presId="urn:microsoft.com/office/officeart/2005/8/layout/cycle3"/>
    <dgm:cxn modelId="{CD4C75B7-EA16-49CD-BDAA-364C527E0AE4}" srcId="{FF9C2B3F-A9A0-42D5-9FA6-D115716A06A5}" destId="{57558097-04CD-457A-BF1B-7B3CEDEA29E4}" srcOrd="2" destOrd="0" parTransId="{EA200996-11A5-4CCD-BE9A-BAD4457C499C}" sibTransId="{4BF739CC-12DF-41C7-B3F8-8B529FCFBF89}"/>
    <dgm:cxn modelId="{1241E223-1786-4D5B-8FD4-7B916E292EA6}" type="presParOf" srcId="{94C0EC4E-70CE-4412-8B74-7738970E5CD2}" destId="{F40125FB-36C2-4747-AEED-D0813A73DF19}" srcOrd="0" destOrd="0" presId="urn:microsoft.com/office/officeart/2005/8/layout/cycle3"/>
    <dgm:cxn modelId="{269621E3-5001-48A7-BD0C-8CFCB5F0C949}" type="presParOf" srcId="{F40125FB-36C2-4747-AEED-D0813A73DF19}" destId="{5979A706-3084-475B-8F93-5D1310ECA105}" srcOrd="0" destOrd="0" presId="urn:microsoft.com/office/officeart/2005/8/layout/cycle3"/>
    <dgm:cxn modelId="{8899F79A-0D69-490A-90E8-7F123A7D6B26}" type="presParOf" srcId="{F40125FB-36C2-4747-AEED-D0813A73DF19}" destId="{0CF85306-2870-4652-BEB3-426CF8D90269}" srcOrd="1" destOrd="0" presId="urn:microsoft.com/office/officeart/2005/8/layout/cycle3"/>
    <dgm:cxn modelId="{F5436C7D-D74B-4132-99CD-A6C239D5CD66}" type="presParOf" srcId="{F40125FB-36C2-4747-AEED-D0813A73DF19}" destId="{5205A656-6467-49B8-A320-7581643DBB8C}" srcOrd="2" destOrd="0" presId="urn:microsoft.com/office/officeart/2005/8/layout/cycle3"/>
    <dgm:cxn modelId="{B2DDFAB4-A619-4B30-ACCA-2BD4511FCAED}" type="presParOf" srcId="{F40125FB-36C2-4747-AEED-D0813A73DF19}" destId="{E6DCF5D0-823B-435C-B512-7D2D4E6021DE}" srcOrd="3" destOrd="0" presId="urn:microsoft.com/office/officeart/2005/8/layout/cycle3"/>
    <dgm:cxn modelId="{E9F48595-AE0F-4DD3-965A-DE3FF1D102F6}" type="presParOf" srcId="{F40125FB-36C2-4747-AEED-D0813A73DF19}" destId="{59C33EDE-98FB-47FF-80D4-D132FE90409D}" srcOrd="4" destOrd="0" presId="urn:microsoft.com/office/officeart/2005/8/layout/cycle3"/>
    <dgm:cxn modelId="{1A4442A5-7E63-41E1-8036-BEA74FD329C5}" type="presParOf" srcId="{F40125FB-36C2-4747-AEED-D0813A73DF19}" destId="{E076F3C9-FEC7-45A7-AFD8-4625A5DACDA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dirty="0">
              <a:latin typeface="Trebuchet MS" panose="020B0703020202090204" pitchFamily="34" charset="0"/>
            </a:rPr>
            <a:t>Osnove</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dirty="0">
              <a:latin typeface="+mn-lt"/>
            </a:rPr>
            <a:t>Primeri: </a:t>
          </a:r>
          <a:r>
            <a:rPr lang="en-GB" sz="2000" noProof="0" dirty="0">
              <a:latin typeface="+mn-lt"/>
            </a:rPr>
            <a:t>računanje, algebra, fizika, statistika, </a:t>
          </a:r>
          <a:r>
            <a:rPr lang="en-US" sz="2000" noProof="0" dirty="0">
              <a:latin typeface="+mn-lt"/>
            </a:rPr>
            <a:t>…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dirty="0">
              <a:latin typeface="+mn-lt"/>
            </a:rPr>
            <a:t>Poudarek: </a:t>
          </a:r>
          <a:r>
            <a:rPr lang="en-GB" sz="2000" noProof="0" dirty="0" err="1">
              <a:latin typeface="+mn-lt"/>
            </a:rPr>
            <a:t>kontekstualizacija</a:t>
          </a:r>
          <a:endParaRPr lang="en-US" sz="2000" noProof="0" dirty="0">
            <a:latin typeface="+mn-lt"/>
          </a:endParaRP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GB" sz="2400" b="1" noProof="0" dirty="0">
              <a:latin typeface="Trebuchet MS" panose="020B0703020202090204" pitchFamily="34" charset="0"/>
            </a:rPr>
            <a:t>Tehnologije</a:t>
          </a:r>
          <a:endParaRPr lang="en-US" sz="2400" b="1" noProof="0" dirty="0">
            <a:latin typeface="Trebuchet MS" panose="020B0703020202090204" pitchFamily="34" charset="0"/>
          </a:endParaRP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dirty="0">
              <a:latin typeface="+mn-lt"/>
            </a:rPr>
            <a:t>Primer: prenos toplote, </a:t>
          </a:r>
          <a:r>
            <a:rPr lang="en-GB" sz="2000" noProof="0" dirty="0">
              <a:latin typeface="+mn-lt"/>
            </a:rPr>
            <a:t>elektrotehnika, </a:t>
          </a:r>
          <a:r>
            <a:rPr lang="en-US" sz="2000" noProof="0" dirty="0">
              <a:latin typeface="+mn-lt"/>
            </a:rPr>
            <a:t>…</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alpha val="90000"/>
          </a:srgbClr>
        </a:solidFill>
        <a:ln>
          <a:noFill/>
        </a:ln>
      </dgm:spPr>
      <dgm:t>
        <a:bodyPr/>
        <a:lstStyle/>
        <a:p>
          <a:r>
            <a:rPr lang="en-GB" sz="2000" noProof="0" dirty="0">
              <a:latin typeface="+mn-lt"/>
            </a:rPr>
            <a:t>Poudarek: + varnost, okolje, ergonomija, SDG, poti porabe, </a:t>
          </a:r>
          <a:r>
            <a:rPr lang="en-US" sz="2000" noProof="0" dirty="0">
              <a:latin typeface="+mn-lt"/>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80171" custLinFactNeighborX="-12" custLinFactNeighborY="-643">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custScaleY="110986">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GB" sz="2000" noProof="0" dirty="0">
              <a:latin typeface="Sofia Pro"/>
            </a:rPr>
            <a:t>Primeri: projekti, organizacija, človeški viri</a:t>
          </a:r>
          <a:r>
            <a:rPr lang="en-US" sz="2000" noProof="0" dirty="0">
              <a:latin typeface="Sofia Pro"/>
            </a:rPr>
            <a:t>,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dirty="0">
              <a:latin typeface="Sofia Pro"/>
            </a:rPr>
            <a:t>Poudarek: </a:t>
          </a:r>
          <a:r>
            <a:rPr lang="en-GB" sz="2000" noProof="0" dirty="0"/>
            <a:t>+ + spol v medosebnih odnosih, zaposlovanje, ravnotežje med poklicnim in zasebnim življenjem, …</a:t>
          </a:r>
          <a:endParaRPr lang="en-US" sz="2000" noProof="0" dirty="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2005" custLinFactNeighborY="-3825">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F1356969-35AC-4C58-B2E7-B83F525B3BFE}" srcId="{B7775675-3B38-4890-A94F-105079F64300}" destId="{C05731AF-DA85-4B2C-8AC0-BD24EB477A41}" srcOrd="1" destOrd="0" parTransId="{62A24C0A-A397-465B-9970-71C7A4D91F69}" sibTransId="{FFF291B9-E4C5-487F-86F1-88881EE5EDE6}"/>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GB" sz="2400" b="1" noProof="0" dirty="0"/>
            <a:t>Osnove</a:t>
          </a:r>
          <a:endParaRPr lang="en-US" sz="2400" b="1" noProof="0" dirty="0"/>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GB" sz="2000" noProof="0" dirty="0">
              <a:latin typeface="Sofia Pro"/>
            </a:rPr>
            <a:t>Primeri: matematika, algebra, fizika, statistika, </a:t>
          </a:r>
          <a:r>
            <a:rPr lang="en-US" sz="2000" noProof="0" dirty="0">
              <a:latin typeface="Sofia Pro"/>
            </a:rPr>
            <a:t>…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GB" sz="2000" noProof="0" dirty="0">
              <a:latin typeface="Sofia Pro"/>
            </a:rPr>
            <a:t>Poudarek: </a:t>
          </a:r>
          <a:r>
            <a:rPr lang="en-GB" sz="2000" noProof="0" dirty="0" err="1">
              <a:latin typeface="Sofia Pro"/>
            </a:rPr>
            <a:t>kontekstualizacija</a:t>
          </a:r>
          <a:endParaRPr lang="en-US" sz="2000" noProof="0" dirty="0">
            <a:latin typeface="Sofia Pro"/>
          </a:endParaRP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GB" sz="2400" b="1" noProof="0" dirty="0"/>
            <a:t>Tehnologije</a:t>
          </a:r>
          <a:endParaRPr lang="en-US" sz="2400" b="1" noProof="0" dirty="0"/>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GB" sz="2000" noProof="0" dirty="0">
              <a:latin typeface="Sofia Pro"/>
            </a:rPr>
            <a:t>Primeri: prenos toplote, elektrotehnika</a:t>
          </a:r>
          <a:r>
            <a:rPr lang="en-US" sz="2000" noProof="0" dirty="0">
              <a:latin typeface="Sofia Pro"/>
            </a:rPr>
            <a:t>,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GB" sz="2000" noProof="0" dirty="0">
              <a:latin typeface="Sofia Pro"/>
            </a:rPr>
            <a:t>Poudarek: + varnost, okolje, ergonomija, SDG, poti porabe</a:t>
          </a:r>
          <a:r>
            <a:rPr lang="en-GB" sz="2000" noProof="0" dirty="0"/>
            <a:t>, </a:t>
          </a:r>
          <a:r>
            <a:rPr lang="en-US" sz="2000" noProof="0" dirty="0">
              <a:latin typeface="Sofia Pro"/>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3076">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GB" sz="2000" noProof="0" dirty="0">
              <a:latin typeface="Sofia Pro"/>
            </a:rPr>
            <a:t>Primeri: projekti, organizacija, človeški viri</a:t>
          </a:r>
          <a:r>
            <a:rPr lang="en-US" sz="2000" noProof="0" dirty="0">
              <a:latin typeface="Sofia Pro"/>
            </a:rPr>
            <a:t>,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GB" sz="2000" noProof="0" dirty="0">
              <a:latin typeface="Sofia Pro"/>
            </a:rPr>
            <a:t>Poudarek: + + spol v medosebnih odnosih, zaposlovanje, ravnotežje med poklicnim in zasebnim življenjem</a:t>
          </a:r>
          <a:r>
            <a:rPr lang="en-GB" sz="2000" noProof="0" dirty="0"/>
            <a:t>, …</a:t>
          </a:r>
          <a:endParaRPr lang="en-US" sz="2000" noProof="0" dirty="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87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F1356969-35AC-4C58-B2E7-B83F525B3BFE}" srcId="{B7775675-3B38-4890-A94F-105079F64300}" destId="{C05731AF-DA85-4B2C-8AC0-BD24EB477A41}" srcOrd="1" destOrd="0" parTransId="{62A24C0A-A397-465B-9970-71C7A4D91F69}" sibTransId="{FFF291B9-E4C5-487F-86F1-88881EE5EDE6}"/>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03C9-A4D4-4BF1-AEA3-616126FFE7DB}">
      <dsp:nvSpPr>
        <dsp:cNvPr id="0" name=""/>
        <dsp:cNvSpPr/>
      </dsp:nvSpPr>
      <dsp:spPr>
        <a:xfrm>
          <a:off x="2256343" y="908693"/>
          <a:ext cx="1168618" cy="367258"/>
        </a:xfrm>
        <a:custGeom>
          <a:avLst/>
          <a:gdLst/>
          <a:ahLst/>
          <a:cxnLst/>
          <a:rect l="0" t="0" r="0" b="0"/>
          <a:pathLst>
            <a:path>
              <a:moveTo>
                <a:pt x="0" y="0"/>
              </a:moveTo>
              <a:lnTo>
                <a:pt x="0" y="253124"/>
              </a:lnTo>
              <a:lnTo>
                <a:pt x="1168618" y="253124"/>
              </a:lnTo>
              <a:lnTo>
                <a:pt x="1168618"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F1C90FE8-53D6-4726-B974-DE671BE346F6}">
      <dsp:nvSpPr>
        <dsp:cNvPr id="0" name=""/>
        <dsp:cNvSpPr/>
      </dsp:nvSpPr>
      <dsp:spPr>
        <a:xfrm>
          <a:off x="947708" y="908693"/>
          <a:ext cx="1308634" cy="367258"/>
        </a:xfrm>
        <a:custGeom>
          <a:avLst/>
          <a:gdLst/>
          <a:ahLst/>
          <a:cxnLst/>
          <a:rect l="0" t="0" r="0" b="0"/>
          <a:pathLst>
            <a:path>
              <a:moveTo>
                <a:pt x="1308634" y="0"/>
              </a:moveTo>
              <a:lnTo>
                <a:pt x="1308634" y="253124"/>
              </a:lnTo>
              <a:lnTo>
                <a:pt x="0" y="253124"/>
              </a:lnTo>
              <a:lnTo>
                <a:pt x="0"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50A6137E-9FFE-48D9-A3D2-9B1B2EC927EB}">
      <dsp:nvSpPr>
        <dsp:cNvPr id="0" name=""/>
        <dsp:cNvSpPr/>
      </dsp:nvSpPr>
      <dsp:spPr>
        <a:xfrm>
          <a:off x="1058622" y="236983"/>
          <a:ext cx="2395441" cy="671709"/>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6C047-2869-44E6-8638-81EA480BDCF2}">
      <dsp:nvSpPr>
        <dsp:cNvPr id="0" name=""/>
        <dsp:cNvSpPr/>
      </dsp:nvSpPr>
      <dsp:spPr>
        <a:xfrm>
          <a:off x="1195515" y="367031"/>
          <a:ext cx="2395441" cy="671709"/>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Razsežnost spola v poučevanju</a:t>
          </a:r>
          <a:endParaRPr lang="en-US" sz="1600" kern="1200" noProof="0" dirty="0"/>
        </a:p>
      </dsp:txBody>
      <dsp:txXfrm>
        <a:off x="1215189" y="386705"/>
        <a:ext cx="2356093" cy="632361"/>
      </dsp:txXfrm>
    </dsp:sp>
    <dsp:sp modelId="{9FB8316D-6C63-4E25-AA14-9B272DEEECA8}">
      <dsp:nvSpPr>
        <dsp:cNvPr id="0" name=""/>
        <dsp:cNvSpPr/>
      </dsp:nvSpPr>
      <dsp:spPr>
        <a:xfrm>
          <a:off x="-136892" y="1275951"/>
          <a:ext cx="2169203" cy="417668"/>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07114-85A0-41DE-B217-F843007E47F7}">
      <dsp:nvSpPr>
        <dsp:cNvPr id="0" name=""/>
        <dsp:cNvSpPr/>
      </dsp:nvSpPr>
      <dsp:spPr>
        <a:xfrm>
          <a:off x="0" y="1405999"/>
          <a:ext cx="2169203" cy="417668"/>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Posebni predmeti</a:t>
          </a:r>
          <a:endParaRPr lang="en-US" sz="1600" kern="1200" noProof="0" dirty="0"/>
        </a:p>
      </dsp:txBody>
      <dsp:txXfrm>
        <a:off x="12233" y="1418232"/>
        <a:ext cx="2144737" cy="393202"/>
      </dsp:txXfrm>
    </dsp:sp>
    <dsp:sp modelId="{CE9E62BB-A936-45D0-86F9-18EED7AD0FF8}">
      <dsp:nvSpPr>
        <dsp:cNvPr id="0" name=""/>
        <dsp:cNvSpPr/>
      </dsp:nvSpPr>
      <dsp:spPr>
        <a:xfrm>
          <a:off x="2450312" y="1275951"/>
          <a:ext cx="1949297" cy="417668"/>
        </a:xfrm>
        <a:prstGeom prst="roundRect">
          <a:avLst>
            <a:gd name="adj" fmla="val 10000"/>
          </a:avLst>
        </a:prstGeom>
        <a:solidFill>
          <a:srgbClr val="6A007C">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3F922-CDC8-40DE-B197-F540556D626A}">
      <dsp:nvSpPr>
        <dsp:cNvPr id="0" name=""/>
        <dsp:cNvSpPr/>
      </dsp:nvSpPr>
      <dsp:spPr>
        <a:xfrm>
          <a:off x="2587205" y="1405999"/>
          <a:ext cx="1949297" cy="417668"/>
        </a:xfrm>
        <a:prstGeom prst="roundRect">
          <a:avLst>
            <a:gd name="adj" fmla="val 10000"/>
          </a:avLst>
        </a:prstGeom>
        <a:solidFill>
          <a:schemeClr val="lt1">
            <a:alpha val="90000"/>
            <a:hueOff val="0"/>
            <a:satOff val="0"/>
            <a:lumOff val="0"/>
            <a:alphaOff val="0"/>
          </a:schemeClr>
        </a:solidFill>
        <a:ln w="57150" cap="flat" cmpd="sng" algn="ctr">
          <a:solidFill>
            <a:srgbClr val="6A007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Transverzalni pristop</a:t>
          </a:r>
          <a:endParaRPr lang="en-US" sz="1600" kern="1200" noProof="0" dirty="0"/>
        </a:p>
      </dsp:txBody>
      <dsp:txXfrm>
        <a:off x="2599438" y="1418232"/>
        <a:ext cx="1924831" cy="3932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1B421-80A8-1343-8F0E-B52B356DE465}">
      <dsp:nvSpPr>
        <dsp:cNvPr id="0" name=""/>
        <dsp:cNvSpPr/>
      </dsp:nvSpPr>
      <dsp:spPr>
        <a:xfrm>
          <a:off x="0" y="90855"/>
          <a:ext cx="8128000"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8792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bg1"/>
              </a:solidFill>
              <a:latin typeface="Sofia Pro"/>
              <a:cs typeface="Times New Roman" panose="02020603050405020304" pitchFamily="18" charset="0"/>
            </a:rPr>
            <a:t>Pregled osnovnega vodnika</a:t>
          </a:r>
          <a:endParaRPr lang="es-ES" sz="1800" kern="1200" dirty="0"/>
        </a:p>
      </dsp:txBody>
      <dsp:txXfrm>
        <a:off x="0" y="386792"/>
        <a:ext cx="7832064" cy="591873"/>
      </dsp:txXfrm>
    </dsp:sp>
    <dsp:sp modelId="{4F74B62E-8038-2143-8390-695E109778C4}">
      <dsp:nvSpPr>
        <dsp:cNvPr id="0" name=""/>
        <dsp:cNvSpPr/>
      </dsp:nvSpPr>
      <dsp:spPr>
        <a:xfrm>
          <a:off x="0" y="1003695"/>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Sofia Pro"/>
              <a:cs typeface="Times New Roman" panose="02020603050405020304" pitchFamily="18" charset="0"/>
            </a:rPr>
            <a:t>Vključujoč in </a:t>
          </a:r>
          <a:r>
            <a:rPr lang="en-GB" sz="1400" kern="1200" dirty="0" err="1">
              <a:latin typeface="Sofia Pro"/>
              <a:cs typeface="Times New Roman" panose="02020603050405020304" pitchFamily="18" charset="0"/>
            </a:rPr>
            <a:t>neseksistični</a:t>
          </a:r>
          <a:r>
            <a:rPr lang="en-GB" sz="1400" kern="1200" dirty="0">
              <a:latin typeface="Sofia Pro"/>
              <a:cs typeface="Times New Roman" panose="02020603050405020304" pitchFamily="18" charset="0"/>
            </a:rPr>
            <a:t> jezik.
Spolne kompetence.
Bibliografija s polnimi imeni.
Vodenje razreda (pregled rotirajočih vlog itd.)
Ocenjevanje z enakostjo spolov (različna orodja itd.)</a:t>
          </a:r>
          <a:endParaRPr lang="es-ES" sz="1400" kern="1200" dirty="0"/>
        </a:p>
      </dsp:txBody>
      <dsp:txXfrm>
        <a:off x="0" y="1003695"/>
        <a:ext cx="2503424" cy="2280331"/>
      </dsp:txXfrm>
    </dsp:sp>
    <dsp:sp modelId="{38D69E06-5635-1949-A8FF-E28DEF944302}">
      <dsp:nvSpPr>
        <dsp:cNvPr id="0" name=""/>
        <dsp:cNvSpPr/>
      </dsp:nvSpPr>
      <dsp:spPr>
        <a:xfrm>
          <a:off x="2503424" y="485437"/>
          <a:ext cx="5624576"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8792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bg1"/>
              </a:solidFill>
              <a:latin typeface="Sofia Pro"/>
              <a:cs typeface="Times New Roman" panose="02020603050405020304" pitchFamily="18" charset="0"/>
            </a:rPr>
            <a:t>Delo v zakulisju: nova spolna dejavnost</a:t>
          </a:r>
          <a:r>
            <a:rPr lang="es-ES" sz="1800" b="1" kern="1200" dirty="0">
              <a:solidFill>
                <a:schemeClr val="bg1"/>
              </a:solidFill>
              <a:latin typeface="Sofia Pro"/>
              <a:cs typeface="Times New Roman" panose="02020603050405020304" pitchFamily="18" charset="0"/>
            </a:rPr>
            <a:t> </a:t>
          </a:r>
          <a:endParaRPr lang="es-ES" sz="1800" kern="1200" dirty="0"/>
        </a:p>
      </dsp:txBody>
      <dsp:txXfrm>
        <a:off x="2503424" y="781374"/>
        <a:ext cx="5328640" cy="591873"/>
      </dsp:txXfrm>
    </dsp:sp>
    <dsp:sp modelId="{C9922C4F-8A48-A040-A9F9-27FBC01C6D01}">
      <dsp:nvSpPr>
        <dsp:cNvPr id="0" name=""/>
        <dsp:cNvSpPr/>
      </dsp:nvSpPr>
      <dsp:spPr>
        <a:xfrm>
          <a:off x="2503424" y="1398277"/>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latin typeface="Sofia Pro"/>
              <a:cs typeface="Times New Roman" panose="02020603050405020304" pitchFamily="18" charset="0"/>
            </a:rPr>
            <a:t>Osredotočite se na vsaj eno dejavnost, da vključite razsežnost spola.
Nadomestni znak:
Osnove: ženski prispevki.
Tehnologije: projekt timskega dela ali izziv.
Upravljanje: študija primera ali igra vlog.</a:t>
          </a:r>
          <a:endParaRPr lang="es-ES" sz="1400" kern="1200" dirty="0"/>
        </a:p>
      </dsp:txBody>
      <dsp:txXfrm>
        <a:off x="2503424" y="1398277"/>
        <a:ext cx="2503424" cy="2280331"/>
      </dsp:txXfrm>
    </dsp:sp>
    <dsp:sp modelId="{7AF1A2E1-DE8F-8643-946A-9C2C1E027FD3}">
      <dsp:nvSpPr>
        <dsp:cNvPr id="0" name=""/>
        <dsp:cNvSpPr/>
      </dsp:nvSpPr>
      <dsp:spPr>
        <a:xfrm>
          <a:off x="5006848" y="880020"/>
          <a:ext cx="3121152"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8792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bg1"/>
              </a:solidFill>
              <a:latin typeface="Sofia Pro"/>
              <a:cs typeface="Times New Roman" panose="02020603050405020304" pitchFamily="18" charset="0"/>
            </a:rPr>
            <a:t>Razširjen pregled vodnika</a:t>
          </a:r>
          <a:endParaRPr lang="es-ES" sz="1800" kern="1200" dirty="0"/>
        </a:p>
      </dsp:txBody>
      <dsp:txXfrm>
        <a:off x="5006848" y="1175957"/>
        <a:ext cx="2825216" cy="591873"/>
      </dsp:txXfrm>
    </dsp:sp>
    <dsp:sp modelId="{1AAA7952-318B-2A47-88AF-F30635A01AA9}">
      <dsp:nvSpPr>
        <dsp:cNvPr id="0" name=""/>
        <dsp:cNvSpPr/>
      </dsp:nvSpPr>
      <dsp:spPr>
        <a:xfrm>
          <a:off x="5006848" y="1792859"/>
          <a:ext cx="2503424" cy="2246958"/>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noProof="0" dirty="0">
              <a:latin typeface="Sofia Pro"/>
              <a:cs typeface="Times New Roman" panose="02020603050405020304" pitchFamily="18" charset="0"/>
            </a:rPr>
            <a:t>Naj bodo vidiki spola eksplicitni v splošnem opisu predmeta in vsebini.
Vključite vsaj en učni rezultat in ustrezno oceno, povezano z novo dejavnostjo spola.</a:t>
          </a:r>
          <a:endParaRPr lang="es-ES" sz="1400" kern="1200" dirty="0"/>
        </a:p>
      </dsp:txBody>
      <dsp:txXfrm>
        <a:off x="5006848" y="1792859"/>
        <a:ext cx="2503424" cy="2246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B1F5C-2698-4BA5-A018-2CA03102BCA2}">
      <dsp:nvSpPr>
        <dsp:cNvPr id="0" name=""/>
        <dsp:cNvSpPr/>
      </dsp:nvSpPr>
      <dsp:spPr>
        <a:xfrm>
          <a:off x="845462" y="0"/>
          <a:ext cx="845462"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845462" y="0"/>
        <a:ext cx="845462" cy="536805"/>
      </dsp:txXfrm>
    </dsp:sp>
    <dsp:sp modelId="{D12FF4D2-74C4-4690-BC1A-5DAF5132F5DB}">
      <dsp:nvSpPr>
        <dsp:cNvPr id="0" name=""/>
        <dsp:cNvSpPr/>
      </dsp:nvSpPr>
      <dsp:spPr>
        <a:xfrm>
          <a:off x="422731" y="536805"/>
          <a:ext cx="1690924"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718642" y="536805"/>
        <a:ext cx="1099101" cy="536805"/>
      </dsp:txXfrm>
    </dsp:sp>
    <dsp:sp modelId="{4B6ADD58-ACA7-4E6D-855D-82B724217E7A}">
      <dsp:nvSpPr>
        <dsp:cNvPr id="0" name=""/>
        <dsp:cNvSpPr/>
      </dsp:nvSpPr>
      <dsp:spPr>
        <a:xfrm>
          <a:off x="0" y="1073610"/>
          <a:ext cx="2536387" cy="536805"/>
        </a:xfrm>
        <a:prstGeom prst="trapezoid">
          <a:avLst>
            <a:gd name="adj" fmla="val 78749"/>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schemeClr val="bg1"/>
              </a:solidFill>
            </a:rPr>
            <a:t>Od spodaj navzgor</a:t>
          </a:r>
        </a:p>
      </dsp:txBody>
      <dsp:txXfrm>
        <a:off x="443867" y="1073610"/>
        <a:ext cx="1648651" cy="536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5306-2870-4652-BEB3-426CF8D90269}">
      <dsp:nvSpPr>
        <dsp:cNvPr id="0" name=""/>
        <dsp:cNvSpPr/>
      </dsp:nvSpPr>
      <dsp:spPr>
        <a:xfrm>
          <a:off x="2363297" y="-20495"/>
          <a:ext cx="3401405" cy="3401405"/>
        </a:xfrm>
        <a:prstGeom prst="circularArrow">
          <a:avLst>
            <a:gd name="adj1" fmla="val 5544"/>
            <a:gd name="adj2" fmla="val 330680"/>
            <a:gd name="adj3" fmla="val 13769126"/>
            <a:gd name="adj4" fmla="val 17390104"/>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9A706-3084-475B-8F93-5D1310ECA105}">
      <dsp:nvSpPr>
        <dsp:cNvPr id="0" name=""/>
        <dsp:cNvSpPr/>
      </dsp:nvSpPr>
      <dsp:spPr>
        <a:xfrm>
          <a:off x="3265289" y="1136"/>
          <a:ext cx="1597421" cy="79871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 </a:t>
          </a:r>
          <a:r>
            <a:rPr lang="en-GB" sz="1400" kern="1200" dirty="0"/>
            <a:t>Študentska distribucija</a:t>
          </a:r>
          <a:endParaRPr lang="en-US" sz="1400" kern="1200" dirty="0"/>
        </a:p>
      </dsp:txBody>
      <dsp:txXfrm>
        <a:off x="3304279" y="40126"/>
        <a:ext cx="1519441" cy="720730"/>
      </dsp:txXfrm>
    </dsp:sp>
    <dsp:sp modelId="{5205A656-6467-49B8-A320-7581643DBB8C}">
      <dsp:nvSpPr>
        <dsp:cNvPr id="0" name=""/>
        <dsp:cNvSpPr/>
      </dsp:nvSpPr>
      <dsp:spPr>
        <a:xfrm>
          <a:off x="4644789" y="809854"/>
          <a:ext cx="1597421" cy="1185806"/>
        </a:xfrm>
        <a:prstGeom prst="roundRect">
          <a:avLst/>
        </a:prstGeom>
        <a:solidFill>
          <a:srgbClr val="87C5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Rotacijske vloge
Vodenje, pripadnost, sodelovanje</a:t>
          </a:r>
          <a:endParaRPr lang="en-US" sz="1400" kern="1200" dirty="0"/>
        </a:p>
      </dsp:txBody>
      <dsp:txXfrm>
        <a:off x="4702675" y="867740"/>
        <a:ext cx="1481649" cy="1070034"/>
      </dsp:txXfrm>
    </dsp:sp>
    <dsp:sp modelId="{E6DCF5D0-823B-435C-B512-7D2D4E6021DE}">
      <dsp:nvSpPr>
        <dsp:cNvPr id="0" name=""/>
        <dsp:cNvSpPr/>
      </dsp:nvSpPr>
      <dsp:spPr>
        <a:xfrm>
          <a:off x="4360242" y="2485591"/>
          <a:ext cx="1597421" cy="798710"/>
        </a:xfrm>
        <a:prstGeom prst="roundRect">
          <a:avLst/>
        </a:prstGeom>
        <a:solidFill>
          <a:srgbClr val="7CC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noProof="0" dirty="0">
              <a:latin typeface="Sofia Pro"/>
            </a:rPr>
            <a:t>So/samo/-ocenjevanje
Pred/post test</a:t>
          </a:r>
          <a:endParaRPr lang="en-US" sz="1400" kern="1200" dirty="0"/>
        </a:p>
      </dsp:txBody>
      <dsp:txXfrm>
        <a:off x="4399232" y="2524581"/>
        <a:ext cx="1519441" cy="720730"/>
      </dsp:txXfrm>
    </dsp:sp>
    <dsp:sp modelId="{59C33EDE-98FB-47FF-80D4-D132FE90409D}">
      <dsp:nvSpPr>
        <dsp:cNvPr id="0" name=""/>
        <dsp:cNvSpPr/>
      </dsp:nvSpPr>
      <dsp:spPr>
        <a:xfrm>
          <a:off x="2144027" y="2485589"/>
          <a:ext cx="1597421" cy="798710"/>
        </a:xfrm>
        <a:prstGeom prst="roundRect">
          <a:avLst/>
        </a:prstGeom>
        <a:solidFill>
          <a:srgbClr val="609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Tema (SDG)</a:t>
          </a:r>
        </a:p>
      </dsp:txBody>
      <dsp:txXfrm>
        <a:off x="2183017" y="2524579"/>
        <a:ext cx="1519441" cy="720730"/>
      </dsp:txXfrm>
    </dsp:sp>
    <dsp:sp modelId="{E076F3C9-FEC7-45A7-AFD8-4625A5DACDA4}">
      <dsp:nvSpPr>
        <dsp:cNvPr id="0" name=""/>
        <dsp:cNvSpPr/>
      </dsp:nvSpPr>
      <dsp:spPr>
        <a:xfrm>
          <a:off x="1885788" y="1003402"/>
          <a:ext cx="1597421" cy="79871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Vzgojiteljeva trajnost</a:t>
          </a:r>
          <a:endParaRPr lang="en-US" sz="1400" kern="1200" dirty="0"/>
        </a:p>
      </dsp:txBody>
      <dsp:txXfrm>
        <a:off x="1924778" y="1042392"/>
        <a:ext cx="1519441" cy="720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700251" y="-3012106"/>
          <a:ext cx="958437" cy="7222260"/>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a:latin typeface="+mn-lt"/>
            </a:rPr>
            <a:t>Primeri: </a:t>
          </a:r>
          <a:r>
            <a:rPr lang="en-GB" sz="2000" kern="1200" noProof="0" dirty="0">
              <a:latin typeface="+mn-lt"/>
            </a:rPr>
            <a:t>računanje, algebra, fizika, statistika, </a:t>
          </a:r>
          <a:r>
            <a:rPr lang="en-US" sz="2000" kern="1200" noProof="0" dirty="0">
              <a:latin typeface="+mn-lt"/>
            </a:rPr>
            <a:t>… </a:t>
          </a:r>
        </a:p>
        <a:p>
          <a:pPr marL="228600" lvl="1" indent="-228600" algn="l" defTabSz="889000">
            <a:lnSpc>
              <a:spcPct val="90000"/>
            </a:lnSpc>
            <a:spcBef>
              <a:spcPct val="0"/>
            </a:spcBef>
            <a:spcAft>
              <a:spcPct val="15000"/>
            </a:spcAft>
            <a:buChar char="•"/>
          </a:pPr>
          <a:r>
            <a:rPr lang="en-US" sz="2000" kern="1200" noProof="0" dirty="0">
              <a:latin typeface="+mn-lt"/>
            </a:rPr>
            <a:t>Poudarek: </a:t>
          </a:r>
          <a:r>
            <a:rPr lang="en-GB" sz="2000" kern="1200" noProof="0" dirty="0" err="1">
              <a:latin typeface="+mn-lt"/>
            </a:rPr>
            <a:t>kontekstualizacija</a:t>
          </a:r>
          <a:endParaRPr lang="en-US" sz="2000" kern="1200" noProof="0" dirty="0">
            <a:latin typeface="+mn-lt"/>
          </a:endParaRPr>
        </a:p>
      </dsp:txBody>
      <dsp:txXfrm rot="-5400000">
        <a:off x="2568340" y="166592"/>
        <a:ext cx="7175473" cy="864863"/>
      </dsp:txXfrm>
    </dsp:sp>
    <dsp:sp modelId="{AF54BFB8-5B0A-4DC9-BB52-F768F49E97C2}">
      <dsp:nvSpPr>
        <dsp:cNvPr id="0" name=""/>
        <dsp:cNvSpPr/>
      </dsp:nvSpPr>
      <dsp:spPr>
        <a:xfrm>
          <a:off x="0" y="0"/>
          <a:ext cx="25665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latin typeface="Trebuchet MS" panose="020B0703020202090204" pitchFamily="34" charset="0"/>
            </a:rPr>
            <a:t>Osnove</a:t>
          </a:r>
        </a:p>
      </dsp:txBody>
      <dsp:txXfrm>
        <a:off x="58484" y="58484"/>
        <a:ext cx="2449544" cy="1081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89093" y="-2971164"/>
          <a:ext cx="1063731" cy="7140376"/>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a:latin typeface="+mn-lt"/>
            </a:rPr>
            <a:t>Primer: prenos toplote, </a:t>
          </a:r>
          <a:r>
            <a:rPr lang="en-GB" sz="2000" kern="1200" noProof="0" dirty="0">
              <a:latin typeface="+mn-lt"/>
            </a:rPr>
            <a:t>elektrotehnika, </a:t>
          </a:r>
          <a:r>
            <a:rPr lang="en-US" sz="2000" kern="1200" noProof="0" dirty="0">
              <a:latin typeface="+mn-lt"/>
            </a:rPr>
            <a:t>…</a:t>
          </a:r>
        </a:p>
        <a:p>
          <a:pPr marL="228600" lvl="1" indent="-228600" algn="l" defTabSz="889000">
            <a:lnSpc>
              <a:spcPct val="90000"/>
            </a:lnSpc>
            <a:spcBef>
              <a:spcPct val="0"/>
            </a:spcBef>
            <a:spcAft>
              <a:spcPct val="15000"/>
            </a:spcAft>
            <a:buChar char="•"/>
          </a:pPr>
          <a:r>
            <a:rPr lang="en-GB" sz="2000" kern="1200" noProof="0" dirty="0">
              <a:latin typeface="+mn-lt"/>
            </a:rPr>
            <a:t>Poudarek: + varnost, okolje, ergonomija, SDG, poti porabe, </a:t>
          </a:r>
          <a:r>
            <a:rPr lang="en-US" sz="2000" kern="1200" noProof="0" dirty="0">
              <a:latin typeface="+mn-lt"/>
            </a:rPr>
            <a:t>…</a:t>
          </a:r>
        </a:p>
      </dsp:txBody>
      <dsp:txXfrm rot="-5400000">
        <a:off x="2650771" y="119085"/>
        <a:ext cx="7088449" cy="959877"/>
      </dsp:txXfrm>
    </dsp:sp>
    <dsp:sp modelId="{AF54BFB8-5B0A-4DC9-BB52-F768F49E97C2}">
      <dsp:nvSpPr>
        <dsp:cNvPr id="0" name=""/>
        <dsp:cNvSpPr/>
      </dsp:nvSpPr>
      <dsp:spPr>
        <a:xfrm>
          <a:off x="484" y="0"/>
          <a:ext cx="2649582" cy="119804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noProof="0" dirty="0">
              <a:latin typeface="Trebuchet MS" panose="020B0703020202090204" pitchFamily="34" charset="0"/>
            </a:rPr>
            <a:t>Tehnologije</a:t>
          </a:r>
          <a:endParaRPr lang="en-US" sz="2400" b="1" kern="1200" noProof="0" dirty="0">
            <a:latin typeface="Trebuchet MS" panose="020B0703020202090204" pitchFamily="34" charset="0"/>
          </a:endParaRPr>
        </a:p>
      </dsp:txBody>
      <dsp:txXfrm>
        <a:off x="58968" y="58484"/>
        <a:ext cx="2532614" cy="10810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dirty="0">
              <a:latin typeface="Sofia Pro"/>
            </a:rPr>
            <a:t>Primeri: projekti, organizacija, človeški viri</a:t>
          </a:r>
          <a:r>
            <a:rPr lang="en-US" sz="2000" kern="1200" noProof="0" dirty="0">
              <a:latin typeface="Sofia Pro"/>
            </a:rPr>
            <a:t>, …</a:t>
          </a:r>
        </a:p>
        <a:p>
          <a:pPr marL="228600" lvl="1" indent="-228600" algn="l" defTabSz="889000">
            <a:lnSpc>
              <a:spcPct val="90000"/>
            </a:lnSpc>
            <a:spcBef>
              <a:spcPct val="0"/>
            </a:spcBef>
            <a:spcAft>
              <a:spcPct val="15000"/>
            </a:spcAft>
            <a:buChar char="•"/>
          </a:pPr>
          <a:r>
            <a:rPr lang="en-US" sz="2000" kern="1200" noProof="0" dirty="0">
              <a:latin typeface="Sofia Pro"/>
            </a:rPr>
            <a:t>Poudarek: </a:t>
          </a:r>
          <a:r>
            <a:rPr lang="en-GB" sz="2000" kern="1200" noProof="0" dirty="0"/>
            <a:t>+ + spol v medosebnih odnosih, zaposlovanje, ravnotežje med poklicnim in zasebnim življenjem, …</a:t>
          </a:r>
          <a:endParaRPr lang="en-US" sz="2000" kern="1200" noProof="0" dirty="0">
            <a:latin typeface="Sofia Pro"/>
          </a:endParaRPr>
        </a:p>
      </dsp:txBody>
      <dsp:txXfrm rot="-5400000">
        <a:off x="2535717" y="167014"/>
        <a:ext cx="7083783" cy="864019"/>
      </dsp:txXfrm>
    </dsp:sp>
    <dsp:sp modelId="{AF54BFB8-5B0A-4DC9-BB52-F768F49E97C2}">
      <dsp:nvSpPr>
        <dsp:cNvPr id="0" name=""/>
        <dsp:cNvSpPr/>
      </dsp:nvSpPr>
      <dsp:spPr>
        <a:xfrm>
          <a:off x="119443" y="0"/>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177870" y="58427"/>
        <a:ext cx="2417058" cy="10800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1760" y="-2966238"/>
          <a:ext cx="958437"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dirty="0">
              <a:latin typeface="Sofia Pro"/>
            </a:rPr>
            <a:t>Primeri: matematika, algebra, fizika, statistika, </a:t>
          </a:r>
          <a:r>
            <a:rPr lang="en-US" sz="2000" kern="1200" noProof="0" dirty="0">
              <a:latin typeface="Sofia Pro"/>
            </a:rPr>
            <a:t>… </a:t>
          </a:r>
        </a:p>
        <a:p>
          <a:pPr marL="228600" lvl="1" indent="-228600" algn="l" defTabSz="889000">
            <a:lnSpc>
              <a:spcPct val="90000"/>
            </a:lnSpc>
            <a:spcBef>
              <a:spcPct val="0"/>
            </a:spcBef>
            <a:spcAft>
              <a:spcPct val="15000"/>
            </a:spcAft>
            <a:buChar char="•"/>
          </a:pPr>
          <a:r>
            <a:rPr lang="en-GB" sz="2000" kern="1200" noProof="0" dirty="0">
              <a:latin typeface="Sofia Pro"/>
            </a:rPr>
            <a:t>Poudarek: </a:t>
          </a:r>
          <a:r>
            <a:rPr lang="en-GB" sz="2000" kern="1200" noProof="0" dirty="0" err="1">
              <a:latin typeface="Sofia Pro"/>
            </a:rPr>
            <a:t>kontekstualizacija</a:t>
          </a:r>
          <a:endParaRPr lang="en-US" sz="2000" kern="1200" noProof="0" dirty="0">
            <a:latin typeface="Sofia Pro"/>
          </a:endParaRPr>
        </a:p>
      </dsp:txBody>
      <dsp:txXfrm rot="-5400000">
        <a:off x="2535717" y="166592"/>
        <a:ext cx="7083737" cy="864863"/>
      </dsp:txXfrm>
    </dsp:sp>
    <dsp:sp modelId="{AF54BFB8-5B0A-4DC9-BB52-F768F49E97C2}">
      <dsp:nvSpPr>
        <dsp:cNvPr id="0" name=""/>
        <dsp:cNvSpPr/>
      </dsp:nvSpPr>
      <dsp:spPr>
        <a:xfrm>
          <a:off x="0" y="0"/>
          <a:ext cx="25339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noProof="0" dirty="0"/>
            <a:t>Osnove</a:t>
          </a:r>
          <a:endParaRPr lang="en-US" sz="2400" b="1" kern="1200" noProof="0" dirty="0"/>
        </a:p>
      </dsp:txBody>
      <dsp:txXfrm>
        <a:off x="58484" y="58484"/>
        <a:ext cx="2416944" cy="1081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1760" y="-2966238"/>
          <a:ext cx="958437"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dirty="0">
              <a:latin typeface="Sofia Pro"/>
            </a:rPr>
            <a:t>Primeri: prenos toplote, elektrotehnika</a:t>
          </a:r>
          <a:r>
            <a:rPr lang="en-US" sz="2000" kern="1200" noProof="0" dirty="0">
              <a:latin typeface="Sofia Pro"/>
            </a:rPr>
            <a:t>, …</a:t>
          </a:r>
        </a:p>
        <a:p>
          <a:pPr marL="228600" lvl="1" indent="-228600" algn="l" defTabSz="889000">
            <a:lnSpc>
              <a:spcPct val="90000"/>
            </a:lnSpc>
            <a:spcBef>
              <a:spcPct val="0"/>
            </a:spcBef>
            <a:spcAft>
              <a:spcPct val="15000"/>
            </a:spcAft>
            <a:buChar char="•"/>
          </a:pPr>
          <a:r>
            <a:rPr lang="en-GB" sz="2000" kern="1200" noProof="0" dirty="0">
              <a:latin typeface="Sofia Pro"/>
            </a:rPr>
            <a:t>Poudarek: + varnost, okolje, ergonomija, SDG, poti porabe</a:t>
          </a:r>
          <a:r>
            <a:rPr lang="en-GB" sz="2000" kern="1200" noProof="0" dirty="0"/>
            <a:t>, </a:t>
          </a:r>
          <a:r>
            <a:rPr lang="en-US" sz="2000" kern="1200" noProof="0" dirty="0">
              <a:latin typeface="Sofia Pro"/>
            </a:rPr>
            <a:t>…</a:t>
          </a:r>
        </a:p>
      </dsp:txBody>
      <dsp:txXfrm rot="-5400000">
        <a:off x="2535717" y="166592"/>
        <a:ext cx="7083737" cy="864863"/>
      </dsp:txXfrm>
    </dsp:sp>
    <dsp:sp modelId="{AF54BFB8-5B0A-4DC9-BB52-F768F49E97C2}">
      <dsp:nvSpPr>
        <dsp:cNvPr id="0" name=""/>
        <dsp:cNvSpPr/>
      </dsp:nvSpPr>
      <dsp:spPr>
        <a:xfrm>
          <a:off x="34485" y="0"/>
          <a:ext cx="2533912" cy="119804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noProof="0" dirty="0"/>
            <a:t>Tehnologije</a:t>
          </a:r>
          <a:endParaRPr lang="en-US" sz="2400" b="1" kern="1200" noProof="0" dirty="0"/>
        </a:p>
      </dsp:txBody>
      <dsp:txXfrm>
        <a:off x="92969" y="58484"/>
        <a:ext cx="2416944" cy="10810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dirty="0">
              <a:latin typeface="Sofia Pro"/>
            </a:rPr>
            <a:t>Primeri: projekti, organizacija, človeški viri</a:t>
          </a:r>
          <a:r>
            <a:rPr lang="en-US" sz="2000" kern="1200" noProof="0" dirty="0">
              <a:latin typeface="Sofia Pro"/>
            </a:rPr>
            <a:t>, …</a:t>
          </a:r>
        </a:p>
        <a:p>
          <a:pPr marL="228600" lvl="1" indent="-228600" algn="l" defTabSz="889000">
            <a:lnSpc>
              <a:spcPct val="90000"/>
            </a:lnSpc>
            <a:spcBef>
              <a:spcPct val="0"/>
            </a:spcBef>
            <a:spcAft>
              <a:spcPct val="15000"/>
            </a:spcAft>
            <a:buChar char="•"/>
          </a:pPr>
          <a:r>
            <a:rPr lang="en-GB" sz="2000" kern="1200" noProof="0" dirty="0">
              <a:latin typeface="Sofia Pro"/>
            </a:rPr>
            <a:t>Poudarek: + + spol v medosebnih odnosih, zaposlovanje, ravnotežje med poklicnim in zasebnim življenjem</a:t>
          </a:r>
          <a:r>
            <a:rPr lang="en-GB" sz="2000" kern="1200" noProof="0" dirty="0"/>
            <a:t>, …</a:t>
          </a:r>
          <a:endParaRPr lang="en-US" sz="2000" kern="1200" noProof="0" dirty="0">
            <a:latin typeface="Sofia Pro"/>
          </a:endParaRPr>
        </a:p>
      </dsp:txBody>
      <dsp:txXfrm rot="-5400000">
        <a:off x="2535717" y="167014"/>
        <a:ext cx="7083783" cy="864019"/>
      </dsp:txXfrm>
    </dsp:sp>
    <dsp:sp modelId="{AF54BFB8-5B0A-4DC9-BB52-F768F49E97C2}">
      <dsp:nvSpPr>
        <dsp:cNvPr id="0" name=""/>
        <dsp:cNvSpPr/>
      </dsp:nvSpPr>
      <dsp:spPr>
        <a:xfrm>
          <a:off x="34485" y="1169"/>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92912" y="59596"/>
        <a:ext cx="2417058" cy="10800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ABA7A-60AA-45D2-B467-6151767C6D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F8B791-2A53-49C8-BB6A-B4EDC3585E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4EED1-B5A6-4481-971E-BA39EC762394}" type="datetimeFigureOut">
              <a:rPr lang="en-US" smtClean="0"/>
              <a:t>5/12/25</a:t>
            </a:fld>
            <a:endParaRPr lang="en-US"/>
          </a:p>
        </p:txBody>
      </p:sp>
      <p:sp>
        <p:nvSpPr>
          <p:cNvPr id="4" name="Footer Placeholder 3">
            <a:extLst>
              <a:ext uri="{FF2B5EF4-FFF2-40B4-BE49-F238E27FC236}">
                <a16:creationId xmlns:a16="http://schemas.microsoft.com/office/drawing/2014/main" id="{C88D9DDF-EAF9-45BC-812C-5A5AD641BF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885B83-3855-4DB3-B0C7-0862F2638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9AF6C-D07B-4642-B071-E50508F8EDF5}" type="slidenum">
              <a:rPr lang="en-US" smtClean="0"/>
              <a:t>‹#›</a:t>
            </a:fld>
            <a:endParaRPr lang="en-US"/>
          </a:p>
        </p:txBody>
      </p:sp>
    </p:spTree>
    <p:extLst>
      <p:ext uri="{BB962C8B-B14F-4D97-AF65-F5344CB8AC3E}">
        <p14:creationId xmlns:p14="http://schemas.microsoft.com/office/powerpoint/2010/main" val="1231957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7921A-FC0E-44BE-8415-1DC36E6067FE}" type="datetimeFigureOut">
              <a:rPr lang="en-US" smtClean="0"/>
              <a:t>5/12/25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F1523-F73D-4B44-8747-8A28830702F2}" type="slidenum">
              <a:rPr lang="en-US" smtClean="0"/>
              <a:t>‹#›</a:t>
            </a:fld>
            <a:endParaRPr lang="en-US"/>
          </a:p>
        </p:txBody>
      </p:sp>
    </p:spTree>
    <p:extLst>
      <p:ext uri="{BB962C8B-B14F-4D97-AF65-F5344CB8AC3E}">
        <p14:creationId xmlns:p14="http://schemas.microsoft.com/office/powerpoint/2010/main" val="172980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 predstavitvi moderatorja in kratki predstavitvi projekta </a:t>
            </a:r>
            <a:r>
              <a:rPr lang="en-US" dirty="0" err="1"/>
              <a:t>Agrigep</a:t>
            </a:r>
            <a:r>
              <a:rPr lang="en-US" dirty="0"/>
              <a:t> (ki ga bo oblikoval moderator, če bo upoštevan), je priporočljivo izpostaviti nekatere politike EU, ki kažejo na pomembnost teme z vidika odločanja. Nekatere ključne politike EU:</a:t>
            </a:r>
          </a:p>
          <a:p>
            <a:pPr marL="171450" indent="-171450">
              <a:buFont typeface="Arial" panose="020B0604020202020204" pitchFamily="34" charset="0"/>
              <a:buChar char="•"/>
            </a:pPr>
            <a:r>
              <a:rPr lang="en-US" dirty="0"/>
              <a:t>Konferenca v Pekingu leta 1995, kjer se je beseda "spol" prvič pojavila,</a:t>
            </a:r>
          </a:p>
          <a:p>
            <a:pPr marL="171450" indent="-171450">
              <a:buFont typeface="Arial" panose="020B0604020202020204" pitchFamily="34" charset="0"/>
              <a:buChar char="•"/>
            </a:pPr>
            <a:r>
              <a:rPr lang="en-US" dirty="0"/>
              <a:t>Leta 2007 je Svet Evrope izdal priporočilo o integraciji načela enakosti spolov v izobraževanje,</a:t>
            </a:r>
          </a:p>
          <a:p>
            <a:pPr marL="171450" indent="-171450">
              <a:buFont typeface="Arial" panose="020B0604020202020204" pitchFamily="34" charset="0"/>
              <a:buChar char="•"/>
            </a:pPr>
            <a:r>
              <a:rPr lang="en-US" dirty="0"/>
              <a:t>Pariška deklaracija iz leta 2015 in Komisija/Svet za nediskriminacijo,</a:t>
            </a:r>
          </a:p>
          <a:p>
            <a:pPr marL="171450" indent="-171450">
              <a:buFont typeface="Arial" panose="020B0604020202020204" pitchFamily="34" charset="0"/>
              <a:buChar char="•"/>
            </a:pPr>
            <a:r>
              <a:rPr lang="en-US" dirty="0"/>
              <a:t>2015 </a:t>
            </a:r>
            <a:r>
              <a:rPr lang="en-US" dirty="0" err="1"/>
              <a:t>lansiran</a:t>
            </a:r>
            <a:r>
              <a:rPr lang="en-US" dirty="0"/>
              <a:t> in sprejet evropski okvir za izobraževanje 2030 enake možnosti za vse, začele so se pojavljati smernice</a:t>
            </a:r>
          </a:p>
          <a:p>
            <a:pPr marL="171450" indent="-171450">
              <a:buFont typeface="Arial" panose="020B0604020202020204" pitchFamily="34" charset="0"/>
              <a:buChar char="•"/>
            </a:pPr>
            <a:endParaRPr lang="en-US" dirty="0"/>
          </a:p>
          <a:p>
            <a:r>
              <a:rPr lang="en-US" dirty="0"/>
              <a:t>Prepričajte se, da občinstvo pozna razliko med spolom in spolom.</a:t>
            </a:r>
          </a:p>
        </p:txBody>
      </p:sp>
      <p:sp>
        <p:nvSpPr>
          <p:cNvPr id="4" name="Slide Number Placeholder 3"/>
          <p:cNvSpPr>
            <a:spLocks noGrp="1"/>
          </p:cNvSpPr>
          <p:nvPr>
            <p:ph type="sldNum" sz="quarter" idx="10"/>
          </p:nvPr>
        </p:nvSpPr>
        <p:spPr/>
        <p:txBody>
          <a:bodyPr/>
          <a:lstStyle/>
          <a:p>
            <a:fld id="{49AF1523-F73D-4B44-8747-8A28830702F2}" type="slidenum">
              <a:rPr lang="en-US" smtClean="0"/>
              <a:t>1</a:t>
            </a:fld>
            <a:endParaRPr lang="en-US"/>
          </a:p>
        </p:txBody>
      </p:sp>
    </p:spTree>
    <p:extLst>
      <p:ext uri="{BB962C8B-B14F-4D97-AF65-F5344CB8AC3E}">
        <p14:creationId xmlns:p14="http://schemas.microsoft.com/office/powerpoint/2010/main" val="273353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10</a:t>
            </a:fld>
            <a:endParaRPr lang="en-US"/>
          </a:p>
        </p:txBody>
      </p:sp>
    </p:spTree>
    <p:extLst>
      <p:ext uri="{BB962C8B-B14F-4D97-AF65-F5344CB8AC3E}">
        <p14:creationId xmlns:p14="http://schemas.microsoft.com/office/powerpoint/2010/main" val="172739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Stereotipe, ki so jih udeleženci identificirali v dejavnosti 1, je mogoče najti tudi v iskalnikih, kot je Google.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Zanimiv primer je premik študija matematike in poklicev v zadnjih letih, kjer se je stereotip premaknil od skoraj neuporabnega študija, kjer je edina možna služba postati učiteljica (popustljivost področju, kjer prevladujejo ženske), proti novi paradigmi velikih podatkov (popuščanje področju, kjer prevladujejo moški).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Stereotipi močno vplivajo na poklice!</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11</a:t>
            </a:fld>
            <a:endParaRPr lang="en-US"/>
          </a:p>
        </p:txBody>
      </p:sp>
    </p:spTree>
    <p:extLst>
      <p:ext uri="{BB962C8B-B14F-4D97-AF65-F5344CB8AC3E}">
        <p14:creationId xmlns:p14="http://schemas.microsoft.com/office/powerpoint/2010/main" val="152863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 se enako išče </a:t>
            </a:r>
            <a:r>
              <a:rPr lang="en-US" dirty="0" err="1"/>
              <a:t>agroživilski</a:t>
            </a:r>
            <a:r>
              <a:rPr lang="en-US" dirty="0"/>
              <a:t> inženiring, postane očiten pomen podeželskega konteksta in ročnega dela. To ima tudi vpliv spola na poklice.</a:t>
            </a:r>
          </a:p>
        </p:txBody>
      </p:sp>
      <p:sp>
        <p:nvSpPr>
          <p:cNvPr id="4" name="Slide Number Placeholder 3"/>
          <p:cNvSpPr>
            <a:spLocks noGrp="1"/>
          </p:cNvSpPr>
          <p:nvPr>
            <p:ph type="sldNum" sz="quarter" idx="5"/>
          </p:nvPr>
        </p:nvSpPr>
        <p:spPr/>
        <p:txBody>
          <a:bodyPr/>
          <a:lstStyle/>
          <a:p>
            <a:fld id="{49AF1523-F73D-4B44-8747-8A28830702F2}" type="slidenum">
              <a:rPr lang="en-US" smtClean="0"/>
              <a:t>12</a:t>
            </a:fld>
            <a:endParaRPr lang="en-US"/>
          </a:p>
        </p:txBody>
      </p:sp>
    </p:spTree>
    <p:extLst>
      <p:ext uri="{BB962C8B-B14F-4D97-AF65-F5344CB8AC3E}">
        <p14:creationId xmlns:p14="http://schemas.microsoft.com/office/powerpoint/2010/main" val="201690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Bistveno je dokazati, da naše poklice ne izbiramo svobodno, ampak jih (delno) določa naš kontekst.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V oranžni barvi: koncept (poklicnega) uspeha in (akademske) odličnosti ni brez pristranskosti glede spola. Se nam zdi najuspešnejši moški, ki vodi ogromno podjetje, kot ženska, ki izobražuje svoje otroke? Ponavadi povezujemo preveč uspeha s plačo in ker so ženske premalo zastopane na višjih položajih, pomanjkanje referentov zmanjšuje njihova pričakovanja.</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V akademskem krogu je mogoče najti podoben scenarij: univerze bolj cenijo (moškega), ki veliko objavlja in koordinira raziskovalne projekte, kot (žensko), ki je osredotočena na poučevanje in mentorstvo študentom (in verjetno nosi veliko promocijskih dejavnosti in akademskih gospodinjskih opravil).</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13</a:t>
            </a:fld>
            <a:endParaRPr lang="en-US"/>
          </a:p>
        </p:txBody>
      </p:sp>
    </p:spTree>
    <p:extLst>
      <p:ext uri="{BB962C8B-B14F-4D97-AF65-F5344CB8AC3E}">
        <p14:creationId xmlns:p14="http://schemas.microsoft.com/office/powerpoint/2010/main" val="81866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14</a:t>
            </a:fld>
            <a:endParaRPr lang="en-US"/>
          </a:p>
        </p:txBody>
      </p:sp>
    </p:spTree>
    <p:extLst>
      <p:ext uri="{BB962C8B-B14F-4D97-AF65-F5344CB8AC3E}">
        <p14:creationId xmlns:p14="http://schemas.microsoft.com/office/powerpoint/2010/main" val="130626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 prosojnica je zasnovana za razlago koncepta integracije načela enakosti spolov. Spletni seminar se bo osredotočal na poučevanje, vendar to ni dovolj in ta dimenzija spola bi morala prodreti tudi v druge vidike naših institucij.</a:t>
            </a:r>
          </a:p>
        </p:txBody>
      </p:sp>
      <p:sp>
        <p:nvSpPr>
          <p:cNvPr id="4" name="Slide Number Placeholder 3"/>
          <p:cNvSpPr>
            <a:spLocks noGrp="1"/>
          </p:cNvSpPr>
          <p:nvPr>
            <p:ph type="sldNum" sz="quarter" idx="5"/>
          </p:nvPr>
        </p:nvSpPr>
        <p:spPr/>
        <p:txBody>
          <a:bodyPr/>
          <a:lstStyle/>
          <a:p>
            <a:fld id="{9025E365-159B-4E3D-9283-EF8D5E963A8F}" type="slidenum">
              <a:rPr lang="es-ES" smtClean="0"/>
              <a:t>15</a:t>
            </a:fld>
            <a:endParaRPr lang="es-ES"/>
          </a:p>
        </p:txBody>
      </p:sp>
    </p:spTree>
    <p:extLst>
      <p:ext uri="{BB962C8B-B14F-4D97-AF65-F5344CB8AC3E}">
        <p14:creationId xmlns:p14="http://schemas.microsoft.com/office/powerpoint/2010/main" val="67330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Ves čas </a:t>
            </a:r>
            <a:r>
              <a:rPr lang="en-US" dirty="0" err="1"/>
              <a:t>webinarja</a:t>
            </a:r>
            <a:r>
              <a:rPr lang="en-US" dirty="0"/>
              <a:t> se upošteva pristop od spodaj navzgor, kjer LAHKO VSI učitelji vključijo dimenzijo spola v svoje poučevanje. Seveda je obstoj specifičnih predmetov lahko zanimiv, vendar bo prava preobrazba dosežena, če bomo sledili temu transverzalnemu pristopu.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Vzgojitelj je spodbujevalec sprememb.</a:t>
            </a:r>
          </a:p>
        </p:txBody>
      </p:sp>
      <p:sp>
        <p:nvSpPr>
          <p:cNvPr id="4" name="Slide Number Placeholder 3"/>
          <p:cNvSpPr>
            <a:spLocks noGrp="1"/>
          </p:cNvSpPr>
          <p:nvPr>
            <p:ph type="sldNum" sz="quarter" idx="5"/>
          </p:nvPr>
        </p:nvSpPr>
        <p:spPr/>
        <p:txBody>
          <a:bodyPr/>
          <a:lstStyle/>
          <a:p>
            <a:fld id="{9025E365-159B-4E3D-9283-EF8D5E963A8F}" type="slidenum">
              <a:rPr lang="es-ES" smtClean="0"/>
              <a:t>16</a:t>
            </a:fld>
            <a:endParaRPr lang="es-ES"/>
          </a:p>
        </p:txBody>
      </p:sp>
    </p:spTree>
    <p:extLst>
      <p:ext uri="{BB962C8B-B14F-4D97-AF65-F5344CB8AC3E}">
        <p14:creationId xmlns:p14="http://schemas.microsoft.com/office/powerpoint/2010/main" val="259709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Pokažite slike eno za drugo. Naj se udeleženci odločijo, ali je v vsaki od slik diapozitiva razsežnost spola. Postalo bo očitno, da imajo lahko navidezno nevtralne situacije GD. Na primer: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Moški ponavadi sodelujejo več in hitreje. Udeležbo žensk lahko spodbujamo tako, da študentom zagotovimo več časa za odgovore ali jih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opolnomočimo</a:t>
            </a:r>
            <a:r>
              <a:rPr lang="en-GB" sz="1800" dirty="0">
                <a:effectLst/>
                <a:latin typeface="Calibri" panose="020F0502020204030204" pitchFamily="34" charset="0"/>
                <a:ea typeface="Calibri" panose="020F0502020204030204" pitchFamily="34" charset="0"/>
                <a:cs typeface="Times New Roman" panose="02020603050405020304" pitchFamily="18" charset="0"/>
              </a:rPr>
              <a:t> pri vsaki udeležbi.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Pri sestavljanju skupin se študentke ponavadi združujejo, da se počutijo bolj udobno. Tudi porazdelitev vlog predstavlja nekaj pristranskosti.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Nekatere študije dokazujejo, da so fantje boljši pri testih izbire, verjetno zaradi poznavanja tveganja.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Ko je moško telo (belec, srednjih let, visok socialno-ekonomski status) vzeto kot referenca za kakršno koli oblikovanje, se lahko pojavijo ergonomske težave, zaradi katerih se ženske (in številne druge skupine) počutijo izključene.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Tudi v zelo tehnološkem predmetu, kjer so numerične simulacije v središču učenja, je mogoče vključiti nekatere vidike spola v vsebino, kot je na primer avtorstvo člankov v revijah, ki se berejo za oblikovanje študije primera.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Tudi v navidezno enostavnih primerih preučevanja upravljanja voda se pojavljajo vprašanja spola (nadzor upravljanja voda ni enakomerno porazdeljen).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Pojasnite razliko med spolno nevtralnimi in spolno zaslepljenimi.</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17</a:t>
            </a:fld>
            <a:endParaRPr lang="en-US"/>
          </a:p>
        </p:txBody>
      </p:sp>
    </p:spTree>
    <p:extLst>
      <p:ext uri="{BB962C8B-B14F-4D97-AF65-F5344CB8AC3E}">
        <p14:creationId xmlns:p14="http://schemas.microsoft.com/office/powerpoint/2010/main" val="118296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Običajno so študije STEM veljale za spolno nevtralne (kar je pozitivna značilnost!), toda ko je dosežen natančnejši vpogled, postane očitno, da so spolno zaslepljene in imajo več družbenih učinkov.</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18</a:t>
            </a:fld>
            <a:endParaRPr lang="el-GR"/>
          </a:p>
        </p:txBody>
      </p:sp>
    </p:spTree>
    <p:extLst>
      <p:ext uri="{BB962C8B-B14F-4D97-AF65-F5344CB8AC3E}">
        <p14:creationId xmlns:p14="http://schemas.microsoft.com/office/powerpoint/2010/main" val="21255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je jedro usposabljanja.</a:t>
            </a:r>
          </a:p>
          <a:p>
            <a:r>
              <a:rPr lang="en-US" dirty="0"/>
              <a:t>Udeleženci naj se zavedajo, da morajo biti vsi štirje stebri obarvani z dimenzijo spola in ne le vsebinski. To bo olajšalo nalogo in odprlo vrata začetnikom (učno okolje in metodološki stebri so veliko lažji).</a:t>
            </a:r>
          </a:p>
        </p:txBody>
      </p:sp>
      <p:sp>
        <p:nvSpPr>
          <p:cNvPr id="4" name="Slide Number Placeholder 3"/>
          <p:cNvSpPr>
            <a:spLocks noGrp="1"/>
          </p:cNvSpPr>
          <p:nvPr>
            <p:ph type="sldNum" sz="quarter" idx="5"/>
          </p:nvPr>
        </p:nvSpPr>
        <p:spPr/>
        <p:txBody>
          <a:bodyPr/>
          <a:lstStyle/>
          <a:p>
            <a:fld id="{9025E365-159B-4E3D-9283-EF8D5E963A8F}" type="slidenum">
              <a:rPr lang="es-ES" smtClean="0"/>
              <a:t>19</a:t>
            </a:fld>
            <a:endParaRPr lang="es-ES"/>
          </a:p>
        </p:txBody>
      </p:sp>
    </p:spTree>
    <p:extLst>
      <p:ext uri="{BB962C8B-B14F-4D97-AF65-F5344CB8AC3E}">
        <p14:creationId xmlns:p14="http://schemas.microsoft.com/office/powerpoint/2010/main" val="12810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a:defRPr/>
            </a:pPr>
            <a:r>
              <a:rPr lang="en-US" dirty="0"/>
              <a:t>Tukaj ni predlagana nobena posebna metodologija za vključitev razsežnosti spola, vendar metodologije aktivnega učenja zagotavljajo ugoden kontekst za delo z medosebnimi veščinami in s tem za delo na stereotipih in pristranskostih. Kot primer si oglejmo metodologijo Project Base Learning: običajno se projekt izvaja v timskem delu, nato pa nam omogoča poglobljeno delo v vlogah in njihovih ustreznih stereotipih (glejte diapozitiv št. 22). Poleg tega lahko v igri vlog eksplicitno razpravljamo o nekaterih stereotipih, povezanih s spolom, prednostnih nalogah, povezanih s spolom, itd. To sta samo dva primera, glavne točke pa so:</a:t>
            </a:r>
          </a:p>
          <a:p>
            <a:pPr>
              <a:defRPr/>
            </a:pPr>
            <a:r>
              <a:rPr lang="en-US" dirty="0"/>
              <a:t> 1. Aktivne metodologije spodbujajo interakcijo študentov in nam tako omogočajo eksplicitno razpravo o pristranskosti in spolnih stereotipih</a:t>
            </a:r>
          </a:p>
          <a:p>
            <a:pPr>
              <a:defRPr/>
            </a:pPr>
            <a:r>
              <a:rPr lang="en-US" dirty="0"/>
              <a:t> 2. Aktivne metodologije običajno zahtevajo več ocenjevalnih instrumentov (poročilo, ustni zagovor, nekaj medsebojnega ocenjevanja itd.), kar študentom omogoča bolj raznolik spekter instrumentov in tako bolj prilagojenih vsakemu posamezniku.</a:t>
            </a:r>
          </a:p>
          <a:p>
            <a:pPr>
              <a:defRPr/>
            </a:pPr>
            <a:endParaRPr lang="en-US" dirty="0"/>
          </a:p>
          <a:p>
            <a:pPr>
              <a:defRPr/>
            </a:pPr>
            <a:endParaRPr lang="en-US" dirty="0"/>
          </a:p>
          <a:p>
            <a:pPr>
              <a:defRPr/>
            </a:pPr>
            <a:r>
              <a:rPr lang="en-US" dirty="0"/>
              <a:t>Nizka raven </a:t>
            </a:r>
            <a:r>
              <a:rPr lang="en-US" dirty="0" err="1"/>
              <a:t>samoučinkovitosti</a:t>
            </a:r>
            <a:r>
              <a:rPr lang="en-US" dirty="0"/>
              <a:t> se je izkazala za eno od ovir za ženske pri vpisu na področje STEM. Te nizke ravni je mogoče opaziti tudi pri študentkah STEM. Tako lahko vzgojitelji poskušamo podpreti njihovo samopodobo z uvedbo nekaterih referentk.</a:t>
            </a:r>
          </a:p>
          <a:p>
            <a:pPr>
              <a:defRPr/>
            </a:pPr>
            <a:endParaRPr lang="en-US" dirty="0"/>
          </a:p>
          <a:p>
            <a:pPr>
              <a:defRPr/>
            </a:pPr>
            <a:r>
              <a:rPr lang="en-US" dirty="0"/>
              <a:t>Predhodne in naknadne ankete nam lahko pomagajo izboljšati spletni seminar po metodologiji akcijskega raziskovanja.</a:t>
            </a:r>
            <a:endParaRPr lang="en-GB" sz="1200" kern="1200" dirty="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20</a:t>
            </a:fld>
            <a:endParaRPr lang="el-GR"/>
          </a:p>
        </p:txBody>
      </p:sp>
    </p:spTree>
    <p:extLst>
      <p:ext uri="{BB962C8B-B14F-4D97-AF65-F5344CB8AC3E}">
        <p14:creationId xmlns:p14="http://schemas.microsoft.com/office/powerpoint/2010/main" val="408081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dirty="0">
                <a:solidFill>
                  <a:schemeClr val="tx1"/>
                </a:solidFill>
                <a:effectLst/>
                <a:latin typeface="+mn-lt"/>
                <a:ea typeface="+mn-ea"/>
                <a:cs typeface="+mn-cs"/>
              </a:rPr>
              <a:t>To je nekaj namigov, kako vključiti GD v učno okolje.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Nekaj ​​udeležencev prosite, naj pojasnijo lastne izkušnje pri vodenju udeležbe študentov in/ali vodenju timskega dela. Ali so opazili, da fantje več sodelujejo? Ali so opazili, da se dekleta združujejo med njimi v skupinskem delu? Ali so opazili vloge glede na spol pri razdelitvi nalog v kontekstu timskega dela?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Tukaj je predlagan primer kratkega jezikovnega vodnika </a:t>
            </a:r>
            <a:r>
              <a:rPr lang="en-GB" sz="1200" kern="1200" dirty="0" err="1">
                <a:solidFill>
                  <a:schemeClr val="tx1"/>
                </a:solidFill>
                <a:effectLst/>
                <a:latin typeface="+mn-lt"/>
                <a:ea typeface="+mn-ea"/>
                <a:cs typeface="+mn-cs"/>
              </a:rPr>
              <a:t>Universitat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Politècnica</a:t>
            </a:r>
            <a:r>
              <a:rPr lang="en-GB" sz="1200" kern="1200" dirty="0">
                <a:solidFill>
                  <a:schemeClr val="tx1"/>
                </a:solidFill>
                <a:effectLst/>
                <a:latin typeface="+mn-lt"/>
                <a:ea typeface="+mn-ea"/>
                <a:cs typeface="+mn-cs"/>
              </a:rPr>
              <a:t> de Catalunya, vendar se moderatorja spodbuja, da vključi druge vodnike iz svoje institucije.</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21</a:t>
            </a:fld>
            <a:endParaRPr lang="el-GR"/>
          </a:p>
        </p:txBody>
      </p:sp>
    </p:spTree>
    <p:extLst>
      <p:ext uri="{BB962C8B-B14F-4D97-AF65-F5344CB8AC3E}">
        <p14:creationId xmlns:p14="http://schemas.microsoft.com/office/powerpoint/2010/main" val="878424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dirty="0">
                <a:solidFill>
                  <a:schemeClr val="tx1"/>
                </a:solidFill>
                <a:effectLst/>
                <a:latin typeface="+mn-lt"/>
                <a:ea typeface="+mn-ea"/>
                <a:cs typeface="+mn-cs"/>
              </a:rPr>
              <a:t>To je primer, kako lahko metodologija aktivnega učenja, kjer učenci delajo v skupinah, podpira vključitev GD. Obstaja nekaj referenc za 3 teme, ki lahko usmerjajo moderatorje in nudijo nekaj primerov za udeležence.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Tema, če je usklajena s cilji trajnostnega razvoja, lahko poveča okoljski in družbeni vpliv projekta, kar se je izkazalo za najbolj zanimivo za študentke.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Vzdržnost vzgojitelja v smislu časovnih virov je ključnega pomena za pravilno usmerjanje študentov, zagotavljanje ustreznih povratnih informacij in ohranjanje urnika (in zdravja).</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22</a:t>
            </a:fld>
            <a:endParaRPr lang="el-GR"/>
          </a:p>
        </p:txBody>
      </p:sp>
    </p:spTree>
    <p:extLst>
      <p:ext uri="{BB962C8B-B14F-4D97-AF65-F5344CB8AC3E}">
        <p14:creationId xmlns:p14="http://schemas.microsoft.com/office/powerpoint/2010/main" val="146406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dirty="0"/>
              <a:t>Eno bolj temeljnih dejanj pri vključevanju dimenzije spola v poučevanje je predstavitev ženskih prispevkov znotraj področja znanja. Te ženske delujejo kot referenčne osebe (in vzornice) za študente, s čimer krepijo </a:t>
            </a:r>
            <a:r>
              <a:rPr lang="en-GB" dirty="0" err="1"/>
              <a:t>opolnomočenje</a:t>
            </a:r>
            <a:r>
              <a:rPr lang="en-GB" dirty="0"/>
              <a:t> študentk.</a:t>
            </a:r>
          </a:p>
          <a:p>
            <a:r>
              <a:rPr lang="en-GB" dirty="0"/>
              <a:t>Vendar, do katere mere imajo študentje referente moškega ali ženskega spola? Analizirali smo ga s pomočjo ankete na UPC (</a:t>
            </a:r>
            <a:r>
              <a:rPr lang="en-GB" dirty="0" err="1"/>
              <a:t>Universitat</a:t>
            </a:r>
            <a:r>
              <a:rPr lang="en-GB" dirty="0"/>
              <a:t> </a:t>
            </a:r>
            <a:r>
              <a:rPr lang="en-GB" dirty="0" err="1"/>
              <a:t>Politècnica</a:t>
            </a:r>
            <a:r>
              <a:rPr lang="en-GB" dirty="0"/>
              <a:t> de Catalunya) v okviru projekta inovacij v poučevanju leta 2019.</a:t>
            </a:r>
          </a:p>
          <a:p>
            <a:r>
              <a:rPr lang="en-GB" dirty="0"/>
              <a:t>Študentje so morali identificirati (z imeni) moške in ženske referente na svojem področju znanja.</a:t>
            </a:r>
          </a:p>
          <a:p>
            <a:r>
              <a:rPr lang="en-GB" dirty="0"/>
              <a:t>Nekaj ​​zaključkov:</a:t>
            </a:r>
          </a:p>
          <a:p>
            <a:r>
              <a:rPr lang="en-GB" dirty="0"/>
              <a:t>- Precejšen del študentov (več kot 40 % ne glede na spol) ne pozna referenta.</a:t>
            </a:r>
          </a:p>
          <a:p>
            <a:r>
              <a:rPr lang="en-GB" dirty="0"/>
              <a:t>- Bolj verjetno je, da imajo učenci moškega referenta. To upravičuje potrebo po vključitvi referentk v poučevanje.</a:t>
            </a:r>
          </a:p>
          <a:p>
            <a:r>
              <a:rPr lang="en-GB" dirty="0"/>
              <a:t>- Pri študentih so referenti znani referenti (nacionalni ali mednarodni), medtem ko referentke večinoma pripadajo njihovemu osebnemu krogu. Pri študentkah vsi referenti pripadajo njihovemu osebnemu krogu. Nujno je vključiti znane referentke (domače ali mednarodne).</a:t>
            </a:r>
            <a:endParaRPr lang="en-GB" sz="1200" kern="1200" dirty="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23</a:t>
            </a:fld>
            <a:endParaRPr lang="el-GR"/>
          </a:p>
        </p:txBody>
      </p:sp>
    </p:spTree>
    <p:extLst>
      <p:ext uri="{BB962C8B-B14F-4D97-AF65-F5344CB8AC3E}">
        <p14:creationId xmlns:p14="http://schemas.microsoft.com/office/powerpoint/2010/main" val="292708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dirty="0">
                <a:solidFill>
                  <a:srgbClr val="333333"/>
                </a:solidFill>
                <a:effectLst/>
                <a:latin typeface="Segoe UI" panose="020B0502040204020203" pitchFamily="34" charset="0"/>
              </a:rPr>
              <a:t>Grafi so primeri, ki se običajno uporabljajo za razlago fizike (bodisi v srednji šoli ali v prvem letniku diplomskega študija) in jasno kažejo, da je nujno treba vključiti spol v te primere. Vedno se najde človek, ki počne nekaj v zvezi z nogometom, vojno ali nesmiselnimi stvarmi. Le na desni sliki vidimo nekaj primerov tako moških kot žensk, ki počneta posebne stvari, ki jih lahko povežemo s svojim življenjem.</a:t>
            </a:r>
          </a:p>
          <a:p>
            <a:r>
              <a:rPr lang="en-US" b="0" i="0" dirty="0">
                <a:solidFill>
                  <a:srgbClr val="333333"/>
                </a:solidFill>
                <a:effectLst/>
                <a:latin typeface="Segoe UI" panose="020B0502040204020203" pitchFamily="34" charset="0"/>
              </a:rPr>
              <a:t>Pri razlagi osnov katere koli znanosti bi morali poskušati vključiti pomembne primere.</a:t>
            </a:r>
            <a:endParaRPr lang="en-GB" sz="1200" kern="1200" dirty="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24</a:t>
            </a:fld>
            <a:endParaRPr lang="el-GR"/>
          </a:p>
        </p:txBody>
      </p:sp>
    </p:spTree>
    <p:extLst>
      <p:ext uri="{BB962C8B-B14F-4D97-AF65-F5344CB8AC3E}">
        <p14:creationId xmlns:p14="http://schemas.microsoft.com/office/powerpoint/2010/main" val="133317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dirty="0">
                <a:solidFill>
                  <a:srgbClr val="333333"/>
                </a:solidFill>
                <a:effectLst/>
                <a:latin typeface="Segoe UI" panose="020B0502040204020203" pitchFamily="34" charset="0"/>
              </a:rPr>
              <a:t>Tehnologijo je mogoče razložiti na objektno usmerjeni osnovi ali pa se osredotočiti na ljudi, ki jo bodo uporabljali, vplive na okolje, družbene vplive, ...</a:t>
            </a:r>
          </a:p>
          <a:p>
            <a:r>
              <a:rPr lang="en-US" b="0" i="0" dirty="0">
                <a:solidFill>
                  <a:srgbClr val="333333"/>
                </a:solidFill>
                <a:effectLst/>
                <a:latin typeface="Segoe UI" panose="020B0502040204020203" pitchFamily="34" charset="0"/>
              </a:rPr>
              <a:t>Statistični podatki kažejo, da ženske bolj zanimajo okolje in družbeni vidiki, zato bi morali študije STEM poskušati obarvati s temi zelo uporabnimi vidiki.</a:t>
            </a:r>
            <a:endParaRPr lang="en-GB" sz="1200" kern="1200" dirty="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25</a:t>
            </a:fld>
            <a:endParaRPr lang="el-GR"/>
          </a:p>
        </p:txBody>
      </p:sp>
    </p:spTree>
    <p:extLst>
      <p:ext uri="{BB962C8B-B14F-4D97-AF65-F5344CB8AC3E}">
        <p14:creationId xmlns:p14="http://schemas.microsoft.com/office/powerpoint/2010/main" val="329947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Subjekti upravljanja so močno povezani z osebami, delavci in uporabniki. Zato mora biti GD vključen v vse njihove vsebine.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She Figures in baze podatkov Eurostat so lahko zelo koristne pri prikazovanju trenutnih statističnih podatkov in </a:t>
            </a:r>
            <a:r>
              <a:rPr lang="en-GB" sz="1200" kern="1200" dirty="0" err="1">
                <a:solidFill>
                  <a:schemeClr val="tx1"/>
                </a:solidFill>
                <a:effectLst/>
                <a:latin typeface="+mn-lt"/>
                <a:ea typeface="+mn-ea"/>
                <a:cs typeface="+mn-cs"/>
              </a:rPr>
              <a:t>ozaveščanju</a:t>
            </a:r>
            <a:r>
              <a:rPr lang="en-GB" sz="1200" kern="1200" dirty="0">
                <a:solidFill>
                  <a:schemeClr val="tx1"/>
                </a:solidFill>
                <a:effectLst/>
                <a:latin typeface="+mn-lt"/>
                <a:ea typeface="+mn-ea"/>
                <a:cs typeface="+mn-cs"/>
              </a:rPr>
              <a:t>.</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26</a:t>
            </a:fld>
            <a:endParaRPr lang="el-GR"/>
          </a:p>
        </p:txBody>
      </p:sp>
    </p:spTree>
    <p:extLst>
      <p:ext uri="{BB962C8B-B14F-4D97-AF65-F5344CB8AC3E}">
        <p14:creationId xmlns:p14="http://schemas.microsoft.com/office/powerpoint/2010/main" val="373259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27</a:t>
            </a:fld>
            <a:endParaRPr lang="el-GR"/>
          </a:p>
        </p:txBody>
      </p:sp>
    </p:spTree>
    <p:extLst>
      <p:ext uri="{BB962C8B-B14F-4D97-AF65-F5344CB8AC3E}">
        <p14:creationId xmlns:p14="http://schemas.microsoft.com/office/powerpoint/2010/main" val="406178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dirty="0">
                <a:solidFill>
                  <a:schemeClr val="tx1"/>
                </a:solidFill>
                <a:effectLst/>
                <a:latin typeface="+mn-lt"/>
                <a:ea typeface="+mn-ea"/>
                <a:cs typeface="+mn-cs"/>
              </a:rPr>
              <a:t>Če resnično verjamemo, da je GD ustrezen (v katerem koli od 4 stebrov), bi ga morali oceniti.</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Obstaja veliko literature o GD v definiciji instrumentov. Glejte 4. poglavje (Mas de les Valls &amp; Peña, 2022) za kratek povzetek.</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28</a:t>
            </a:fld>
            <a:endParaRPr lang="el-GR"/>
          </a:p>
        </p:txBody>
      </p:sp>
    </p:spTree>
    <p:extLst>
      <p:ext uri="{BB962C8B-B14F-4D97-AF65-F5344CB8AC3E}">
        <p14:creationId xmlns:p14="http://schemas.microsoft.com/office/powerpoint/2010/main" val="305612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 tej točki trener da kontrolni seznam na voljo vsakemu udeležencu (v papirni obliki, če je usposabljanje osebno, in v digitalni obliki, če je usposabljanje spletno).</a:t>
            </a:r>
          </a:p>
          <a:p>
            <a:endParaRPr lang="en-US" dirty="0"/>
          </a:p>
          <a:p>
            <a:r>
              <a:rPr lang="en-US" dirty="0"/>
              <a:t>Trener vsakega udeleženca prosi, naj pozorno prebere vsako postavko kontrolnega seznama in poskusi opraviti samoocenjevanje tako, da za vsako postavko napiše ocene (med 0 in 5 ali NA, če je potrebno).</a:t>
            </a:r>
          </a:p>
          <a:p>
            <a:endParaRPr lang="en-US" dirty="0"/>
          </a:p>
          <a:p>
            <a:r>
              <a:rPr lang="en-US" dirty="0"/>
              <a:t>Kontrolni seznam vključuje 4 tabele, eno na vsak steber. Za vsak steber je treba izračunati povprečno oceno in jo zapisati na MIRO tablo.</a:t>
            </a:r>
          </a:p>
        </p:txBody>
      </p:sp>
      <p:sp>
        <p:nvSpPr>
          <p:cNvPr id="4" name="Slide Number Placeholder 3"/>
          <p:cNvSpPr>
            <a:spLocks noGrp="1"/>
          </p:cNvSpPr>
          <p:nvPr>
            <p:ph type="sldNum" sz="quarter" idx="5"/>
          </p:nvPr>
        </p:nvSpPr>
        <p:spPr/>
        <p:txBody>
          <a:bodyPr/>
          <a:lstStyle/>
          <a:p>
            <a:fld id="{49AF1523-F73D-4B44-8747-8A28830702F2}" type="slidenum">
              <a:rPr lang="en-US" smtClean="0"/>
              <a:t>29</a:t>
            </a:fld>
            <a:endParaRPr lang="en-US"/>
          </a:p>
        </p:txBody>
      </p:sp>
    </p:spTree>
    <p:extLst>
      <p:ext uri="{BB962C8B-B14F-4D97-AF65-F5344CB8AC3E}">
        <p14:creationId xmlns:p14="http://schemas.microsoft.com/office/powerpoint/2010/main" val="368925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je slika plošče MIRO.</a:t>
            </a:r>
          </a:p>
          <a:p>
            <a:endParaRPr lang="en-US" dirty="0"/>
          </a:p>
          <a:p>
            <a:r>
              <a:rPr lang="en-US" dirty="0"/>
              <a:t>Kontrolni seznam se uporablja kot instrument za samoocenjevanje za vsakega udeleženca (individualno). V zbirni tabeli na tabli MIRO bodo zapisane samo povprečne ocene za vsakega od 4 stebrov.</a:t>
            </a:r>
          </a:p>
        </p:txBody>
      </p:sp>
      <p:sp>
        <p:nvSpPr>
          <p:cNvPr id="4" name="Slide Number Placeholder 3"/>
          <p:cNvSpPr>
            <a:spLocks noGrp="1"/>
          </p:cNvSpPr>
          <p:nvPr>
            <p:ph type="sldNum" sz="quarter" idx="5"/>
          </p:nvPr>
        </p:nvSpPr>
        <p:spPr/>
        <p:txBody>
          <a:bodyPr/>
          <a:lstStyle/>
          <a:p>
            <a:fld id="{49AF1523-F73D-4B44-8747-8A28830702F2}" type="slidenum">
              <a:rPr lang="en-US" smtClean="0"/>
              <a:t>30</a:t>
            </a:fld>
            <a:endParaRPr lang="en-US"/>
          </a:p>
        </p:txBody>
      </p:sp>
    </p:spTree>
    <p:extLst>
      <p:ext uri="{BB962C8B-B14F-4D97-AF65-F5344CB8AC3E}">
        <p14:creationId xmlns:p14="http://schemas.microsoft.com/office/powerpoint/2010/main" val="3624566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Znotraj skupin 4-5 udeležencev določite najboljše ocene za vsak steber in dobre prakse, ki so prinesle te ocene. Te dobre prakse so nato zapisane na listu s 4 stebri z uporabo samolepilnih listkov.</a:t>
            </a:r>
          </a:p>
          <a:p>
            <a:endParaRPr lang="en-US" dirty="0"/>
          </a:p>
          <a:p>
            <a:r>
              <a:rPr lang="en-US" dirty="0"/>
              <a:t>Zadnjih 10 minut na plenarnem zasedanju je namenjenih izmenjavi idej in dobrih praks.</a:t>
            </a:r>
          </a:p>
        </p:txBody>
      </p:sp>
      <p:sp>
        <p:nvSpPr>
          <p:cNvPr id="4" name="Slide Number Placeholder 3"/>
          <p:cNvSpPr>
            <a:spLocks noGrp="1"/>
          </p:cNvSpPr>
          <p:nvPr>
            <p:ph type="sldNum" sz="quarter" idx="5"/>
          </p:nvPr>
        </p:nvSpPr>
        <p:spPr/>
        <p:txBody>
          <a:bodyPr/>
          <a:lstStyle/>
          <a:p>
            <a:fld id="{49AF1523-F73D-4B44-8747-8A28830702F2}" type="slidenum">
              <a:rPr lang="en-US" smtClean="0"/>
              <a:t>31</a:t>
            </a:fld>
            <a:endParaRPr lang="en-US"/>
          </a:p>
        </p:txBody>
      </p:sp>
    </p:spTree>
    <p:extLst>
      <p:ext uri="{BB962C8B-B14F-4D97-AF65-F5344CB8AC3E}">
        <p14:creationId xmlns:p14="http://schemas.microsoft.com/office/powerpoint/2010/main" val="338652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dirty="0">
                <a:ea typeface="Calibri"/>
                <a:cs typeface="Calibri"/>
              </a:rPr>
              <a:t>At this point of the training, the four pillars have been discussed and some strategies to include gender dimension in the teaching have been presented. However, there's still a difficult step: to formalize it within the syllabus of the subject. </a:t>
            </a:r>
          </a:p>
          <a:p>
            <a:r>
              <a:rPr lang="en-GB" dirty="0">
                <a:ea typeface="Calibri"/>
                <a:cs typeface="Calibri"/>
              </a:rPr>
              <a:t>Being able to include the gender dimension in the syllabus is a step forward. It means not only that the educator wants to include this gender dimension, but that they is so convinced that is able to make it explicit in the syllabus. </a:t>
            </a:r>
          </a:p>
          <a:p>
            <a:r>
              <a:rPr lang="en-GB" dirty="0">
                <a:ea typeface="Calibri"/>
                <a:cs typeface="Calibri"/>
              </a:rPr>
              <a:t>Here the syllabus is seen as an open document were the educator describes their teaching and the rules throughout the course, it can bee described as a contract between the educator and the student. </a:t>
            </a:r>
            <a:endParaRPr lang="en-GB" dirty="0"/>
          </a:p>
          <a:p>
            <a:endParaRPr lang="en-GB" dirty="0"/>
          </a:p>
          <a:p>
            <a:r>
              <a:rPr lang="en-GB" sz="1200" kern="1200" dirty="0">
                <a:solidFill>
                  <a:schemeClr val="tx1"/>
                </a:solidFill>
                <a:effectLst/>
                <a:latin typeface="+mn-lt"/>
                <a:ea typeface="+mn-ea"/>
                <a:cs typeface="+mn-cs"/>
              </a:rPr>
              <a:t>Discussion: how to participants feel when they are asked to include explicit references of the GD in their teaching in the syllabus?</a:t>
            </a:r>
            <a:endParaRPr lang="en-GB" dirty="0">
              <a:ea typeface="Calibri" panose="020F0502020204030204"/>
              <a:cs typeface="Calibri" panose="020F0502020204030204"/>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32</a:t>
            </a:fld>
            <a:endParaRPr lang="el-GR"/>
          </a:p>
        </p:txBody>
      </p:sp>
    </p:spTree>
    <p:extLst>
      <p:ext uri="{BB962C8B-B14F-4D97-AF65-F5344CB8AC3E}">
        <p14:creationId xmlns:p14="http://schemas.microsoft.com/office/powerpoint/2010/main" val="3831920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Besedilo v tabeli je lahko pomanjšano, vendar je ostalo tako zaradi lažjega razumevanja voditelja.</a:t>
            </a:r>
            <a:endParaRPr lang="en-GB" sz="1200" kern="1200" dirty="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33</a:t>
            </a:fld>
            <a:endParaRPr lang="el-GR"/>
          </a:p>
        </p:txBody>
      </p:sp>
    </p:spTree>
    <p:extLst>
      <p:ext uri="{BB962C8B-B14F-4D97-AF65-F5344CB8AC3E}">
        <p14:creationId xmlns:p14="http://schemas.microsoft.com/office/powerpoint/2010/main" val="4196695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2BC1-1B07-2F37-8F58-5AAD7B27E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C325C-4E93-F0C8-2CE9-DF34D7C63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DFBCF-C127-E579-61D3-3BDB43B5D4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25281-923F-DBBF-B002-EEC69D976DCF}"/>
              </a:ext>
            </a:extLst>
          </p:cNvPr>
          <p:cNvSpPr>
            <a:spLocks noGrp="1"/>
          </p:cNvSpPr>
          <p:nvPr>
            <p:ph type="sldNum" sz="quarter" idx="5"/>
          </p:nvPr>
        </p:nvSpPr>
        <p:spPr/>
        <p:txBody>
          <a:bodyPr/>
          <a:lstStyle/>
          <a:p>
            <a:fld id="{49AF1523-F73D-4B44-8747-8A28830702F2}" type="slidenum">
              <a:rPr lang="en-US" smtClean="0"/>
              <a:t>34</a:t>
            </a:fld>
            <a:endParaRPr lang="en-US"/>
          </a:p>
        </p:txBody>
      </p:sp>
    </p:spTree>
    <p:extLst>
      <p:ext uri="{BB962C8B-B14F-4D97-AF65-F5344CB8AC3E}">
        <p14:creationId xmlns:p14="http://schemas.microsoft.com/office/powerpoint/2010/main" val="402840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 tej raziskovalni študiji je mogoče opaziti, da ima izboljšanje zasnove orodja družbene posledice, ki včasih daleč presegajo prvi vtis.</a:t>
            </a:r>
          </a:p>
          <a:p>
            <a:r>
              <a:rPr lang="en-US" dirty="0"/>
              <a:t>V primeru je nova zasnova ročnega lupilnika koruze spremenila življenje določenega dela prebivalstva: kmečkih žensk. Če ne bomo analizirali uporabnikov naših modelov (ali ciljne populacije) in vpliva naših dizajnov na njihova življenja z vidika spola, bomo zamudili pravi učinek naših inženirskih rešitev.</a:t>
            </a:r>
          </a:p>
          <a:p>
            <a:r>
              <a:rPr lang="en-US" dirty="0"/>
              <a:t>Pogosto se zgodi ravno nasprotni scenarij: številne tehnologije ali rešitve koristijo več moškim kot ženskam in ker ni vključen vidik spola, neenakosti med spoloma ostajajo.</a:t>
            </a:r>
          </a:p>
          <a:p>
            <a:endParaRPr lang="en-US" dirty="0"/>
          </a:p>
          <a:p>
            <a:r>
              <a:rPr lang="en-US" dirty="0"/>
              <a:t>Analiza rešitev in njihovega vpliva se imenuje uporaba leče spola. Upoštevajte, da v tem primeru izboljšujemo življenje žensk, vendar brez spreminjanja spolnih vlog, ki obstajajo v kontekstu. Kako bi lahko dodatno pomagali tem ženskam? - naslednji diapozitiv pojasnjuje koncept ustrezne tehnologije</a:t>
            </a:r>
          </a:p>
          <a:p>
            <a:endParaRPr lang="en-US" dirty="0"/>
          </a:p>
          <a:p>
            <a:r>
              <a:rPr lang="en-US" dirty="0"/>
              <a:t>Upoštevajte, da je povezava do članka v reviji vključena kot </a:t>
            </a:r>
            <a:r>
              <a:rPr lang="en-US" dirty="0" err="1"/>
              <a:t>hiperpovezava</a:t>
            </a:r>
            <a:r>
              <a:rPr lang="en-US" dirty="0"/>
              <a:t> na sliki.</a:t>
            </a:r>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35</a:t>
            </a:fld>
            <a:endParaRPr lang="en-US"/>
          </a:p>
        </p:txBody>
      </p:sp>
    </p:spTree>
    <p:extLst>
      <p:ext uri="{BB962C8B-B14F-4D97-AF65-F5344CB8AC3E}">
        <p14:creationId xmlns:p14="http://schemas.microsoft.com/office/powerpoint/2010/main" val="2964206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 koncept ustreznih tehnologij uvrščamo: Tehnologije, tehnike ali pristope</a:t>
            </a:r>
          </a:p>
          <a:p>
            <a:r>
              <a:rPr lang="en-US" dirty="0"/>
              <a:t>Ustrezna tehnologija lahko zajema široko paleto inovacij od sistemov obnovljive energije in metod čiščenja vode do kmetijskih orodij in zdravstvenih rešitev, prilagojenih posebnim potrebam in virom predvidenih uporabnikov.</a:t>
            </a:r>
          </a:p>
          <a:p>
            <a:r>
              <a:rPr lang="en-US" dirty="0"/>
              <a:t>Z združevanjem koncepta ustrezne tehnologije in koncepta spolne leče se lahko pojavijo nove in pravične rešitve. Opomnik na ta stavek je vključen pod obliko rožnatih očal.</a:t>
            </a:r>
            <a:br>
              <a:rPr lang="en-US" dirty="0"/>
            </a:b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36</a:t>
            </a:fld>
            <a:endParaRPr lang="en-US"/>
          </a:p>
        </p:txBody>
      </p:sp>
    </p:spTree>
    <p:extLst>
      <p:ext uri="{BB962C8B-B14F-4D97-AF65-F5344CB8AC3E}">
        <p14:creationId xmlns:p14="http://schemas.microsoft.com/office/powerpoint/2010/main" val="256438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Podrobnosti za vsak vpliv:</a:t>
            </a:r>
          </a:p>
          <a:p>
            <a:pPr marL="171450" indent="-171450">
              <a:buFont typeface="Arial" panose="020B0604020202020204" pitchFamily="34" charset="0"/>
              <a:buChar char="•"/>
            </a:pPr>
            <a:r>
              <a:rPr lang="en-US" dirty="0">
                <a:ea typeface="Calibri"/>
                <a:cs typeface="Calibri"/>
              </a:rPr>
              <a:t>Krčenje gozdov: veliko povpraševanje po gorivu za kuhanje prispeva k krčenju gozdov v mnogih delih Afrike. Krčenje gozdov vodi v izgubo biotske raznovrstnosti, erozijo tal in zmanjšuje </a:t>
            </a:r>
            <a:r>
              <a:rPr lang="en-US" dirty="0" err="1">
                <a:ea typeface="Calibri"/>
                <a:cs typeface="Calibri"/>
              </a:rPr>
              <a:t>sekvestracijo</a:t>
            </a:r>
            <a:r>
              <a:rPr lang="en-US" dirty="0">
                <a:ea typeface="Calibri"/>
                <a:cs typeface="Calibri"/>
              </a:rPr>
              <a:t> ogljika, kar poslabšuje degradacijo okolja in podnebne spremembe.</a:t>
            </a:r>
          </a:p>
          <a:p>
            <a:pPr marL="171450" indent="-171450">
              <a:buFont typeface="Arial" panose="020B0604020202020204" pitchFamily="34" charset="0"/>
              <a:buChar char="•"/>
            </a:pPr>
            <a:r>
              <a:rPr lang="en-US" dirty="0">
                <a:ea typeface="Calibri"/>
                <a:cs typeface="Calibri"/>
              </a:rPr>
              <a:t>Kuhanje z lesom pogosto vključuje neučinkovito zgorevanje, ki povzroči onesnaženje zraka v zaprtih prostorih. Izpostavljenost dimu in škodljivim onesnaževalcem lahko povzroči bolezni dihal, kot so astma, pljučnica in pljučni rak, kar še posebej prizadene ženske in otroke, ki več časa preživijo v bližini prostora za kuhanje.</a:t>
            </a:r>
          </a:p>
          <a:p>
            <a:pPr marL="171450" indent="-171450">
              <a:buFont typeface="Arial" panose="020B0604020202020204" pitchFamily="34" charset="0"/>
              <a:buChar char="•"/>
            </a:pPr>
            <a:r>
              <a:rPr lang="en-US" dirty="0">
                <a:ea typeface="Calibri"/>
                <a:cs typeface="Calibri"/>
              </a:rPr>
              <a:t>Časovno in delovno intenzivno: zbiranje goriva bi bilo dolgotrajno in fizično zahtevno opravilo. Čas, porabljen za nabiranje lesa, bi sicer lahko porabili za izobraževanje in dohodkovne dejavnosti.</a:t>
            </a:r>
          </a:p>
          <a:p>
            <a:endParaRPr lang="en-US" dirty="0">
              <a:ea typeface="Calibri"/>
              <a:cs typeface="Calibri"/>
            </a:endParaRPr>
          </a:p>
          <a:p>
            <a:r>
              <a:rPr lang="en-US" dirty="0">
                <a:ea typeface="Calibri"/>
                <a:cs typeface="Calibri"/>
              </a:rPr>
              <a:t>Z vidika spola: tukaj smo ugotovili, da so ženske (in otroci) deležne največjega vpliva. Ta vpliv ne zadeva le zdravja, ampak tudi izgubo priložnosti.</a:t>
            </a:r>
          </a:p>
          <a:p>
            <a:r>
              <a:rPr lang="en-US" dirty="0">
                <a:ea typeface="Calibri"/>
                <a:cs typeface="Calibri"/>
              </a:rPr>
              <a:t>To je pravi trenutek, da se spomnimo na izzive afriških podeželskih žensk (patriarhalna družba z veliko spolnimi stereotipi in kulturnimi normami, ki omejujejo </a:t>
            </a:r>
            <a:r>
              <a:rPr lang="en-US" dirty="0" err="1">
                <a:ea typeface="Calibri"/>
                <a:cs typeface="Calibri"/>
              </a:rPr>
              <a:t>opolnomočenje</a:t>
            </a:r>
            <a:r>
              <a:rPr lang="en-US" dirty="0">
                <a:ea typeface="Calibri"/>
                <a:cs typeface="Calibri"/>
              </a:rPr>
              <a:t> žensk in dostop do zemlje ter položajev odločanja).</a:t>
            </a:r>
          </a:p>
        </p:txBody>
      </p:sp>
      <p:sp>
        <p:nvSpPr>
          <p:cNvPr id="4" name="Slide Number Placeholder 3"/>
          <p:cNvSpPr>
            <a:spLocks noGrp="1"/>
          </p:cNvSpPr>
          <p:nvPr>
            <p:ph type="sldNum" sz="quarter" idx="5"/>
          </p:nvPr>
        </p:nvSpPr>
        <p:spPr/>
        <p:txBody>
          <a:bodyPr/>
          <a:lstStyle/>
          <a:p>
            <a:fld id="{49AF1523-F73D-4B44-8747-8A28830702F2}" type="slidenum">
              <a:rPr lang="en-US" smtClean="0"/>
              <a:t>37</a:t>
            </a:fld>
            <a:endParaRPr lang="en-US"/>
          </a:p>
        </p:txBody>
      </p:sp>
    </p:spTree>
    <p:extLst>
      <p:ext uri="{BB962C8B-B14F-4D97-AF65-F5344CB8AC3E}">
        <p14:creationId xmlns:p14="http://schemas.microsoft.com/office/powerpoint/2010/main" val="3243939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Prednosti:</a:t>
            </a:r>
          </a:p>
          <a:p>
            <a:pPr marL="171450" indent="-171450">
              <a:buFont typeface="Arial" panose="020B0604020202020204" pitchFamily="34" charset="0"/>
              <a:buChar char="•"/>
            </a:pPr>
            <a:r>
              <a:rPr lang="en-US" dirty="0">
                <a:ea typeface="Calibri" panose="020F0502020204030204"/>
                <a:cs typeface="Calibri" panose="020F0502020204030204"/>
              </a:rPr>
              <a:t>Uporablja se nov cikel CO2, ki omogoča pogozdovanje in trajnostno gospodarjenje z gozdovi.</a:t>
            </a:r>
          </a:p>
          <a:p>
            <a:pPr marL="171450" indent="-171450">
              <a:buFont typeface="Arial" panose="020B0604020202020204" pitchFamily="34" charset="0"/>
              <a:buChar char="•"/>
            </a:pPr>
            <a:r>
              <a:rPr lang="en-US" dirty="0">
                <a:ea typeface="Calibri" panose="020F0502020204030204"/>
                <a:cs typeface="Calibri" panose="020F0502020204030204"/>
              </a:rPr>
              <a:t>Ženske imajo več časa in so manj izpostavljene zdravstvenemu tveganju. Tako bi lahko zasedli več vodilnih položajev.</a:t>
            </a:r>
          </a:p>
          <a:p>
            <a:r>
              <a:rPr lang="en-US" dirty="0">
                <a:ea typeface="Calibri" panose="020F0502020204030204"/>
                <a:cs typeface="Calibri" panose="020F0502020204030204"/>
              </a:rPr>
              <a:t>Vendar:</a:t>
            </a:r>
          </a:p>
          <a:p>
            <a:pPr marL="171450" indent="-171450">
              <a:buFont typeface="Arial" panose="020B0604020202020204" pitchFamily="34" charset="0"/>
              <a:buChar char="•"/>
            </a:pPr>
            <a:r>
              <a:rPr lang="en-US" dirty="0">
                <a:ea typeface="Calibri" panose="020F0502020204030204"/>
                <a:cs typeface="Calibri" panose="020F0502020204030204"/>
              </a:rPr>
              <a:t>Glede na stereotipe bodo odločitve sprejemali samo moški (mesto namestitve, vsakodnevno delovanje, vzdrževanje). Tako bodo samice verjetno še naprej opravljale vsakodnevna dela rastline (zbiranje odpadkov, hranjenje </a:t>
            </a:r>
            <a:r>
              <a:rPr lang="en-US" dirty="0" err="1">
                <a:ea typeface="Calibri" panose="020F0502020204030204"/>
                <a:cs typeface="Calibri" panose="020F0502020204030204"/>
              </a:rPr>
              <a:t>digestorja</a:t>
            </a:r>
            <a:r>
              <a:rPr lang="en-US" dirty="0">
                <a:ea typeface="Calibri" panose="020F0502020204030204"/>
                <a:cs typeface="Calibri" panose="020F0502020204030204"/>
              </a:rPr>
              <a:t> in kuhanje). Ta delitev dela lahko privede do neenakih obremenitev, kjer ženske prevzamejo dodatno delo, ne da bi nujno pridobile dostop do ugodnosti.</a:t>
            </a:r>
          </a:p>
          <a:p>
            <a:pPr marL="171450" indent="-171450">
              <a:buFont typeface="Arial" panose="020B0604020202020204" pitchFamily="34" charset="0"/>
              <a:buChar char="•"/>
            </a:pPr>
            <a:r>
              <a:rPr lang="en-US" dirty="0">
                <a:ea typeface="Calibri" panose="020F0502020204030204"/>
                <a:cs typeface="Calibri" panose="020F0502020204030204"/>
              </a:rPr>
              <a:t>Moški bi lahko največ pridobili s finančnimi ali poslovnimi vidiki (prodaja bioplina ali gnojil)</a:t>
            </a:r>
          </a:p>
          <a:p>
            <a:pPr marL="171450" indent="-171450">
              <a:buFont typeface="Arial" panose="020B0604020202020204" pitchFamily="34" charset="0"/>
              <a:buChar char="•"/>
            </a:pPr>
            <a:r>
              <a:rPr lang="en-US" dirty="0">
                <a:ea typeface="Calibri" panose="020F0502020204030204"/>
                <a:cs typeface="Calibri" panose="020F0502020204030204"/>
              </a:rPr>
              <a:t>Ženske imajo lahko predvsem koristi od gospodinjske energije, ki jo zagotavlja bioplin, kar lahko zmanjša njihovo delovno obremenitev, povezano z zbiranjem drv ali kuhanjem.</a:t>
            </a:r>
          </a:p>
          <a:p>
            <a:pPr marL="171450" indent="-171450">
              <a:buFont typeface="Arial" panose="020B0604020202020204" pitchFamily="34" charset="0"/>
              <a:buChar char="•"/>
            </a:pPr>
            <a:r>
              <a:rPr lang="en-US" dirty="0">
                <a:ea typeface="Calibri" panose="020F0502020204030204"/>
                <a:cs typeface="Calibri" panose="020F0502020204030204"/>
              </a:rPr>
              <a:t>Nova družbena pridobitev: status skupnosti ali nadzor nad tehnološkim znanjem. Ali je možno, da imajo ženske to znanje? Ali bi se vključili v procese upravljanja in odločanja v zvezi z </a:t>
            </a:r>
            <a:r>
              <a:rPr lang="en-US" dirty="0" err="1">
                <a:ea typeface="Calibri" panose="020F0502020204030204"/>
                <a:cs typeface="Calibri" panose="020F0502020204030204"/>
              </a:rPr>
              <a:t>bioplinskimi</a:t>
            </a:r>
            <a:r>
              <a:rPr lang="en-US" dirty="0">
                <a:ea typeface="Calibri" panose="020F0502020204030204"/>
                <a:cs typeface="Calibri" panose="020F0502020204030204"/>
              </a:rPr>
              <a:t> sistemi?</a:t>
            </a:r>
          </a:p>
          <a:p>
            <a:endParaRPr lang="en-US" dirty="0">
              <a:ea typeface="Calibri" panose="020F0502020204030204"/>
              <a:cs typeface="Calibri" panose="020F0502020204030204"/>
            </a:endParaRPr>
          </a:p>
          <a:p>
            <a:r>
              <a:rPr lang="en-US" dirty="0">
                <a:ea typeface="Calibri" panose="020F0502020204030204"/>
                <a:cs typeface="Calibri" panose="020F0502020204030204"/>
              </a:rPr>
              <a:t>Za </a:t>
            </a:r>
            <a:r>
              <a:rPr lang="en-US" dirty="0" err="1">
                <a:ea typeface="Calibri" panose="020F0502020204030204"/>
                <a:cs typeface="Calibri" panose="020F0502020204030204"/>
              </a:rPr>
              <a:t>opolnomočenje</a:t>
            </a:r>
            <a:r>
              <a:rPr lang="en-US" dirty="0">
                <a:ea typeface="Calibri" panose="020F0502020204030204"/>
                <a:cs typeface="Calibri" panose="020F0502020204030204"/>
              </a:rPr>
              <a:t> žensk:</a:t>
            </a:r>
          </a:p>
          <a:p>
            <a:pPr marL="171450" indent="-171450">
              <a:buFont typeface="Arial" panose="020B0604020202020204" pitchFamily="34" charset="0"/>
              <a:buChar char="•"/>
            </a:pPr>
            <a:r>
              <a:rPr lang="en-US" dirty="0">
                <a:ea typeface="Calibri" panose="020F0502020204030204"/>
                <a:cs typeface="Calibri" panose="020F0502020204030204"/>
              </a:rPr>
              <a:t>horizontalne koalicije: ženske zadruge ali skupine skupnosti</a:t>
            </a:r>
          </a:p>
          <a:p>
            <a:pPr marL="171450" indent="-171450">
              <a:buFont typeface="Arial" panose="020B0604020202020204" pitchFamily="34" charset="0"/>
              <a:buChar char="•"/>
            </a:pPr>
            <a:r>
              <a:rPr lang="en-US" dirty="0">
                <a:ea typeface="Calibri" panose="020F0502020204030204"/>
                <a:cs typeface="Calibri" panose="020F0502020204030204"/>
              </a:rPr>
              <a:t>vertikalne koalicije:  zavezništva z lokalnimi vladami in nevladnimi organizacijami (izboljšanje komunalne uporabe in vzdrževanja </a:t>
            </a:r>
            <a:r>
              <a:rPr lang="en-US" dirty="0" err="1">
                <a:ea typeface="Calibri" panose="020F0502020204030204"/>
                <a:cs typeface="Calibri" panose="020F0502020204030204"/>
              </a:rPr>
              <a:t>bioplinskih</a:t>
            </a:r>
            <a:r>
              <a:rPr lang="en-US" dirty="0">
                <a:ea typeface="Calibri" panose="020F0502020204030204"/>
                <a:cs typeface="Calibri" panose="020F0502020204030204"/>
              </a:rPr>
              <a:t> sistemov, hkrati pa ženskam zagotavljajo platforme za kolektivno odločanje in zagovorništvo na osebni ravni)</a:t>
            </a:r>
          </a:p>
          <a:p>
            <a:endParaRPr lang="en-US" dirty="0">
              <a:ea typeface="Calibri" panose="020F0502020204030204"/>
              <a:cs typeface="Calibri" panose="020F0502020204030204"/>
            </a:endParaRPr>
          </a:p>
          <a:p>
            <a:r>
              <a:rPr lang="en-US" dirty="0">
                <a:ea typeface="Calibri" panose="020F0502020204030204"/>
                <a:cs typeface="Calibri" panose="020F0502020204030204"/>
              </a:rPr>
              <a:t>Rezultat: premik dinamike moči v gospodinjstvih in skupnostih.</a:t>
            </a:r>
          </a:p>
        </p:txBody>
      </p:sp>
      <p:sp>
        <p:nvSpPr>
          <p:cNvPr id="4" name="Slide Number Placeholder 3"/>
          <p:cNvSpPr>
            <a:spLocks noGrp="1"/>
          </p:cNvSpPr>
          <p:nvPr>
            <p:ph type="sldNum" sz="quarter" idx="5"/>
          </p:nvPr>
        </p:nvSpPr>
        <p:spPr/>
        <p:txBody>
          <a:bodyPr/>
          <a:lstStyle/>
          <a:p>
            <a:fld id="{49AF1523-F73D-4B44-8747-8A28830702F2}" type="slidenum">
              <a:rPr lang="en-US" smtClean="0"/>
              <a:t>38</a:t>
            </a:fld>
            <a:endParaRPr lang="en-US"/>
          </a:p>
        </p:txBody>
      </p:sp>
    </p:spTree>
    <p:extLst>
      <p:ext uri="{BB962C8B-B14F-4D97-AF65-F5344CB8AC3E}">
        <p14:creationId xmlns:p14="http://schemas.microsoft.com/office/powerpoint/2010/main" val="4146980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Učinke spolne perspektive je lažje razumeti v državah v razvoju kot v razvitih, predvsem zato, ker revščina ni tako očitna in spolni stereotipi in pristranskosti v našem vsakdanjem življenju prepogosto niso prepoznani. V naslednjih diapozitivih je opisanih nekaj primerov, uporabljenih za globalni sever.</a:t>
            </a:r>
          </a:p>
        </p:txBody>
      </p:sp>
      <p:sp>
        <p:nvSpPr>
          <p:cNvPr id="4" name="Slide Number Placeholder 3"/>
          <p:cNvSpPr>
            <a:spLocks noGrp="1"/>
          </p:cNvSpPr>
          <p:nvPr>
            <p:ph type="sldNum" sz="quarter" idx="5"/>
          </p:nvPr>
        </p:nvSpPr>
        <p:spPr/>
        <p:txBody>
          <a:bodyPr/>
          <a:lstStyle/>
          <a:p>
            <a:fld id="{49AF1523-F73D-4B44-8747-8A28830702F2}" type="slidenum">
              <a:rPr lang="en-US" smtClean="0"/>
              <a:t>39</a:t>
            </a:fld>
            <a:endParaRPr lang="en-US"/>
          </a:p>
        </p:txBody>
      </p:sp>
    </p:spTree>
    <p:extLst>
      <p:ext uri="{BB962C8B-B14F-4D97-AF65-F5344CB8AC3E}">
        <p14:creationId xmlns:p14="http://schemas.microsoft.com/office/powerpoint/2010/main" val="140093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a:t>
            </a:fld>
            <a:endParaRPr lang="en-US"/>
          </a:p>
        </p:txBody>
      </p:sp>
    </p:spTree>
    <p:extLst>
      <p:ext uri="{BB962C8B-B14F-4D97-AF65-F5344CB8AC3E}">
        <p14:creationId xmlns:p14="http://schemas.microsoft.com/office/powerpoint/2010/main" val="373929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 raziskovalni članki se osredotočajo na ergonomijo kmetijskih vozil. Če zasnova upošteva le tipično višino in težo belih moških srednjih let, se pomemben del uporabnikov ne upošteva. Potem se lahko pojavijo presenetljivi scenariji, na primer, ko varnostni sistem ženski prepreči vožnjo traktorja, če domneva, da je otrok.</a:t>
            </a:r>
          </a:p>
          <a:p>
            <a:endParaRPr lang="en-US" dirty="0"/>
          </a:p>
          <a:p>
            <a:r>
              <a:rPr lang="en-US" dirty="0"/>
              <a:t>V ergonomiji, če spol uporabnikov ni upoštevan kot spremenljivka zasnove, bo pri zasnovi obstajala pristranskost.</a:t>
            </a:r>
          </a:p>
          <a:p>
            <a:endParaRPr lang="en-US" dirty="0"/>
          </a:p>
          <a:p>
            <a:r>
              <a:rPr lang="en-US" dirty="0"/>
              <a:t>Upoštevajte, da so povezave do člankov v revijah vključene kot </a:t>
            </a:r>
            <a:r>
              <a:rPr lang="en-US" dirty="0" err="1"/>
              <a:t>hiperpovezave</a:t>
            </a:r>
            <a:r>
              <a:rPr lang="en-US" dirty="0"/>
              <a:t> na slikah.</a:t>
            </a:r>
          </a:p>
        </p:txBody>
      </p:sp>
      <p:sp>
        <p:nvSpPr>
          <p:cNvPr id="4" name="Slide Number Placeholder 3"/>
          <p:cNvSpPr>
            <a:spLocks noGrp="1"/>
          </p:cNvSpPr>
          <p:nvPr>
            <p:ph type="sldNum" sz="quarter" idx="5"/>
          </p:nvPr>
        </p:nvSpPr>
        <p:spPr/>
        <p:txBody>
          <a:bodyPr/>
          <a:lstStyle/>
          <a:p>
            <a:fld id="{49AF1523-F73D-4B44-8747-8A28830702F2}" type="slidenum">
              <a:rPr lang="en-US" smtClean="0"/>
              <a:t>40</a:t>
            </a:fld>
            <a:endParaRPr lang="en-US"/>
          </a:p>
        </p:txBody>
      </p:sp>
    </p:spTree>
    <p:extLst>
      <p:ext uri="{BB962C8B-B14F-4D97-AF65-F5344CB8AC3E}">
        <p14:creationId xmlns:p14="http://schemas.microsoft.com/office/powerpoint/2010/main" val="493257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Neuravnotežena porazdelitev moči se v razredu običajno ne obravnava, vendar so njene posledice ogromne. Strokovnjaki za agroživilstvo bi morali imeti celosten pogled na področje znanja in si prizadevati za zmanjšanje obstoječih pristranskosti.</a:t>
            </a:r>
          </a:p>
          <a:p>
            <a:endParaRPr lang="en-US" dirty="0"/>
          </a:p>
          <a:p>
            <a:r>
              <a:rPr lang="en-US" dirty="0"/>
              <a:t>V primeru je preučeno dejstvo, da o upravljanju z vodo odloča moška populacija, da so njihove odločitve pristranske in da se neenakosti med spoloma ohranjajo. Prav tako je komentiran koncept spolne nevtralnosti in njegova tveganja.</a:t>
            </a:r>
          </a:p>
          <a:p>
            <a:endParaRPr lang="en-US" dirty="0"/>
          </a:p>
          <a:p>
            <a:r>
              <a:rPr lang="en-US" dirty="0"/>
              <a:t>Upoštevajte, da je povezava do članka v reviji vključena kot </a:t>
            </a:r>
            <a:r>
              <a:rPr lang="en-US" dirty="0" err="1"/>
              <a:t>hiperpovezava</a:t>
            </a:r>
            <a:r>
              <a:rPr lang="en-US" dirty="0"/>
              <a:t> na sliki.</a:t>
            </a:r>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41</a:t>
            </a:fld>
            <a:endParaRPr lang="en-US"/>
          </a:p>
        </p:txBody>
      </p:sp>
    </p:spTree>
    <p:extLst>
      <p:ext uri="{BB962C8B-B14F-4D97-AF65-F5344CB8AC3E}">
        <p14:creationId xmlns:p14="http://schemas.microsoft.com/office/powerpoint/2010/main" val="3335489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egoe UI" panose="020B0502040204020203" pitchFamily="34" charset="0"/>
              </a:rPr>
              <a:t>To so ženske vzornice v </a:t>
            </a:r>
            <a:r>
              <a:rPr lang="en-US" b="0" i="0" dirty="0" err="1">
                <a:solidFill>
                  <a:srgbClr val="333333"/>
                </a:solidFill>
                <a:effectLst/>
                <a:latin typeface="Segoe UI" panose="020B0502040204020203" pitchFamily="34" charset="0"/>
              </a:rPr>
              <a:t>agroživilskem</a:t>
            </a:r>
            <a:r>
              <a:rPr lang="en-US" b="0" i="0" dirty="0">
                <a:solidFill>
                  <a:srgbClr val="333333"/>
                </a:solidFill>
                <a:effectLst/>
                <a:latin typeface="Segoe UI" panose="020B0502040204020203" pitchFamily="34" charset="0"/>
              </a:rPr>
              <a:t> kontekstu. Ena od dejavnosti za vključitev razsežnosti spola v poučevanje je prikazovanje prispevkov žensk na področju znanja.</a:t>
            </a:r>
          </a:p>
          <a:p>
            <a:pPr algn="l"/>
            <a:endParaRPr lang="en-US" b="0" i="0" dirty="0">
              <a:solidFill>
                <a:srgbClr val="333333"/>
              </a:solidFill>
              <a:effectLst/>
              <a:latin typeface="Segoe UI" panose="020B0502040204020203" pitchFamily="34" charset="0"/>
            </a:endParaRPr>
          </a:p>
          <a:p>
            <a:pPr algn="l"/>
            <a:r>
              <a:rPr lang="en-US" b="0" i="0" dirty="0">
                <a:solidFill>
                  <a:srgbClr val="333333"/>
                </a:solidFill>
                <a:effectLst/>
                <a:latin typeface="Segoe UI" panose="020B0502040204020203" pitchFamily="34" charset="0"/>
              </a:rPr>
              <a:t>Obstoj nagrad in priznanj je nekaj, kar ovrednoti vsa prizadevanja, ki se vlagajo v </a:t>
            </a:r>
            <a:r>
              <a:rPr lang="en-US" b="0" i="0" dirty="0" err="1">
                <a:solidFill>
                  <a:srgbClr val="333333"/>
                </a:solidFill>
                <a:effectLst/>
                <a:latin typeface="Segoe UI" panose="020B0502040204020203" pitchFamily="34" charset="0"/>
              </a:rPr>
              <a:t>opolnomočenje</a:t>
            </a:r>
            <a:r>
              <a:rPr lang="en-US" b="0" i="0" dirty="0">
                <a:solidFill>
                  <a:srgbClr val="333333"/>
                </a:solidFill>
                <a:effectLst/>
                <a:latin typeface="Segoe UI" panose="020B0502040204020203" pitchFamily="34" charset="0"/>
              </a:rPr>
              <a:t> žensk v </a:t>
            </a:r>
            <a:r>
              <a:rPr lang="en-US" b="0" i="0" dirty="0" err="1">
                <a:solidFill>
                  <a:srgbClr val="333333"/>
                </a:solidFill>
                <a:effectLst/>
                <a:latin typeface="Segoe UI" panose="020B0502040204020203" pitchFamily="34" charset="0"/>
              </a:rPr>
              <a:t>agroživilskem</a:t>
            </a:r>
            <a:r>
              <a:rPr lang="en-US" b="0" i="0" dirty="0">
                <a:solidFill>
                  <a:srgbClr val="333333"/>
                </a:solidFill>
                <a:effectLst/>
                <a:latin typeface="Segoe UI" panose="020B0502040204020203" pitchFamily="34" charset="0"/>
              </a:rPr>
              <a:t> kontekstu. Komentiranje v razredu lahko dvigne zavest in postane vir razprave.</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42</a:t>
            </a:fld>
            <a:endParaRPr lang="en-US"/>
          </a:p>
        </p:txBody>
      </p:sp>
    </p:spTree>
    <p:extLst>
      <p:ext uri="{BB962C8B-B14F-4D97-AF65-F5344CB8AC3E}">
        <p14:creationId xmlns:p14="http://schemas.microsoft.com/office/powerpoint/2010/main" val="2791796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43</a:t>
            </a:fld>
            <a:endParaRPr lang="en-US"/>
          </a:p>
        </p:txBody>
      </p:sp>
    </p:spTree>
    <p:extLst>
      <p:ext uri="{BB962C8B-B14F-4D97-AF65-F5344CB8AC3E}">
        <p14:creationId xmlns:p14="http://schemas.microsoft.com/office/powerpoint/2010/main" val="253254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Zelo pogosto se zdi, da sta spol ali spol pomembna v izdelku ali rešitvi, ki jo oblikujemo, vendar ju je težko opaziti.</a:t>
            </a:r>
          </a:p>
          <a:p>
            <a:r>
              <a:rPr lang="en-US" dirty="0"/>
              <a:t>V tej vaji predlagamo, da dosežemo vpliv na spol z analizo deležnikov.</a:t>
            </a:r>
          </a:p>
          <a:p>
            <a:r>
              <a:rPr lang="en-US" dirty="0"/>
              <a:t>Dejavnost je sestavljena iz dveh delov, ki se izvajata v skupini (in tretjega za delitev rezultatov na plenarnem zasedanju):</a:t>
            </a:r>
          </a:p>
          <a:p>
            <a:pPr marL="171450" indent="-171450">
              <a:buFont typeface="Arial" panose="020B0604020202020204" pitchFamily="34" charset="0"/>
              <a:buChar char="•"/>
            </a:pPr>
            <a:r>
              <a:rPr lang="en-US" dirty="0"/>
              <a:t>Vsaka skupina identificira določen </a:t>
            </a:r>
            <a:r>
              <a:rPr lang="en-US" dirty="0" err="1"/>
              <a:t>agroživilski</a:t>
            </a:r>
            <a:r>
              <a:rPr lang="en-US" dirty="0"/>
              <a:t> izdelek ali rešitev, 3 zainteresirane strani za to rešitev ter potrebe in želje za vsakega deležnika.</a:t>
            </a:r>
          </a:p>
          <a:p>
            <a:pPr marL="171450" indent="-171450">
              <a:buFont typeface="Arial" panose="020B0604020202020204" pitchFamily="34" charset="0"/>
              <a:buChar char="•"/>
            </a:pPr>
            <a:r>
              <a:rPr lang="en-US" dirty="0"/>
              <a:t>Vsaka skupina razpravlja o tem, ali je spol pomemben v teh predhodno opredeljenih potrebah in preferencah. Če je tako, se pogovorite o tem, ali je izdelek/rešitev mogoče preoblikovati, da bi dosegli pravičnost.</a:t>
            </a:r>
          </a:p>
          <a:p>
            <a:endParaRPr lang="en-US" dirty="0"/>
          </a:p>
          <a:p>
            <a:r>
              <a:rPr lang="en-US" dirty="0"/>
              <a:t>Na primer ohišje traktorja:</a:t>
            </a:r>
          </a:p>
          <a:p>
            <a:r>
              <a:rPr lang="en-US" dirty="0"/>
              <a:t>Zainteresirana stran: kmet, ki ga uporablja. Želi, da traktor deluje dolgo, da je poceni in udoben. Razprava: ergonomija je lahko odvisna od spola; cene so odvisne od razpoložljivega proračuna (kako je </a:t>
            </a:r>
            <a:r>
              <a:rPr lang="en-US" dirty="0" err="1"/>
              <a:t>agroživilsko</a:t>
            </a:r>
            <a:r>
              <a:rPr lang="en-US" dirty="0"/>
              <a:t> gospodarstvo porazdeljeno med moške in ženske?); trajanje traktorja je lahko bolj pomembno za lastnika kmetije kot za preprostega delavca (kako je delovna oznaka porazdeljena med moške/ženske?). Kako lahko potem oblikujemo traktor, ki bo osredotočen na potrebe kmetic?</a:t>
            </a:r>
          </a:p>
          <a:p>
            <a:r>
              <a:rPr lang="en-US" dirty="0"/>
              <a:t>Zainteresirana stran: generalni direktor podjetja, ki proizvaja traktor. On/ona želi zgraditi nekaj poceni, kar se bo dalo dobro prodajati, z razumno visokimi cenami (kaj pa garancije? Kakovost?...). Kako so generalni direktorji sektorja porazdeljeni med moške in ženske? Ali lahko oblikujemo izdelek, ki ponuja kakovost in okolju prijazen izdelek ter koristi proizvodnim podjetjem? (ali lahko </a:t>
            </a:r>
            <a:r>
              <a:rPr lang="en-US" dirty="0" err="1"/>
              <a:t>humaniziramo</a:t>
            </a:r>
            <a:r>
              <a:rPr lang="en-US" dirty="0"/>
              <a:t> kmetijsko-živilski sektor, da dobimo celovit pogled na rešitve z vključitvijo ne le tehničnih in ekonomskih vidikov, temveč tudi okoljske in družbene vidike?)</a:t>
            </a:r>
          </a:p>
          <a:p>
            <a:endParaRPr lang="en-US" dirty="0"/>
          </a:p>
          <a:p>
            <a:r>
              <a:rPr lang="en-US" dirty="0"/>
              <a:t>To vajo bi lahko izvajali tudi v okviru metodologije PBL v razredu.</a:t>
            </a:r>
          </a:p>
        </p:txBody>
      </p:sp>
      <p:sp>
        <p:nvSpPr>
          <p:cNvPr id="4" name="Slide Number Placeholder 3"/>
          <p:cNvSpPr>
            <a:spLocks noGrp="1"/>
          </p:cNvSpPr>
          <p:nvPr>
            <p:ph type="sldNum" sz="quarter" idx="5"/>
          </p:nvPr>
        </p:nvSpPr>
        <p:spPr/>
        <p:txBody>
          <a:bodyPr/>
          <a:lstStyle/>
          <a:p>
            <a:fld id="{49AF1523-F73D-4B44-8747-8A28830702F2}" type="slidenum">
              <a:rPr lang="en-US" smtClean="0"/>
              <a:t>44</a:t>
            </a:fld>
            <a:endParaRPr lang="en-US"/>
          </a:p>
        </p:txBody>
      </p:sp>
    </p:spTree>
    <p:extLst>
      <p:ext uri="{BB962C8B-B14F-4D97-AF65-F5344CB8AC3E}">
        <p14:creationId xmlns:p14="http://schemas.microsoft.com/office/powerpoint/2010/main" val="2578039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D3C46-2D7D-BA21-76D1-034928142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2745A-5AC1-A505-DF61-C5BCD75BF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28BAE-4CFC-2E68-A3FE-A7B327EF7B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43F5ED-2CC7-505A-DFDB-4A0820325B73}"/>
              </a:ext>
            </a:extLst>
          </p:cNvPr>
          <p:cNvSpPr>
            <a:spLocks noGrp="1"/>
          </p:cNvSpPr>
          <p:nvPr>
            <p:ph type="sldNum" sz="quarter" idx="5"/>
          </p:nvPr>
        </p:nvSpPr>
        <p:spPr/>
        <p:txBody>
          <a:bodyPr/>
          <a:lstStyle/>
          <a:p>
            <a:fld id="{49AF1523-F73D-4B44-8747-8A28830702F2}" type="slidenum">
              <a:rPr lang="en-US" smtClean="0"/>
              <a:t>45</a:t>
            </a:fld>
            <a:endParaRPr lang="en-US"/>
          </a:p>
        </p:txBody>
      </p:sp>
    </p:spTree>
    <p:extLst>
      <p:ext uri="{BB962C8B-B14F-4D97-AF65-F5344CB8AC3E}">
        <p14:creationId xmlns:p14="http://schemas.microsoft.com/office/powerpoint/2010/main" val="515254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Prava preobrazba temelji na teh 3 dejavnikih ali stebrih.</a:t>
            </a:r>
          </a:p>
          <a:p>
            <a:r>
              <a:rPr lang="en-US" dirty="0"/>
              <a:t>Pri pristopu od spodaj navzgor lahko osebje spodbuja spremembo, vendar to morda ni pomembno v smislu, da ne bo vključeno vse osebje skupnosti. Ukrepati moramo tudi na institucionalni ravni in, kolikor je mogoče, na predpisih (ali z njimi pospešiti preobrazbo!)</a:t>
            </a:r>
          </a:p>
        </p:txBody>
      </p:sp>
      <p:sp>
        <p:nvSpPr>
          <p:cNvPr id="4" name="Slide Number Placeholder 3"/>
          <p:cNvSpPr>
            <a:spLocks noGrp="1"/>
          </p:cNvSpPr>
          <p:nvPr>
            <p:ph type="sldNum" sz="quarter" idx="5"/>
          </p:nvPr>
        </p:nvSpPr>
        <p:spPr/>
        <p:txBody>
          <a:bodyPr/>
          <a:lstStyle/>
          <a:p>
            <a:fld id="{49AF1523-F73D-4B44-8747-8A28830702F2}" type="slidenum">
              <a:rPr lang="en-US" smtClean="0"/>
              <a:t>46</a:t>
            </a:fld>
            <a:endParaRPr lang="en-US"/>
          </a:p>
        </p:txBody>
      </p:sp>
    </p:spTree>
    <p:extLst>
      <p:ext uri="{BB962C8B-B14F-4D97-AF65-F5344CB8AC3E}">
        <p14:creationId xmlns:p14="http://schemas.microsoft.com/office/powerpoint/2010/main" val="12406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je osnova za </a:t>
            </a:r>
            <a:r>
              <a:rPr lang="en-US" dirty="0" err="1"/>
              <a:t>transformativno</a:t>
            </a:r>
            <a:r>
              <a:rPr lang="en-US" dirty="0"/>
              <a:t> usposabljanje, pri katerem so udeleženci pozvani, da preoblikujejo učni načrt enega od svojih predmetov.</a:t>
            </a:r>
          </a:p>
        </p:txBody>
      </p:sp>
      <p:sp>
        <p:nvSpPr>
          <p:cNvPr id="4" name="Slide Number Placeholder 3"/>
          <p:cNvSpPr>
            <a:spLocks noGrp="1"/>
          </p:cNvSpPr>
          <p:nvPr>
            <p:ph type="sldNum" sz="quarter" idx="5"/>
          </p:nvPr>
        </p:nvSpPr>
        <p:spPr/>
        <p:txBody>
          <a:bodyPr/>
          <a:lstStyle/>
          <a:p>
            <a:fld id="{49AF1523-F73D-4B44-8747-8A28830702F2}" type="slidenum">
              <a:rPr lang="en-US" smtClean="0"/>
              <a:t>53</a:t>
            </a:fld>
            <a:endParaRPr lang="en-US"/>
          </a:p>
        </p:txBody>
      </p:sp>
    </p:spTree>
    <p:extLst>
      <p:ext uri="{BB962C8B-B14F-4D97-AF65-F5344CB8AC3E}">
        <p14:creationId xmlns:p14="http://schemas.microsoft.com/office/powerpoint/2010/main" val="2119188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Nekatere univerze vključujejo nagrade za diplomska in magistrska zaključna dela. Toda tukaj je predlagana drugačna strategija: od študentov zahtevati, da v svoje diplomske naloge vključijo družbeni vpliv in vpliv na spol.</a:t>
            </a:r>
          </a:p>
          <a:p>
            <a:endParaRPr lang="en-US" dirty="0"/>
          </a:p>
          <a:p>
            <a:r>
              <a:rPr lang="en-US" dirty="0"/>
              <a:t>Prikazan je primer </a:t>
            </a:r>
            <a:r>
              <a:rPr lang="en-US" dirty="0" err="1"/>
              <a:t>Universitat</a:t>
            </a:r>
            <a:r>
              <a:rPr lang="en-US" dirty="0"/>
              <a:t> </a:t>
            </a:r>
            <a:r>
              <a:rPr lang="en-US" dirty="0" err="1"/>
              <a:t>Politècnica</a:t>
            </a:r>
            <a:r>
              <a:rPr lang="en-US" dirty="0"/>
              <a:t> de Catalunya, kjer je študentom dana predloga s podrobnimi navodili, kako izpolniti vsak razdelek, vključno s tem vplivom na družbo in spol. Študenti lahko na primer analizirajo ravnotežje med spoloma v ekipi (ali na študijskem področju), v poročilo morajo vključiti vključujoč in </a:t>
            </a:r>
            <a:r>
              <a:rPr lang="en-US" dirty="0" err="1"/>
              <a:t>neseksističen</a:t>
            </a:r>
            <a:r>
              <a:rPr lang="en-US" dirty="0"/>
              <a:t> jezik, lahko napišejo polna imena avtorjev, da postanejo vidni (pomanjkanje) žensk in analizirajo njihov odstotek, lahko vključijo spol ali spol kot spremenljivko študija v ankete in analizirajo vpliv določene tehnologije (podobno kot pri 3. dejavnosti).</a:t>
            </a:r>
          </a:p>
        </p:txBody>
      </p:sp>
      <p:sp>
        <p:nvSpPr>
          <p:cNvPr id="4" name="Slide Number Placeholder 3"/>
          <p:cNvSpPr>
            <a:spLocks noGrp="1"/>
          </p:cNvSpPr>
          <p:nvPr>
            <p:ph type="sldNum" sz="quarter" idx="5"/>
          </p:nvPr>
        </p:nvSpPr>
        <p:spPr/>
        <p:txBody>
          <a:bodyPr/>
          <a:lstStyle/>
          <a:p>
            <a:fld id="{49AF1523-F73D-4B44-8747-8A28830702F2}" type="slidenum">
              <a:rPr lang="en-US" smtClean="0"/>
              <a:t>54</a:t>
            </a:fld>
            <a:endParaRPr lang="en-US"/>
          </a:p>
        </p:txBody>
      </p:sp>
    </p:spTree>
    <p:extLst>
      <p:ext uri="{BB962C8B-B14F-4D97-AF65-F5344CB8AC3E}">
        <p14:creationId xmlns:p14="http://schemas.microsoft.com/office/powerpoint/2010/main" val="4106557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Osebje bi lahko oblikovalo inovacijske projekte in sodelovalo v njih, da bi prilagodilo učenje usposabljanja svojemu univerzitetnemu kontekstu.</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Tukaj je povzet primer, izveden 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Universitat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Politècnica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Catalunya leta 2019. Za dodatne informacije glejte (Peña et al., 2021).</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55</a:t>
            </a:fld>
            <a:endParaRPr lang="en-US"/>
          </a:p>
        </p:txBody>
      </p:sp>
    </p:spTree>
    <p:extLst>
      <p:ext uri="{BB962C8B-B14F-4D97-AF65-F5344CB8AC3E}">
        <p14:creationId xmlns:p14="http://schemas.microsoft.com/office/powerpoint/2010/main" val="366571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a:t>
            </a:fld>
            <a:endParaRPr lang="en-US"/>
          </a:p>
        </p:txBody>
      </p:sp>
    </p:spTree>
    <p:extLst>
      <p:ext uri="{BB962C8B-B14F-4D97-AF65-F5344CB8AC3E}">
        <p14:creationId xmlns:p14="http://schemas.microsoft.com/office/powerpoint/2010/main" val="3923186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FF9C4-0549-EE67-EA18-5E6A1C8D6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9E5BA-DDAB-2861-D215-7D3192C0B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CBF06-A73A-B3FF-7D73-22C12BC4B4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3793D1-737D-3E92-EFA6-1BE9E0892A6F}"/>
              </a:ext>
            </a:extLst>
          </p:cNvPr>
          <p:cNvSpPr>
            <a:spLocks noGrp="1"/>
          </p:cNvSpPr>
          <p:nvPr>
            <p:ph type="sldNum" sz="quarter" idx="5"/>
          </p:nvPr>
        </p:nvSpPr>
        <p:spPr/>
        <p:txBody>
          <a:bodyPr/>
          <a:lstStyle/>
          <a:p>
            <a:fld id="{49AF1523-F73D-4B44-8747-8A28830702F2}" type="slidenum">
              <a:rPr lang="en-US" smtClean="0"/>
              <a:t>56</a:t>
            </a:fld>
            <a:endParaRPr lang="en-US"/>
          </a:p>
        </p:txBody>
      </p:sp>
    </p:spTree>
    <p:extLst>
      <p:ext uri="{BB962C8B-B14F-4D97-AF65-F5344CB8AC3E}">
        <p14:creationId xmlns:p14="http://schemas.microsoft.com/office/powerpoint/2010/main" val="1021938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Po želji razširite seznam priporočene literature.</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57</a:t>
            </a:fld>
            <a:endParaRPr lang="en-US"/>
          </a:p>
        </p:txBody>
      </p:sp>
    </p:spTree>
    <p:extLst>
      <p:ext uri="{BB962C8B-B14F-4D97-AF65-F5344CB8AC3E}">
        <p14:creationId xmlns:p14="http://schemas.microsoft.com/office/powerpoint/2010/main" val="2339525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Po želji razširite seznam priporočene literature.</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58</a:t>
            </a:fld>
            <a:endParaRPr lang="en-US"/>
          </a:p>
        </p:txBody>
      </p:sp>
    </p:spTree>
    <p:extLst>
      <p:ext uri="{BB962C8B-B14F-4D97-AF65-F5344CB8AC3E}">
        <p14:creationId xmlns:p14="http://schemas.microsoft.com/office/powerpoint/2010/main" val="928584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59</a:t>
            </a:fld>
            <a:endParaRPr lang="en-US"/>
          </a:p>
        </p:txBody>
      </p:sp>
    </p:spTree>
    <p:extLst>
      <p:ext uri="{BB962C8B-B14F-4D97-AF65-F5344CB8AC3E}">
        <p14:creationId xmlns:p14="http://schemas.microsoft.com/office/powerpoint/2010/main" val="3277221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7AAA-A0AA-6761-16BD-C536594A6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61172-5F7A-611A-3C5D-D44062F3B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983BD-7F4E-9E8C-21ED-76949FEC5C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497E73-D667-835A-350F-40B2F9A51E41}"/>
              </a:ext>
            </a:extLst>
          </p:cNvPr>
          <p:cNvSpPr>
            <a:spLocks noGrp="1"/>
          </p:cNvSpPr>
          <p:nvPr>
            <p:ph type="sldNum" sz="quarter" idx="5"/>
          </p:nvPr>
        </p:nvSpPr>
        <p:spPr/>
        <p:txBody>
          <a:bodyPr/>
          <a:lstStyle/>
          <a:p>
            <a:fld id="{49AF1523-F73D-4B44-8747-8A28830702F2}" type="slidenum">
              <a:rPr lang="en-US" smtClean="0"/>
              <a:t>60</a:t>
            </a:fld>
            <a:endParaRPr lang="en-US"/>
          </a:p>
        </p:txBody>
      </p:sp>
    </p:spTree>
    <p:extLst>
      <p:ext uri="{BB962C8B-B14F-4D97-AF65-F5344CB8AC3E}">
        <p14:creationId xmlns:p14="http://schemas.microsoft.com/office/powerpoint/2010/main" val="876073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DD399-5989-4A36-9C3E-33C8761D44F6}" type="slidenum">
              <a:rPr kumimoji="0" lang="ca-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a-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31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659D4-8CCA-CE2C-E23E-45C989799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A27A2-474F-DBB4-1AF2-36044C19C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A761D-C788-3ABA-2A57-05B5800BFC31}"/>
              </a:ext>
            </a:extLst>
          </p:cNvPr>
          <p:cNvSpPr>
            <a:spLocks noGrp="1"/>
          </p:cNvSpPr>
          <p:nvPr>
            <p:ph type="body" idx="1"/>
          </p:nvPr>
        </p:nvSpPr>
        <p:spPr/>
        <p:txBody>
          <a:bodyPr/>
          <a:lstStyle/>
          <a:p>
            <a:r>
              <a:rPr lang="en-US" dirty="0"/>
              <a:t>Zakaj je relevanten?</a:t>
            </a:r>
          </a:p>
          <a:p>
            <a:r>
              <a:rPr lang="en-US" dirty="0"/>
              <a:t>Politike EU:</a:t>
            </a:r>
          </a:p>
          <a:p>
            <a:pPr marL="228600" indent="-228600">
              <a:buFont typeface="+mj-lt"/>
              <a:buAutoNum type="arabicPeriod"/>
            </a:pPr>
            <a:r>
              <a:rPr lang="en-US" dirty="0"/>
              <a:t>Konferenca v Pekingu leta 1995, kjer se je beseda "spol" prvič pojavila,</a:t>
            </a:r>
          </a:p>
          <a:p>
            <a:pPr marL="228600" indent="-228600">
              <a:buFont typeface="+mj-lt"/>
              <a:buAutoNum type="arabicPeriod"/>
            </a:pPr>
            <a:r>
              <a:rPr lang="en-US" dirty="0"/>
              <a:t>Svet Evrope je leta 2007 izdal priporočilo o integraciji načela enakosti spolov v izobraževanje,</a:t>
            </a:r>
          </a:p>
          <a:p>
            <a:pPr marL="228600" indent="-228600">
              <a:buFont typeface="+mj-lt"/>
              <a:buAutoNum type="arabicPeriod"/>
            </a:pPr>
            <a:r>
              <a:rPr lang="en-US" dirty="0"/>
              <a:t>Pariška deklaracija iz leta 2015 in Komisija/Svet za nediskriminacijo,</a:t>
            </a:r>
          </a:p>
          <a:p>
            <a:pPr marL="228600" indent="-228600">
              <a:buFont typeface="+mj-lt"/>
              <a:buAutoNum type="arabicPeriod"/>
            </a:pPr>
            <a:r>
              <a:rPr lang="en-US" dirty="0"/>
              <a:t>2015 </a:t>
            </a:r>
            <a:r>
              <a:rPr lang="en-US" dirty="0" err="1"/>
              <a:t>lansiran</a:t>
            </a:r>
            <a:r>
              <a:rPr lang="en-US" dirty="0"/>
              <a:t> in sprejet evropski okvir za izobraževanje 2030 enake možnosti za vse, začele so se pojavljati smernice</a:t>
            </a:r>
          </a:p>
        </p:txBody>
      </p:sp>
      <p:sp>
        <p:nvSpPr>
          <p:cNvPr id="4" name="Slide Number Placeholder 3">
            <a:extLst>
              <a:ext uri="{FF2B5EF4-FFF2-40B4-BE49-F238E27FC236}">
                <a16:creationId xmlns:a16="http://schemas.microsoft.com/office/drawing/2014/main" id="{1F7E8DF5-E0CF-2A7A-88DC-425D6E235377}"/>
              </a:ext>
            </a:extLst>
          </p:cNvPr>
          <p:cNvSpPr>
            <a:spLocks noGrp="1"/>
          </p:cNvSpPr>
          <p:nvPr>
            <p:ph type="sldNum" sz="quarter" idx="10"/>
          </p:nvPr>
        </p:nvSpPr>
        <p:spPr/>
        <p:txBody>
          <a:bodyPr/>
          <a:lstStyle/>
          <a:p>
            <a:fld id="{49AF1523-F73D-4B44-8747-8A28830702F2}" type="slidenum">
              <a:rPr lang="en-US" smtClean="0"/>
              <a:t>63</a:t>
            </a:fld>
            <a:endParaRPr lang="en-US"/>
          </a:p>
        </p:txBody>
      </p:sp>
    </p:spTree>
    <p:extLst>
      <p:ext uri="{BB962C8B-B14F-4D97-AF65-F5344CB8AC3E}">
        <p14:creationId xmlns:p14="http://schemas.microsoft.com/office/powerpoint/2010/main" val="413485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Ta diapozitiv vključuje nekaj glavnih številk v zvezi s kontekstom </a:t>
            </a:r>
            <a:r>
              <a:rPr lang="en-US" dirty="0" err="1">
                <a:ea typeface="Calibri"/>
                <a:cs typeface="Calibri"/>
              </a:rPr>
              <a:t>agroživilskih</a:t>
            </a:r>
            <a:r>
              <a:rPr lang="en-US" dirty="0">
                <a:ea typeface="Calibri"/>
                <a:cs typeface="Calibri"/>
              </a:rPr>
              <a:t> sistemov (izvleček iz poročila, navedenega na desni).</a:t>
            </a:r>
          </a:p>
          <a:p>
            <a:r>
              <a:rPr lang="en-US" dirty="0">
                <a:ea typeface="Calibri"/>
                <a:cs typeface="Calibri"/>
              </a:rPr>
              <a:t>Namen tukaj je dokazati sedanje neenakosti med spoloma, ki še vedno obstajajo v sektorju: čeprav se zdi, da trg dela (plačana delovna mesta) zaposluje enako moške in ženske, vodstveni položaji in s tem plače kažejo znatno neravnovesje do moških.</a:t>
            </a:r>
          </a:p>
          <a:p>
            <a:r>
              <a:rPr lang="en-US" dirty="0">
                <a:ea typeface="Calibri"/>
                <a:cs typeface="Calibri"/>
              </a:rPr>
              <a:t>Tukaj je pravi trenutek omeniti, da v mnogih nerazvitih državah obstaja kmetijstvo za samooskrbo in so ženske glavne delavke. Študija primera na to temo je vključena v razdelek Vsebina.</a:t>
            </a:r>
          </a:p>
        </p:txBody>
      </p:sp>
      <p:sp>
        <p:nvSpPr>
          <p:cNvPr id="4" name="Slide Number Placeholder 3"/>
          <p:cNvSpPr>
            <a:spLocks noGrp="1"/>
          </p:cNvSpPr>
          <p:nvPr>
            <p:ph type="sldNum" sz="quarter" idx="5"/>
          </p:nvPr>
        </p:nvSpPr>
        <p:spPr/>
        <p:txBody>
          <a:bodyPr/>
          <a:lstStyle/>
          <a:p>
            <a:fld id="{49AF1523-F73D-4B44-8747-8A28830702F2}" type="slidenum">
              <a:rPr lang="en-US" smtClean="0"/>
              <a:t>6</a:t>
            </a:fld>
            <a:endParaRPr lang="en-US"/>
          </a:p>
        </p:txBody>
      </p:sp>
    </p:spTree>
    <p:extLst>
      <p:ext uri="{BB962C8B-B14F-4D97-AF65-F5344CB8AC3E}">
        <p14:creationId xmlns:p14="http://schemas.microsoft.com/office/powerpoint/2010/main" val="330622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Podatki so pridobljeni iz podatkovne baze Eurostat. Upoštevajte, da so podatki ločeni po spolu (ne spolu)</a:t>
            </a:r>
          </a:p>
          <a:p>
            <a:r>
              <a:rPr lang="en-US" dirty="0"/>
              <a:t>Leva slika: vključena je bila opomba o hrani, ki opisuje, kateri vidiki so bili upoštevani pri ocenjevanju ekonomske vrednosti kmetij. Sto % predstavlja skupno ekonomsko vrednost (ob upoštevanju vseh kmetij), prikazana parcela pa odstotek v lasti žensk, ki upravljajo kmetije.</a:t>
            </a:r>
          </a:p>
          <a:p>
            <a:endParaRPr lang="en-US" dirty="0"/>
          </a:p>
          <a:p>
            <a:r>
              <a:rPr lang="en-US" dirty="0"/>
              <a:t>Desna slika: prikazana je spolna porazdelitev redne delovne sile v </a:t>
            </a:r>
            <a:r>
              <a:rPr lang="en-US" dirty="0" err="1"/>
              <a:t>agroživilski</a:t>
            </a:r>
            <a:r>
              <a:rPr lang="en-US" dirty="0"/>
              <a:t> industriji. Podatki so pridobljeni iz podatkovne baze Eurostat. Upoštevajte, da so podatki ločeni po spolu (ne spolu)</a:t>
            </a:r>
          </a:p>
          <a:p>
            <a:r>
              <a:rPr lang="en-US" dirty="0"/>
              <a:t>Leva slika: vključena je bila opomba o hrani, ki opisuje, kateri vidiki so bili upoštevani pri ocenjevanju ekonomske vrednosti kmetij. Sto % predstavlja skupno ekonomsko vrednost (ob upoštevanju vseh kmetij), prikazana parcela pa odstotek v lasti žensk, ki upravljajo kmetije.</a:t>
            </a:r>
          </a:p>
          <a:p>
            <a:endParaRPr lang="en-US" dirty="0"/>
          </a:p>
          <a:p>
            <a:r>
              <a:rPr lang="en-US" dirty="0"/>
              <a:t>Desna slika: prikazana je spolna porazdelitev redne delovne sile v </a:t>
            </a:r>
            <a:r>
              <a:rPr lang="en-US" dirty="0" err="1"/>
              <a:t>agroživilski</a:t>
            </a:r>
            <a:r>
              <a:rPr lang="en-US" dirty="0"/>
              <a:t> industriji. Izbrane so bile države iz konzorcija </a:t>
            </a:r>
            <a:r>
              <a:rPr lang="en-US" dirty="0" err="1"/>
              <a:t>Agrigep</a:t>
            </a:r>
            <a:r>
              <a:rPr lang="en-US" dirty="0"/>
              <a:t> (ki se bodo spremenile za vsako usposabljanje in cilj). Zajema najnovejše podatke, ki so na voljo v </a:t>
            </a:r>
            <a:r>
              <a:rPr lang="en-US" dirty="0" err="1"/>
              <a:t>Eurostatu</a:t>
            </a:r>
            <a:r>
              <a:rPr lang="en-US" dirty="0"/>
              <a:t>, ko je bilo to gradivo pripravljeno za projekt Agrifood (2024). Priporočljivo je, da v prihodnjih izdajah usposabljanja poiščete morebitne posodobljene podatke znotraj </a:t>
            </a:r>
            <a:r>
              <a:rPr lang="en-US" dirty="0" err="1"/>
              <a:t>Eurostata</a:t>
            </a:r>
            <a:r>
              <a:rPr lang="en-US" dirty="0"/>
              <a:t>. Zajemajo najnovejše podatke, ki so bili na voljo v </a:t>
            </a:r>
            <a:r>
              <a:rPr lang="en-US" dirty="0" err="1"/>
              <a:t>Eurostatu</a:t>
            </a:r>
            <a:r>
              <a:rPr lang="en-US" dirty="0"/>
              <a:t>, ko je bilo to gradivo pripravljeno za projekt Agrifood (2024). Priporočljivo je, da v prihodnjih izdajah za usposabljanje poiščete morebitne posodobljene podatke znotraj </a:t>
            </a:r>
            <a:r>
              <a:rPr lang="en-US" dirty="0" err="1"/>
              <a:t>Eurostata</a:t>
            </a:r>
            <a:r>
              <a:rPr lang="en-US" dirty="0"/>
              <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7</a:t>
            </a:fld>
            <a:endParaRPr lang="en-US"/>
          </a:p>
        </p:txBody>
      </p:sp>
    </p:spTree>
    <p:extLst>
      <p:ext uri="{BB962C8B-B14F-4D97-AF65-F5344CB8AC3E}">
        <p14:creationId xmlns:p14="http://schemas.microsoft.com/office/powerpoint/2010/main" val="64722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dirty="0"/>
              <a:t>Podatki so pridobljeni iz podatkovne baze Eurostat.</a:t>
            </a:r>
          </a:p>
          <a:p>
            <a:pPr marL="0" marR="0" lvl="0" indent="0" algn="l" defTabSz="914400">
              <a:lnSpc>
                <a:spcPct val="100000"/>
              </a:lnSpc>
              <a:spcBef>
                <a:spcPts val="0"/>
              </a:spcBef>
              <a:spcAft>
                <a:spcPts val="0"/>
              </a:spcAft>
              <a:buNone/>
              <a:tabLst/>
              <a:defRPr/>
            </a:pPr>
            <a:r>
              <a:rPr lang="en-US" dirty="0"/>
              <a:t>Izbrane so bile države iz konzorcija </a:t>
            </a:r>
            <a:r>
              <a:rPr lang="en-US" dirty="0" err="1"/>
              <a:t>Agrigep</a:t>
            </a:r>
            <a:r>
              <a:rPr lang="en-US" dirty="0"/>
              <a:t> (ki se bodo spremenile za vsako usposabljanje in cilj).</a:t>
            </a:r>
          </a:p>
          <a:p>
            <a:pPr marL="0" marR="0" lvl="0" indent="0" algn="l" defTabSz="914400">
              <a:lnSpc>
                <a:spcPct val="100000"/>
              </a:lnSpc>
              <a:spcBef>
                <a:spcPts val="0"/>
              </a:spcBef>
              <a:spcAft>
                <a:spcPts val="0"/>
              </a:spcAft>
              <a:buNone/>
              <a:tabLst/>
              <a:defRPr/>
            </a:pPr>
            <a:r>
              <a:rPr lang="en-US" dirty="0"/>
              <a:t>Porazdelitev dodiplomskih študentk je dobra predstavitev vztrajnih stereotipov, povezanih s spolom, v danem kontekstu (na magisterij ali doktorat lahko vplivajo tudi razvoj kariere in posebni univerzitetni konteksti).</a:t>
            </a:r>
          </a:p>
          <a:p>
            <a:pPr marL="0" marR="0" lvl="0" indent="0" algn="l" defTabSz="914400">
              <a:lnSpc>
                <a:spcPct val="100000"/>
              </a:lnSpc>
              <a:spcBef>
                <a:spcPts val="0"/>
              </a:spcBef>
              <a:spcAft>
                <a:spcPts val="0"/>
              </a:spcAft>
              <a:buNone/>
              <a:tabLst/>
              <a:defRPr/>
            </a:pPr>
            <a:r>
              <a:rPr lang="en-US" dirty="0"/>
              <a:t>Vidimo lahko, kako so študije, povezane z dolžnostmi oskrbe (izobraževanje in medicina), feminizirane, medtem ko sta IKT in inženiring </a:t>
            </a:r>
            <a:r>
              <a:rPr lang="en-US" dirty="0" err="1"/>
              <a:t>maskulinizirana</a:t>
            </a:r>
            <a:r>
              <a:rPr lang="en-US" dirty="0"/>
              <a:t>. </a:t>
            </a:r>
            <a:r>
              <a:rPr lang="en-US" dirty="0" err="1"/>
              <a:t>Agroživilski</a:t>
            </a:r>
            <a:r>
              <a:rPr lang="en-US" dirty="0"/>
              <a:t> sistemi so kontekst, kjer se pariteta (ali 40–60 %) zdi bolj izvedljiva. Vendar pa splošna slika kaže, da spolni stereotipi še vedno obstajajo, kar pomeni, da se pričakuje, da bodo vloge in pristranskosti, povezane s spolom, prisotne tudi v kontekstu </a:t>
            </a:r>
            <a:r>
              <a:rPr lang="en-US" dirty="0" err="1"/>
              <a:t>agroživilskih</a:t>
            </a:r>
            <a:r>
              <a:rPr lang="en-US" dirty="0"/>
              <a:t> sistemov.</a:t>
            </a:r>
          </a:p>
        </p:txBody>
      </p:sp>
      <p:sp>
        <p:nvSpPr>
          <p:cNvPr id="4" name="Slide Number Placeholder 3"/>
          <p:cNvSpPr>
            <a:spLocks noGrp="1"/>
          </p:cNvSpPr>
          <p:nvPr>
            <p:ph type="sldNum" sz="quarter" idx="5"/>
          </p:nvPr>
        </p:nvSpPr>
        <p:spPr/>
        <p:txBody>
          <a:bodyPr/>
          <a:lstStyle/>
          <a:p>
            <a:fld id="{49AF1523-F73D-4B44-8747-8A28830702F2}" type="slidenum">
              <a:rPr lang="en-US" smtClean="0"/>
              <a:t>8</a:t>
            </a:fld>
            <a:endParaRPr lang="en-US"/>
          </a:p>
        </p:txBody>
      </p:sp>
    </p:spTree>
    <p:extLst>
      <p:ext uri="{BB962C8B-B14F-4D97-AF65-F5344CB8AC3E}">
        <p14:creationId xmlns:p14="http://schemas.microsoft.com/office/powerpoint/2010/main" val="399709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dirty="0">
                <a:effectLst/>
              </a:rPr>
              <a:t>Ti podatki so bili pridobljeni iz raziskave </a:t>
            </a:r>
            <a:r>
              <a:rPr lang="en-US" dirty="0" err="1">
                <a:effectLst/>
              </a:rPr>
              <a:t>Agrigep</a:t>
            </a:r>
            <a:r>
              <a:rPr lang="en-US" dirty="0">
                <a:effectLst/>
              </a:rPr>
              <a:t>, ki je bila izvedena za usposabljanje »Spol v poučevanju kmetijske prehrane«, ki je potekalo leta 2024. Močno priporočamo, da izvedete predhodno raziskavo spletnega seminarja, da te podatke prilagodite trenutnemu občinstvu.</a:t>
            </a:r>
          </a:p>
          <a:p>
            <a:pPr marL="0" marR="0" lvl="0" indent="0" algn="l" defTabSz="914400">
              <a:lnSpc>
                <a:spcPct val="100000"/>
              </a:lnSpc>
              <a:spcBef>
                <a:spcPts val="0"/>
              </a:spcBef>
              <a:spcAft>
                <a:spcPts val="0"/>
              </a:spcAft>
              <a:buNone/>
              <a:tabLst/>
              <a:defRPr/>
            </a:pPr>
            <a:r>
              <a:rPr lang="en-US" dirty="0">
                <a:effectLst/>
              </a:rPr>
              <a:t>Slika prikazuje odgovore na naslednja vprašanja:</a:t>
            </a:r>
          </a:p>
          <a:p>
            <a:pPr marL="0" marR="0" lvl="0" indent="0" algn="l" defTabSz="914400">
              <a:lnSpc>
                <a:spcPct val="100000"/>
              </a:lnSpc>
              <a:spcBef>
                <a:spcPts val="0"/>
              </a:spcBef>
              <a:spcAft>
                <a:spcPts val="0"/>
              </a:spcAft>
              <a:buNone/>
              <a:tabLst/>
              <a:defRPr/>
            </a:pPr>
            <a:r>
              <a:rPr lang="en-US" dirty="0">
                <a:effectLst/>
              </a:rPr>
              <a:t>- zgoraj levo: Področje znanja udeležencev (pedagogov)</a:t>
            </a:r>
          </a:p>
          <a:p>
            <a:pPr marL="0" marR="0" lvl="0" indent="0" algn="l" defTabSz="914400">
              <a:lnSpc>
                <a:spcPct val="100000"/>
              </a:lnSpc>
              <a:spcBef>
                <a:spcPts val="0"/>
              </a:spcBef>
              <a:spcAft>
                <a:spcPts val="0"/>
              </a:spcAft>
              <a:buNone/>
              <a:tabLst/>
              <a:defRPr/>
            </a:pPr>
            <a:r>
              <a:rPr lang="en-US" dirty="0">
                <a:effectLst/>
              </a:rPr>
              <a:t>- spodaj levo: Odstotek dijakinj pri pouku</a:t>
            </a:r>
          </a:p>
          <a:p>
            <a:pPr marL="0" marR="0" lvl="0" indent="0" algn="l" defTabSz="914400">
              <a:lnSpc>
                <a:spcPct val="100000"/>
              </a:lnSpc>
              <a:spcBef>
                <a:spcPts val="0"/>
              </a:spcBef>
              <a:spcAft>
                <a:spcPts val="0"/>
              </a:spcAft>
              <a:buNone/>
              <a:tabLst/>
              <a:defRPr/>
            </a:pPr>
            <a:r>
              <a:rPr lang="en-US" dirty="0">
                <a:effectLst/>
              </a:rPr>
              <a:t>- zgoraj desno: Ali so med učenci opazili različen odnos glede na spol (v svojih razredih)?</a:t>
            </a:r>
          </a:p>
          <a:p>
            <a:pPr marL="0" marR="0" lvl="0" indent="0" algn="l" defTabSz="914400">
              <a:lnSpc>
                <a:spcPct val="100000"/>
              </a:lnSpc>
              <a:spcBef>
                <a:spcPts val="0"/>
              </a:spcBef>
              <a:spcAft>
                <a:spcPts val="0"/>
              </a:spcAft>
              <a:buNone/>
              <a:tabLst/>
              <a:defRPr/>
            </a:pPr>
            <a:r>
              <a:rPr lang="en-US" dirty="0">
                <a:effectLst/>
              </a:rPr>
              <a:t>Spodaj desno je nekaj zaključkov, pridobljenih iz odprtega vprašanja, kjer so bili udeleženci pozvani, da opišejo opažene razlike.</a:t>
            </a: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9</a:t>
            </a:fld>
            <a:endParaRPr lang="en-US"/>
          </a:p>
        </p:txBody>
      </p:sp>
    </p:spTree>
    <p:extLst>
      <p:ext uri="{BB962C8B-B14F-4D97-AF65-F5344CB8AC3E}">
        <p14:creationId xmlns:p14="http://schemas.microsoft.com/office/powerpoint/2010/main" val="26342579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F5A131D6-0B61-C04C-91F4-682762695A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11" name="Grafický objekt 10">
            <a:extLst>
              <a:ext uri="{FF2B5EF4-FFF2-40B4-BE49-F238E27FC236}">
                <a16:creationId xmlns:a16="http://schemas.microsoft.com/office/drawing/2014/main" id="{D3C89706-9470-7D01-5A64-B6C2A1DB87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3" name="Obdélník 12">
            <a:extLst>
              <a:ext uri="{FF2B5EF4-FFF2-40B4-BE49-F238E27FC236}">
                <a16:creationId xmlns:a16="http://schemas.microsoft.com/office/drawing/2014/main" id="{DE7550B6-8147-0298-8B33-2D293454C7A0}"/>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91E73527-EF80-E607-C2E0-7DC2C69DFAE6}"/>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10" name="Grafický objekt 9">
            <a:extLst>
              <a:ext uri="{FF2B5EF4-FFF2-40B4-BE49-F238E27FC236}">
                <a16:creationId xmlns:a16="http://schemas.microsoft.com/office/drawing/2014/main" id="{51231657-CCCD-0E9D-68A6-07B5ABC9C3E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9603" y="1472023"/>
            <a:ext cx="2628903" cy="1070173"/>
          </a:xfrm>
          <a:prstGeom prst="rect">
            <a:avLst/>
          </a:prstGeom>
        </p:spPr>
      </p:pic>
      <p:pic>
        <p:nvPicPr>
          <p:cNvPr id="2" name="Obrázek 1">
            <a:extLst>
              <a:ext uri="{FF2B5EF4-FFF2-40B4-BE49-F238E27FC236}">
                <a16:creationId xmlns:a16="http://schemas.microsoft.com/office/drawing/2014/main" id="{AB407EF2-9794-F002-50C9-D44A0C3957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dirty="0">
                <a:solidFill>
                  <a:schemeClr val="tx1">
                    <a:lumMod val="65000"/>
                    <a:lumOff val="35000"/>
                  </a:schemeClr>
                </a:solidFill>
                <a:effectLst/>
                <a:latin typeface="+mn-lt"/>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
        <p:nvSpPr>
          <p:cNvPr id="4" name="Obdélník 3">
            <a:extLst>
              <a:ext uri="{FF2B5EF4-FFF2-40B4-BE49-F238E27FC236}">
                <a16:creationId xmlns:a16="http://schemas.microsoft.com/office/drawing/2014/main" id="{E0A87F3E-BF06-8B98-4E93-DC9D405D3601}"/>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421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127FCA-4FEE-40BD-81EE-BC4D9520A2C6}"/>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3" name="Marcador de pie de página 2">
            <a:extLst>
              <a:ext uri="{FF2B5EF4-FFF2-40B4-BE49-F238E27FC236}">
                <a16:creationId xmlns:a16="http://schemas.microsoft.com/office/drawing/2014/main" id="{EC33B712-DEB4-4A79-A0EC-503055B24FE4}"/>
              </a:ext>
            </a:extLst>
          </p:cNvPr>
          <p:cNvSpPr>
            <a:spLocks noGrp="1"/>
          </p:cNvSpPr>
          <p:nvPr>
            <p:ph type="ftr" sz="quarter" idx="11"/>
          </p:nvPr>
        </p:nvSpPr>
        <p:spPr/>
        <p:txBody>
          <a:bodyPr/>
          <a:lstStyle/>
          <a:p>
            <a:endParaRPr lang="ca-ES"/>
          </a:p>
        </p:txBody>
      </p:sp>
      <p:sp>
        <p:nvSpPr>
          <p:cNvPr id="4" name="Marcador de número de diapositiva 3">
            <a:extLst>
              <a:ext uri="{FF2B5EF4-FFF2-40B4-BE49-F238E27FC236}">
                <a16:creationId xmlns:a16="http://schemas.microsoft.com/office/drawing/2014/main" id="{5BB9123C-25B0-47CD-893D-D443CADA2AFE}"/>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145203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4758B-321A-4998-902A-A45CDACCBC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49110E9D-128C-483A-BB4A-EF70B5B0D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texto 3">
            <a:extLst>
              <a:ext uri="{FF2B5EF4-FFF2-40B4-BE49-F238E27FC236}">
                <a16:creationId xmlns:a16="http://schemas.microsoft.com/office/drawing/2014/main" id="{C196A921-4AFA-4EAC-8905-B7CDD8833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BA80C9A-C326-46A4-8F03-B7F292EA7D42}"/>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6" name="Marcador de pie de página 5">
            <a:extLst>
              <a:ext uri="{FF2B5EF4-FFF2-40B4-BE49-F238E27FC236}">
                <a16:creationId xmlns:a16="http://schemas.microsoft.com/office/drawing/2014/main" id="{9B52C026-23D7-44C2-BA60-CA63DC0654F6}"/>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60133D24-7CD2-4A2F-8B89-67E1FD007C44}"/>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4018691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944A1-68DD-45AE-8EC8-D72B55C1785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ca-ES"/>
          </a:p>
        </p:txBody>
      </p:sp>
      <p:sp>
        <p:nvSpPr>
          <p:cNvPr id="3" name="Marcador de posición de imagen 2">
            <a:extLst>
              <a:ext uri="{FF2B5EF4-FFF2-40B4-BE49-F238E27FC236}">
                <a16:creationId xmlns:a16="http://schemas.microsoft.com/office/drawing/2014/main" id="{FF56F17E-366D-425A-9C8D-53BEDBDCC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a:extLst>
              <a:ext uri="{FF2B5EF4-FFF2-40B4-BE49-F238E27FC236}">
                <a16:creationId xmlns:a16="http://schemas.microsoft.com/office/drawing/2014/main" id="{01A21CC4-5A73-4E32-8A0C-09C9E0D2D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B5E71BC-0A45-4AC4-B154-F6D8A8439053}"/>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6" name="Marcador de pie de página 5">
            <a:extLst>
              <a:ext uri="{FF2B5EF4-FFF2-40B4-BE49-F238E27FC236}">
                <a16:creationId xmlns:a16="http://schemas.microsoft.com/office/drawing/2014/main" id="{C7D266DB-5D4E-4380-A0EE-84A37D76A513}"/>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97F7BC5A-2845-4DE4-BF49-72379BB5929E}"/>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44582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7FA3D-BA31-48BB-8A6C-11B8293BFA19}"/>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A93D9F25-B342-48C3-8643-20FDCBDCD8EA}"/>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3FB00380-5AC4-4576-8FD2-0BB01A7C295B}"/>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53CB7384-3233-4B48-99FF-1637696E2B66}"/>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372E6CE2-0DAA-4396-912F-720AC00B95EE}"/>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119338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893DD01-0C1B-4582-B459-093C5EBDED4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240FF8B5-B656-480E-8656-EACD96EF798D}"/>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9F98E695-27A9-4982-AAC3-CEF1FD9DFD0D}"/>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A1826E3A-01AE-4E98-8A02-5AD9E287D421}"/>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EC561CD2-72FF-44CA-875D-54B954ED26B5}"/>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742002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F5A131D6-0B61-C04C-91F4-682762695A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11" name="Grafický objekt 10">
            <a:extLst>
              <a:ext uri="{FF2B5EF4-FFF2-40B4-BE49-F238E27FC236}">
                <a16:creationId xmlns:a16="http://schemas.microsoft.com/office/drawing/2014/main" id="{D3C89706-9470-7D01-5A64-B6C2A1DB87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3" name="Obdélník 12">
            <a:extLst>
              <a:ext uri="{FF2B5EF4-FFF2-40B4-BE49-F238E27FC236}">
                <a16:creationId xmlns:a16="http://schemas.microsoft.com/office/drawing/2014/main" id="{DE7550B6-8147-0298-8B33-2D293454C7A0}"/>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91E73527-EF80-E607-C2E0-7DC2C69DFAE6}"/>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10" name="Grafický objekt 9">
            <a:extLst>
              <a:ext uri="{FF2B5EF4-FFF2-40B4-BE49-F238E27FC236}">
                <a16:creationId xmlns:a16="http://schemas.microsoft.com/office/drawing/2014/main" id="{51231657-CCCD-0E9D-68A6-07B5ABC9C3E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9603" y="1472023"/>
            <a:ext cx="2628903" cy="1070173"/>
          </a:xfrm>
          <a:prstGeom prst="rect">
            <a:avLst/>
          </a:prstGeom>
        </p:spPr>
      </p:pic>
      <p:pic>
        <p:nvPicPr>
          <p:cNvPr id="2" name="Obrázek 1">
            <a:extLst>
              <a:ext uri="{FF2B5EF4-FFF2-40B4-BE49-F238E27FC236}">
                <a16:creationId xmlns:a16="http://schemas.microsoft.com/office/drawing/2014/main" id="{AB407EF2-9794-F002-50C9-D44A0C3957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
        <p:nvSpPr>
          <p:cNvPr id="4" name="Obdélník 3">
            <a:extLst>
              <a:ext uri="{FF2B5EF4-FFF2-40B4-BE49-F238E27FC236}">
                <a16:creationId xmlns:a16="http://schemas.microsoft.com/office/drawing/2014/main" id="{E0A87F3E-BF06-8B98-4E93-DC9D405D3601}"/>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6572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Úvodní snímek">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EA069DE6-4884-4EDB-D6D1-9F109ECA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6" name="Grafický objekt 5">
            <a:extLst>
              <a:ext uri="{FF2B5EF4-FFF2-40B4-BE49-F238E27FC236}">
                <a16:creationId xmlns:a16="http://schemas.microsoft.com/office/drawing/2014/main" id="{33778BE9-684B-CF76-1BF4-9F5D5F90E9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0" name="Obdélník 9">
            <a:extLst>
              <a:ext uri="{FF2B5EF4-FFF2-40B4-BE49-F238E27FC236}">
                <a16:creationId xmlns:a16="http://schemas.microsoft.com/office/drawing/2014/main" id="{E561CFBA-4CA8-176A-3B0D-649DBB389EB6}"/>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02FC2A12-D0D0-E4A4-82FF-67C6228BB5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14" name="Zástupný obsah 2">
            <a:extLst>
              <a:ext uri="{FF2B5EF4-FFF2-40B4-BE49-F238E27FC236}">
                <a16:creationId xmlns:a16="http://schemas.microsoft.com/office/drawing/2014/main" id="{4D50E074-D0C1-C511-7647-FD5D1CE9A0C0}"/>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
        <p:nvSpPr>
          <p:cNvPr id="16" name="Obdélník 15">
            <a:extLst>
              <a:ext uri="{FF2B5EF4-FFF2-40B4-BE49-F238E27FC236}">
                <a16:creationId xmlns:a16="http://schemas.microsoft.com/office/drawing/2014/main" id="{35E77DA1-897C-3031-FACC-4420EA71FEF7}"/>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B3BA2906-521D-BC0B-6AD3-09DB154A5F9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09" y="728569"/>
            <a:ext cx="782955" cy="318725"/>
          </a:xfrm>
          <a:prstGeom prst="rect">
            <a:avLst/>
          </a:prstGeom>
        </p:spPr>
      </p:pic>
      <p:sp>
        <p:nvSpPr>
          <p:cNvPr id="15" name="Zástupný obsah 2">
            <a:extLst>
              <a:ext uri="{FF2B5EF4-FFF2-40B4-BE49-F238E27FC236}">
                <a16:creationId xmlns:a16="http://schemas.microsoft.com/office/drawing/2014/main" id="{E0697B74-3B5A-3473-2674-4645A8166EF7}"/>
              </a:ext>
            </a:extLst>
          </p:cNvPr>
          <p:cNvSpPr>
            <a:spLocks noGrp="1"/>
          </p:cNvSpPr>
          <p:nvPr>
            <p:ph idx="1"/>
          </p:nvPr>
        </p:nvSpPr>
        <p:spPr>
          <a:xfrm>
            <a:off x="6091969" y="755644"/>
            <a:ext cx="5099306" cy="4636624"/>
          </a:xfrm>
          <a:noFill/>
        </p:spPr>
        <p:txBody>
          <a:bodyPr/>
          <a:lstStyle>
            <a:lvl1pPr marL="0" indent="0">
              <a:buNone/>
              <a:defRPr sz="3200">
                <a:no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cs-CZ"/>
          </a:p>
        </p:txBody>
      </p:sp>
    </p:spTree>
    <p:extLst>
      <p:ext uri="{BB962C8B-B14F-4D97-AF65-F5344CB8AC3E}">
        <p14:creationId xmlns:p14="http://schemas.microsoft.com/office/powerpoint/2010/main" val="603925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Záhlaví oddílu">
    <p:spTree>
      <p:nvGrpSpPr>
        <p:cNvPr id="1" name=""/>
        <p:cNvGrpSpPr/>
        <p:nvPr/>
      </p:nvGrpSpPr>
      <p:grpSpPr>
        <a:xfrm>
          <a:off x="0" y="0"/>
          <a:ext cx="0" cy="0"/>
          <a:chOff x="0" y="0"/>
          <a:chExt cx="0" cy="0"/>
        </a:xfrm>
      </p:grpSpPr>
      <p:pic>
        <p:nvPicPr>
          <p:cNvPr id="28" name="Grafický objekt 27">
            <a:extLst>
              <a:ext uri="{FF2B5EF4-FFF2-40B4-BE49-F238E27FC236}">
                <a16:creationId xmlns:a16="http://schemas.microsoft.com/office/drawing/2014/main" id="{F4E353D4-D852-D83B-6F3D-E6F3C0F27A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29" name="Grafický objekt 28">
            <a:extLst>
              <a:ext uri="{FF2B5EF4-FFF2-40B4-BE49-F238E27FC236}">
                <a16:creationId xmlns:a16="http://schemas.microsoft.com/office/drawing/2014/main" id="{6BF63111-E9B0-CF14-C15B-6733A3572FE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30" name="Obdélník 29">
            <a:extLst>
              <a:ext uri="{FF2B5EF4-FFF2-40B4-BE49-F238E27FC236}">
                <a16:creationId xmlns:a16="http://schemas.microsoft.com/office/drawing/2014/main" id="{804786FF-CFA3-343F-3F34-AC2E8D6A499D}"/>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5" name="Grafický objekt 34">
            <a:extLst>
              <a:ext uri="{FF2B5EF4-FFF2-40B4-BE49-F238E27FC236}">
                <a16:creationId xmlns:a16="http://schemas.microsoft.com/office/drawing/2014/main" id="{A2635EBB-A696-00A8-4BC3-F4B127BE93DC}"/>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31" name="Obrázek 30">
            <a:extLst>
              <a:ext uri="{FF2B5EF4-FFF2-40B4-BE49-F238E27FC236}">
                <a16:creationId xmlns:a16="http://schemas.microsoft.com/office/drawing/2014/main" id="{78AFF3EC-2E3C-3BCA-44F3-68058D885A6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2" name="Zástupný obsah 2">
            <a:extLst>
              <a:ext uri="{FF2B5EF4-FFF2-40B4-BE49-F238E27FC236}">
                <a16:creationId xmlns:a16="http://schemas.microsoft.com/office/drawing/2014/main" id="{25B7A185-F6AB-902A-5152-E04C0E74B52D}"/>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
        <p:nvSpPr>
          <p:cNvPr id="33" name="Obdélník 32">
            <a:extLst>
              <a:ext uri="{FF2B5EF4-FFF2-40B4-BE49-F238E27FC236}">
                <a16:creationId xmlns:a16="http://schemas.microsoft.com/office/drawing/2014/main" id="{6F3DF2C1-A267-26BA-4180-D08F8FEB2398}"/>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4" name="Grafický objekt 33">
            <a:extLst>
              <a:ext uri="{FF2B5EF4-FFF2-40B4-BE49-F238E27FC236}">
                <a16:creationId xmlns:a16="http://schemas.microsoft.com/office/drawing/2014/main" id="{DA836CF8-5B81-CB03-99DA-49ED8B1B6E90}"/>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709" y="728569"/>
            <a:ext cx="782955" cy="318725"/>
          </a:xfrm>
          <a:prstGeom prst="rect">
            <a:avLst/>
          </a:prstGeom>
        </p:spPr>
      </p:pic>
    </p:spTree>
    <p:extLst>
      <p:ext uri="{BB962C8B-B14F-4D97-AF65-F5344CB8AC3E}">
        <p14:creationId xmlns:p14="http://schemas.microsoft.com/office/powerpoint/2010/main" val="118091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EA069DE6-4884-4EDB-D6D1-9F109ECA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6" name="Grafický objekt 5">
            <a:extLst>
              <a:ext uri="{FF2B5EF4-FFF2-40B4-BE49-F238E27FC236}">
                <a16:creationId xmlns:a16="http://schemas.microsoft.com/office/drawing/2014/main" id="{33778BE9-684B-CF76-1BF4-9F5D5F90E9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0" name="Obdélník 9">
            <a:extLst>
              <a:ext uri="{FF2B5EF4-FFF2-40B4-BE49-F238E27FC236}">
                <a16:creationId xmlns:a16="http://schemas.microsoft.com/office/drawing/2014/main" id="{E561CFBA-4CA8-176A-3B0D-649DBB389EB6}"/>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02FC2A12-D0D0-E4A4-82FF-67C6228BB5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16" name="Obdélník 15">
            <a:extLst>
              <a:ext uri="{FF2B5EF4-FFF2-40B4-BE49-F238E27FC236}">
                <a16:creationId xmlns:a16="http://schemas.microsoft.com/office/drawing/2014/main" id="{35E77DA1-897C-3031-FACC-4420EA71FEF7}"/>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B3BA2906-521D-BC0B-6AD3-09DB154A5F9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09" y="728569"/>
            <a:ext cx="782955" cy="318725"/>
          </a:xfrm>
          <a:prstGeom prst="rect">
            <a:avLst/>
          </a:prstGeom>
        </p:spPr>
      </p:pic>
      <p:sp>
        <p:nvSpPr>
          <p:cNvPr id="11"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dirty="0">
                <a:solidFill>
                  <a:schemeClr val="tx1">
                    <a:lumMod val="65000"/>
                    <a:lumOff val="35000"/>
                  </a:schemeClr>
                </a:solidFill>
                <a:effectLst/>
                <a:latin typeface="+mn-lt"/>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
        <p:nvSpPr>
          <p:cNvPr id="2" name="TextBox 1">
            <a:extLst>
              <a:ext uri="{FF2B5EF4-FFF2-40B4-BE49-F238E27FC236}">
                <a16:creationId xmlns:a16="http://schemas.microsoft.com/office/drawing/2014/main" id="{665154D7-ABF5-4B71-AC9D-1FE68A519C56}"/>
              </a:ext>
            </a:extLst>
          </p:cNvPr>
          <p:cNvSpPr txBox="1"/>
          <p:nvPr userDrawn="1"/>
        </p:nvSpPr>
        <p:spPr>
          <a:xfrm>
            <a:off x="11625943" y="6419461"/>
            <a:ext cx="494522" cy="369332"/>
          </a:xfrm>
          <a:prstGeom prst="rect">
            <a:avLst/>
          </a:prstGeom>
          <a:noFill/>
        </p:spPr>
        <p:txBody>
          <a:bodyPr wrap="square" rtlCol="0">
            <a:spAutoFit/>
          </a:bodyPr>
          <a:lstStyle/>
          <a:p>
            <a:pPr algn="ctr"/>
            <a:fld id="{B3CC5931-B118-42EC-A7DE-3BA6BA3C892B}" type="slidenum">
              <a:rPr lang="en-US" smtClean="0"/>
              <a:pPr algn="ctr"/>
              <a:t>‹#›</a:t>
            </a:fld>
            <a:endParaRPr lang="en-US"/>
          </a:p>
        </p:txBody>
      </p:sp>
    </p:spTree>
    <p:extLst>
      <p:ext uri="{BB962C8B-B14F-4D97-AF65-F5344CB8AC3E}">
        <p14:creationId xmlns:p14="http://schemas.microsoft.com/office/powerpoint/2010/main" val="147008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Záhlaví oddílu">
    <p:spTree>
      <p:nvGrpSpPr>
        <p:cNvPr id="1" name=""/>
        <p:cNvGrpSpPr/>
        <p:nvPr/>
      </p:nvGrpSpPr>
      <p:grpSpPr>
        <a:xfrm>
          <a:off x="0" y="0"/>
          <a:ext cx="0" cy="0"/>
          <a:chOff x="0" y="0"/>
          <a:chExt cx="0" cy="0"/>
        </a:xfrm>
      </p:grpSpPr>
      <p:pic>
        <p:nvPicPr>
          <p:cNvPr id="28" name="Grafický objekt 27">
            <a:extLst>
              <a:ext uri="{FF2B5EF4-FFF2-40B4-BE49-F238E27FC236}">
                <a16:creationId xmlns:a16="http://schemas.microsoft.com/office/drawing/2014/main" id="{F4E353D4-D852-D83B-6F3D-E6F3C0F27A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29" name="Grafický objekt 28">
            <a:extLst>
              <a:ext uri="{FF2B5EF4-FFF2-40B4-BE49-F238E27FC236}">
                <a16:creationId xmlns:a16="http://schemas.microsoft.com/office/drawing/2014/main" id="{6BF63111-E9B0-CF14-C15B-6733A3572FE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30" name="Obdélník 29">
            <a:extLst>
              <a:ext uri="{FF2B5EF4-FFF2-40B4-BE49-F238E27FC236}">
                <a16:creationId xmlns:a16="http://schemas.microsoft.com/office/drawing/2014/main" id="{804786FF-CFA3-343F-3F34-AC2E8D6A499D}"/>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5" name="Grafický objekt 34">
            <a:extLst>
              <a:ext uri="{FF2B5EF4-FFF2-40B4-BE49-F238E27FC236}">
                <a16:creationId xmlns:a16="http://schemas.microsoft.com/office/drawing/2014/main" id="{A2635EBB-A696-00A8-4BC3-F4B127BE93DC}"/>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31" name="Obrázek 30">
            <a:extLst>
              <a:ext uri="{FF2B5EF4-FFF2-40B4-BE49-F238E27FC236}">
                <a16:creationId xmlns:a16="http://schemas.microsoft.com/office/drawing/2014/main" id="{78AFF3EC-2E3C-3BCA-44F3-68058D885A6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3" name="Obdélník 32">
            <a:extLst>
              <a:ext uri="{FF2B5EF4-FFF2-40B4-BE49-F238E27FC236}">
                <a16:creationId xmlns:a16="http://schemas.microsoft.com/office/drawing/2014/main" id="{6F3DF2C1-A267-26BA-4180-D08F8FEB2398}"/>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4" name="Grafický objekt 33">
            <a:extLst>
              <a:ext uri="{FF2B5EF4-FFF2-40B4-BE49-F238E27FC236}">
                <a16:creationId xmlns:a16="http://schemas.microsoft.com/office/drawing/2014/main" id="{DA836CF8-5B81-CB03-99DA-49ED8B1B6E90}"/>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709" y="728569"/>
            <a:ext cx="782955" cy="318725"/>
          </a:xfrm>
          <a:prstGeom prst="rect">
            <a:avLst/>
          </a:prstGeom>
        </p:spPr>
      </p:pic>
      <p:sp>
        <p:nvSpPr>
          <p:cNvPr id="10"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dirty="0">
                <a:solidFill>
                  <a:schemeClr val="tx1">
                    <a:lumMod val="65000"/>
                    <a:lumOff val="35000"/>
                  </a:schemeClr>
                </a:solidFill>
                <a:effectLst/>
                <a:latin typeface="+mn-lt"/>
                <a:ea typeface="Calibri" panose="020F0502020204030204" pitchFamily="34" charset="0"/>
                <a:cs typeface="Varela Round" pitchFamily="2" charset="-79"/>
              </a:rPr>
              <a:t>Financira Evropska unija. Izražena stališča in mnenja so le stališča in mnenja avtorjev in ne odražajo nujno stališč Evropske unije ali Evropske raziskovalne agencije. Zanje ne moreta biti odgovorna niti Evropska unija niti organ, ki dodeli pomoč.</a:t>
            </a:r>
          </a:p>
        </p:txBody>
      </p:sp>
    </p:spTree>
    <p:extLst>
      <p:ext uri="{BB962C8B-B14F-4D97-AF65-F5344CB8AC3E}">
        <p14:creationId xmlns:p14="http://schemas.microsoft.com/office/powerpoint/2010/main" val="126172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BB5B0-6FC4-43A2-B642-D25B6E1FAC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ca-ES"/>
          </a:p>
        </p:txBody>
      </p:sp>
      <p:sp>
        <p:nvSpPr>
          <p:cNvPr id="3" name="Subtítulo 2">
            <a:extLst>
              <a:ext uri="{FF2B5EF4-FFF2-40B4-BE49-F238E27FC236}">
                <a16:creationId xmlns:a16="http://schemas.microsoft.com/office/drawing/2014/main" id="{4A34CEA5-CAAC-46C7-BA29-79118D840C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ca-ES"/>
          </a:p>
        </p:txBody>
      </p:sp>
      <p:sp>
        <p:nvSpPr>
          <p:cNvPr id="4" name="Marcador de fecha 3">
            <a:extLst>
              <a:ext uri="{FF2B5EF4-FFF2-40B4-BE49-F238E27FC236}">
                <a16:creationId xmlns:a16="http://schemas.microsoft.com/office/drawing/2014/main" id="{4A144763-0327-460E-8AAD-7C35B92202E5}"/>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30E9B663-56F0-4614-8365-BA6DEABD8D47}"/>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3D2B7903-654A-4C4E-B166-F280723895C2}"/>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392263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6AE751-B403-4828-A174-5FFF125CF4ED}"/>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6F1111B9-B70D-437C-9BC9-B6F37A93FAD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BF1CE169-396C-4FB2-8DC2-437F7128D166}"/>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752520AB-BD9A-4566-A57D-B64FA6C45800}"/>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12162344-1316-4BEE-A0EA-F5799BE019AE}"/>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397659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4A3A2-E568-4743-A7B3-6A2024F9F3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1A0AB466-71EF-4BC7-A647-1C43A215A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3972D30-33CE-410F-AE2E-D38AFBE4AA00}"/>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CE91A4DF-C175-404D-8C54-A84DAB552C9C}"/>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408AF1E1-FF3F-4152-99A4-6ACE7B622EA9}"/>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150931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07C71-0730-4C4D-8A7B-96E438B28F21}"/>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2CB0C3AB-0F8D-4623-AE6C-DB2289A3215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contenido 3">
            <a:extLst>
              <a:ext uri="{FF2B5EF4-FFF2-40B4-BE49-F238E27FC236}">
                <a16:creationId xmlns:a16="http://schemas.microsoft.com/office/drawing/2014/main" id="{6E5E9B06-331F-4A19-AB3F-8CBBD923E3B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fecha 4">
            <a:extLst>
              <a:ext uri="{FF2B5EF4-FFF2-40B4-BE49-F238E27FC236}">
                <a16:creationId xmlns:a16="http://schemas.microsoft.com/office/drawing/2014/main" id="{D758951B-54F0-4BFA-85CB-53E76F7D0D3A}"/>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6" name="Marcador de pie de página 5">
            <a:extLst>
              <a:ext uri="{FF2B5EF4-FFF2-40B4-BE49-F238E27FC236}">
                <a16:creationId xmlns:a16="http://schemas.microsoft.com/office/drawing/2014/main" id="{F8EF74CC-C662-4A93-9DF3-176955787C5F}"/>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59E4EB8A-9D11-4A7A-8411-F410DC40390A}"/>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413145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23E86-99E7-499C-9FA0-AA9810EB61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AA81728F-09DB-435A-A57C-ACC34A95F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C9AA9D-1781-45A2-9F77-C2F4AD40079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texto 4">
            <a:extLst>
              <a:ext uri="{FF2B5EF4-FFF2-40B4-BE49-F238E27FC236}">
                <a16:creationId xmlns:a16="http://schemas.microsoft.com/office/drawing/2014/main" id="{3F4D3603-788C-42B0-BB0F-BD5399A01D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7BB54DD-7548-4D6B-943F-64000EFE17FB}"/>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Marcador de fecha 6">
            <a:extLst>
              <a:ext uri="{FF2B5EF4-FFF2-40B4-BE49-F238E27FC236}">
                <a16:creationId xmlns:a16="http://schemas.microsoft.com/office/drawing/2014/main" id="{36B7456F-55CD-4944-BA54-D1223B996F85}"/>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8" name="Marcador de pie de página 7">
            <a:extLst>
              <a:ext uri="{FF2B5EF4-FFF2-40B4-BE49-F238E27FC236}">
                <a16:creationId xmlns:a16="http://schemas.microsoft.com/office/drawing/2014/main" id="{9A447087-5B1C-412D-BED1-D36635B746BB}"/>
              </a:ext>
            </a:extLst>
          </p:cNvPr>
          <p:cNvSpPr>
            <a:spLocks noGrp="1"/>
          </p:cNvSpPr>
          <p:nvPr>
            <p:ph type="ftr" sz="quarter" idx="11"/>
          </p:nvPr>
        </p:nvSpPr>
        <p:spPr/>
        <p:txBody>
          <a:bodyPr/>
          <a:lstStyle/>
          <a:p>
            <a:endParaRPr lang="ca-ES"/>
          </a:p>
        </p:txBody>
      </p:sp>
      <p:sp>
        <p:nvSpPr>
          <p:cNvPr id="9" name="Marcador de número de diapositiva 8">
            <a:extLst>
              <a:ext uri="{FF2B5EF4-FFF2-40B4-BE49-F238E27FC236}">
                <a16:creationId xmlns:a16="http://schemas.microsoft.com/office/drawing/2014/main" id="{34DEA115-C8DC-4F4F-9F0F-6DE21C5AB802}"/>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2273426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1CFDF-3813-4121-8139-557305DFA392}"/>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fecha 2">
            <a:extLst>
              <a:ext uri="{FF2B5EF4-FFF2-40B4-BE49-F238E27FC236}">
                <a16:creationId xmlns:a16="http://schemas.microsoft.com/office/drawing/2014/main" id="{00249F3E-2F06-42B2-A9D4-33F9A0B1D359}"/>
              </a:ext>
            </a:extLst>
          </p:cNvPr>
          <p:cNvSpPr>
            <a:spLocks noGrp="1"/>
          </p:cNvSpPr>
          <p:nvPr>
            <p:ph type="dt" sz="half" idx="10"/>
          </p:nvPr>
        </p:nvSpPr>
        <p:spPr/>
        <p:txBody>
          <a:bodyPr/>
          <a:lstStyle/>
          <a:p>
            <a:fld id="{DFE01261-5BA9-47D7-BD4C-5B241D0732E3}" type="datetimeFigureOut">
              <a:rPr lang="ca-ES" smtClean="0"/>
              <a:t>12/5/25</a:t>
            </a:fld>
            <a:endParaRPr lang="ca-ES"/>
          </a:p>
        </p:txBody>
      </p:sp>
      <p:sp>
        <p:nvSpPr>
          <p:cNvPr id="4" name="Marcador de pie de página 3">
            <a:extLst>
              <a:ext uri="{FF2B5EF4-FFF2-40B4-BE49-F238E27FC236}">
                <a16:creationId xmlns:a16="http://schemas.microsoft.com/office/drawing/2014/main" id="{DA44A2C3-C7D0-415A-91D3-040756E73016}"/>
              </a:ext>
            </a:extLst>
          </p:cNvPr>
          <p:cNvSpPr>
            <a:spLocks noGrp="1"/>
          </p:cNvSpPr>
          <p:nvPr>
            <p:ph type="ftr" sz="quarter" idx="11"/>
          </p:nvPr>
        </p:nvSpPr>
        <p:spPr/>
        <p:txBody>
          <a:bodyPr/>
          <a:lstStyle/>
          <a:p>
            <a:endParaRPr lang="ca-ES"/>
          </a:p>
        </p:txBody>
      </p:sp>
      <p:sp>
        <p:nvSpPr>
          <p:cNvPr id="5" name="Marcador de número de diapositiva 4">
            <a:extLst>
              <a:ext uri="{FF2B5EF4-FFF2-40B4-BE49-F238E27FC236}">
                <a16:creationId xmlns:a16="http://schemas.microsoft.com/office/drawing/2014/main" id="{B834835F-51EC-4006-898C-324202CB0948}"/>
              </a:ext>
            </a:extLst>
          </p:cNvPr>
          <p:cNvSpPr>
            <a:spLocks noGrp="1"/>
          </p:cNvSpPr>
          <p:nvPr>
            <p:ph type="sldNum" sz="quarter" idx="12"/>
          </p:nvPr>
        </p:nvSpPr>
        <p:spPr/>
        <p:txBody>
          <a:bodyPr/>
          <a:lstStyle/>
          <a:p>
            <a:fld id="{9A15B461-C16D-426C-A337-FBC029A285F8}" type="slidenum">
              <a:rPr lang="ca-ES" smtClean="0"/>
              <a:t>‹#›</a:t>
            </a:fld>
            <a:endParaRPr lang="ca-ES"/>
          </a:p>
        </p:txBody>
      </p:sp>
    </p:spTree>
    <p:extLst>
      <p:ext uri="{BB962C8B-B14F-4D97-AF65-F5344CB8AC3E}">
        <p14:creationId xmlns:p14="http://schemas.microsoft.com/office/powerpoint/2010/main" val="1397051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FD8D96E-9059-AED2-2E7F-5D247612B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1C3391E-0D33-EFB4-D217-BE09404E0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8C9F32D-217F-3C83-365B-BBA888F87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724F-D3D6-41E3-B797-BC139571ECCC}" type="datetimeFigureOut">
              <a:rPr lang="cs-CZ" smtClean="0"/>
              <a:t>12.05.2025</a:t>
            </a:fld>
            <a:endParaRPr lang="cs-CZ"/>
          </a:p>
        </p:txBody>
      </p:sp>
      <p:sp>
        <p:nvSpPr>
          <p:cNvPr id="5" name="Zástupný symbol pro zápatí 4">
            <a:extLst>
              <a:ext uri="{FF2B5EF4-FFF2-40B4-BE49-F238E27FC236}">
                <a16:creationId xmlns:a16="http://schemas.microsoft.com/office/drawing/2014/main" id="{DCF87418-0723-C0AF-F679-888ED0ABB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24EA510-842C-6C75-AA79-54783E125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0D821-7D36-4C9D-8AAA-BF94C7D6D355}" type="slidenum">
              <a:rPr lang="cs-CZ" smtClean="0"/>
              <a:t>‹#›</a:t>
            </a:fld>
            <a:endParaRPr lang="cs-CZ"/>
          </a:p>
        </p:txBody>
      </p:sp>
    </p:spTree>
    <p:extLst>
      <p:ext uri="{BB962C8B-B14F-4D97-AF65-F5344CB8AC3E}">
        <p14:creationId xmlns:p14="http://schemas.microsoft.com/office/powerpoint/2010/main" val="324127044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EA4D497-3288-4D2C-BE36-4F9BE3A43B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8498133A-5B4C-4878-9DE0-3D57AEBCA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BA2C4387-96E9-4379-9EEB-CA27B9657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01261-5BA9-47D7-BD4C-5B241D0732E3}" type="datetimeFigureOut">
              <a:rPr lang="ca-ES" smtClean="0"/>
              <a:t>12/5/25</a:t>
            </a:fld>
            <a:endParaRPr lang="ca-ES"/>
          </a:p>
        </p:txBody>
      </p:sp>
      <p:sp>
        <p:nvSpPr>
          <p:cNvPr id="5" name="Marcador de pie de página 4">
            <a:extLst>
              <a:ext uri="{FF2B5EF4-FFF2-40B4-BE49-F238E27FC236}">
                <a16:creationId xmlns:a16="http://schemas.microsoft.com/office/drawing/2014/main" id="{9489CEED-9A45-48B7-AB8D-F32975629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Marcador de número de diapositiva 5">
            <a:extLst>
              <a:ext uri="{FF2B5EF4-FFF2-40B4-BE49-F238E27FC236}">
                <a16:creationId xmlns:a16="http://schemas.microsoft.com/office/drawing/2014/main" id="{0D9151D7-81FC-4A91-9974-40209F30B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5B461-C16D-426C-A337-FBC029A285F8}" type="slidenum">
              <a:rPr lang="ca-ES" smtClean="0"/>
              <a:t>‹#›</a:t>
            </a:fld>
            <a:endParaRPr lang="ca-ES"/>
          </a:p>
        </p:txBody>
      </p:sp>
    </p:spTree>
    <p:extLst>
      <p:ext uri="{BB962C8B-B14F-4D97-AF65-F5344CB8AC3E}">
        <p14:creationId xmlns:p14="http://schemas.microsoft.com/office/powerpoint/2010/main" val="120384714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hyperlink" Target="https://www.plotina.eu/drafting-the-gep/" TargetMode="External"/><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pc.edu/slt/ca/writing-resources/university-management/interuniversity-style-guide/gender-third-person-pronoun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docs.lib.purdue.edu/ijpbl/vol12/iss1/2/" TargetMode="External"/><Relationship Id="rId13" Type="http://schemas.openxmlformats.org/officeDocument/2006/relationships/hyperlink" Target="https://www.researchgate.net/publication/285358562_Studying_Gender_Bias_in_Physics_Grading_The_role_of_teaching_experience_and_country"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3.png"/><Relationship Id="rId5" Type="http://schemas.openxmlformats.org/officeDocument/2006/relationships/diagramQuickStyle" Target="../diagrams/quickStyle3.xml"/><Relationship Id="rId10" Type="http://schemas.openxmlformats.org/officeDocument/2006/relationships/hyperlink" Target="https://idus.us.es/bitstream/handle/11441/51818/Pages%20from%20Investigacion_Genero_16-7.pdf?sequence=1&amp;isAllowed=y" TargetMode="External"/><Relationship Id="rId4" Type="http://schemas.openxmlformats.org/officeDocument/2006/relationships/diagramLayout" Target="../diagrams/layout3.xml"/><Relationship Id="rId9" Type="http://schemas.openxmlformats.org/officeDocument/2006/relationships/hyperlink" Target="http://repositorio.grial.eu/handle/grial/1326"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9.png"/><Relationship Id="rId5" Type="http://schemas.openxmlformats.org/officeDocument/2006/relationships/diagramQuickStyle" Target="../diagrams/quickStyle4.xml"/><Relationship Id="rId10" Type="http://schemas.openxmlformats.org/officeDocument/2006/relationships/image" Target="../media/image58.png"/><Relationship Id="rId4" Type="http://schemas.openxmlformats.org/officeDocument/2006/relationships/diagramLayout" Target="../diagrams/layout4.xm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3.png"/><Relationship Id="rId5" Type="http://schemas.openxmlformats.org/officeDocument/2006/relationships/diagramQuickStyle" Target="../diagrams/quickStyle5.xml"/><Relationship Id="rId10" Type="http://schemas.openxmlformats.org/officeDocument/2006/relationships/image" Target="../media/image62.png"/><Relationship Id="rId4" Type="http://schemas.openxmlformats.org/officeDocument/2006/relationships/diagramLayout" Target="../diagrams/layout5.xml"/><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7.jpeg"/><Relationship Id="rId4" Type="http://schemas.openxmlformats.org/officeDocument/2006/relationships/diagramLayout" Target="../diagrams/layout6.xml"/><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7.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302_70776E1C.xml"/><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308_C5D5CD63.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307_94611E1B.xm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2E4_AC9A8AAF.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journal.jsure.org.in/index.php/jas/article/download/758/631" TargetMode="External"/><Relationship Id="rId7"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vives.org/book/enginyeries-agraries-guies-per-a-una-docencia-universitaria-amb-perspectiva-de-genere/"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indianjournals.com/ijor.aspx?target=ijor:rjss&amp;volume=1&amp;issue=1and2&amp;article=013" TargetMode="External"/><Relationship Id="rId11" Type="http://schemas.openxmlformats.org/officeDocument/2006/relationships/image" Target="../media/image95.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hyperlink" Target="https://elibrary.asabe.org/data/pdf/6/edav2012/Lec_Series_2012.pdf" TargetMode="External"/><Relationship Id="rId9"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hyperlink" Target="https://www.vives.org/book/enginyeries-agraries-guies-per-a-una-docencia-universitaria-amb-perspectiva-de-genere/" TargetMode="External"/><Relationship Id="rId7"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97.png"/><Relationship Id="rId4" Type="http://schemas.openxmlformats.org/officeDocument/2006/relationships/hyperlink" Target="https://www.water-alternatives.org/index.php/alldoc/articles/vol1/v1issue1/19-a-1-1-7/file"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hyperlink" Target="https://www.feedthefuture.gov/" TargetMode="External"/><Relationship Id="rId3" Type="http://schemas.openxmlformats.org/officeDocument/2006/relationships/image" Target="../media/image99.png"/><Relationship Id="rId7" Type="http://schemas.openxmlformats.org/officeDocument/2006/relationships/hyperlink" Target="https://www.feedthefuture.gov/article/4-women-scientists-breaking-down-barriers-to-end-hunger/" TargetMode="External"/><Relationship Id="rId12"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hyperlink" Target="https://www.agritechnica.com/en/awards/women-in-ag-award" TargetMode="External"/><Relationship Id="rId5" Type="http://schemas.openxmlformats.org/officeDocument/2006/relationships/image" Target="../media/image101.jpe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hyperlink" Target="https://smartagrihubs.h5mag.com/gender_equality_in_the_agrifood_sector/cover" TargetMode="External"/><Relationship Id="rId1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hyperlink" Target="https://womeninagmag.com/women-in-ag-award-2023/"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microsoft.com/office/2018/10/relationships/comments" Target="../comments/modernComment_303_A74E93E5.xm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png"/></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22.png"/><Relationship Id="rId7" Type="http://schemas.openxmlformats.org/officeDocument/2006/relationships/diagramData" Target="../diagrams/data10.xml"/><Relationship Id="rId12" Type="http://schemas.openxmlformats.org/officeDocument/2006/relationships/image" Target="../media/image51.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11" Type="http://schemas.microsoft.com/office/2007/relationships/diagramDrawing" Target="../diagrams/drawing10.xml"/><Relationship Id="rId5" Type="http://schemas.openxmlformats.org/officeDocument/2006/relationships/image" Target="../media/image124.png"/><Relationship Id="rId10" Type="http://schemas.openxmlformats.org/officeDocument/2006/relationships/diagramColors" Target="../diagrams/colors10.xml"/><Relationship Id="rId4" Type="http://schemas.openxmlformats.org/officeDocument/2006/relationships/image" Target="../media/image123.png"/><Relationship Id="rId9"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8" Type="http://schemas.openxmlformats.org/officeDocument/2006/relationships/hyperlink" Target="https://unesdoc.unesco.org/ark:/48223/pf0000231646" TargetMode="External"/><Relationship Id="rId3" Type="http://schemas.openxmlformats.org/officeDocument/2006/relationships/hyperlink" Target="https://gender.cgiar.org/news/top-10-reads-womens-work-agri-food-systems" TargetMode="External"/><Relationship Id="rId7" Type="http://schemas.openxmlformats.org/officeDocument/2006/relationships/hyperlink" Target="https://op.europa.eu/en/publication-detail/-/publication/8b5454e2-e45d-11e6-ad7c-01aa75ed71a1/language-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eige.europa.eu/sites/default/files/garcia_toolkit_gender_research_teaching.pdf" TargetMode="External"/><Relationship Id="rId5" Type="http://schemas.openxmlformats.org/officeDocument/2006/relationships/hyperlink" Target="https://www.gender-curricula.com/en/curriculum/agrarwissenschaft?tx_p2gc_pi2%5bprint%5d=1&amp;cHash=aec7b9fc4cba57b616794d84048d3c8d" TargetMode="External"/><Relationship Id="rId4" Type="http://schemas.openxmlformats.org/officeDocument/2006/relationships/hyperlink" Target="http://dspace.uvic.cat/xmlui/handle/10854/7196" TargetMode="External"/><Relationship Id="rId9" Type="http://schemas.openxmlformats.org/officeDocument/2006/relationships/hyperlink" Target="https://www.vives.org/book/guide-industrial-engineering-to-mainstreaming-gender-university-teachi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esearchgate.net/publication/327846610_Gendered_Motivations_to_Pursue_Male-Dominated_STEM_Careers_Among_Spanish_Young_People_A_Qualitative_Study"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researchgate.net/publication/285358562_Studying_Gender_Bias_in_Physics_Grading_The_role_of_teaching_experience_and_country" TargetMode="External"/><Relationship Id="rId5" Type="http://schemas.openxmlformats.org/officeDocument/2006/relationships/hyperlink" Target="https://qspace.library.queensu.ca/handle/1974/26420" TargetMode="External"/><Relationship Id="rId4" Type="http://schemas.openxmlformats.org/officeDocument/2006/relationships/hyperlink" Target="https://www.frontiersin.org/articles/10.3389/fpsyg.2020.02204/ful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isiarticles.com/bundles/Article/pre/pdf/118995.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docs.lib.purdue.edu/ijpbl/vol12/iss1/2/" TargetMode="External"/><Relationship Id="rId4" Type="http://schemas.openxmlformats.org/officeDocument/2006/relationships/hyperlink" Target="https://journals.sagepub.com/doi/pdf/10.1177/14749041166688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1316925" y="2872063"/>
            <a:ext cx="9147545" cy="24150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Praktično vključevanje spola v poučevanje kmetijsko-prehranskih sistemov.</a:t>
            </a:r>
          </a:p>
          <a:p>
            <a:pPr algn="l"/>
            <a:r>
              <a:rPr lang="en-US" sz="1400" b="1" dirty="0">
                <a:solidFill>
                  <a:schemeClr val="tx1">
                    <a:lumMod val="65000"/>
                    <a:lumOff val="35000"/>
                  </a:schemeClr>
                </a:solidFill>
                <a:highlight>
                  <a:srgbClr val="FFFF00"/>
                </a:highlight>
                <a:latin typeface="Sofia Pro"/>
                <a:cs typeface="Arial"/>
              </a:rPr>
              <a:t>Datum</a:t>
            </a:r>
          </a:p>
          <a:p>
            <a:pPr algn="l"/>
            <a:r>
              <a:rPr lang="en-US" sz="1400" b="1" dirty="0">
                <a:solidFill>
                  <a:schemeClr val="tx1">
                    <a:lumMod val="65000"/>
                    <a:lumOff val="35000"/>
                  </a:schemeClr>
                </a:solidFill>
                <a:highlight>
                  <a:srgbClr val="FFFF00"/>
                </a:highlight>
                <a:latin typeface="Sofia Pro"/>
                <a:cs typeface="Arial"/>
              </a:rPr>
              <a:t>Ime in e-poštni naslov moderatorja</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298382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Dejavnost 1: stereotipi</a:t>
            </a:r>
            <a:endParaRPr lang="cs-CZ" sz="4000" b="1" i="0" dirty="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1805667" y="2691254"/>
            <a:ext cx="8791994" cy="1077218"/>
          </a:xfrm>
          <a:prstGeom prst="rect">
            <a:avLst/>
          </a:prstGeom>
          <a:noFill/>
        </p:spPr>
        <p:txBody>
          <a:bodyPr wrap="square" rtlCol="0">
            <a:spAutoFit/>
          </a:bodyPr>
          <a:lstStyle/>
          <a:p>
            <a:pPr algn="ctr"/>
            <a:r>
              <a:rPr lang="en-US" sz="3200" b="1" dirty="0">
                <a:solidFill>
                  <a:srgbClr val="339933"/>
                </a:solidFill>
                <a:latin typeface="Sofia Pro"/>
              </a:rPr>
              <a:t>Kakšni so stereotipi, ki jih ima družba o osebi, ki dela v tehniki?</a:t>
            </a:r>
            <a:endParaRPr lang="en-US" sz="3200" b="1" i="0" u="none" strike="noStrike" dirty="0">
              <a:solidFill>
                <a:srgbClr val="339933"/>
              </a:solidFill>
              <a:effectLst/>
              <a:latin typeface="Sofia Pro"/>
            </a:endParaRPr>
          </a:p>
        </p:txBody>
      </p:sp>
      <p:sp>
        <p:nvSpPr>
          <p:cNvPr id="33" name="TextovéPole 4">
            <a:extLst>
              <a:ext uri="{FF2B5EF4-FFF2-40B4-BE49-F238E27FC236}">
                <a16:creationId xmlns:a16="http://schemas.microsoft.com/office/drawing/2014/main" id="{377E2A9E-EA16-41FF-9098-60FD1A91FF58}"/>
              </a:ext>
            </a:extLst>
          </p:cNvPr>
          <p:cNvSpPr txBox="1"/>
          <p:nvPr/>
        </p:nvSpPr>
        <p:spPr>
          <a:xfrm>
            <a:off x="1805666" y="4418278"/>
            <a:ext cx="8791995" cy="584775"/>
          </a:xfrm>
          <a:prstGeom prst="rect">
            <a:avLst/>
          </a:prstGeom>
          <a:noFill/>
        </p:spPr>
        <p:txBody>
          <a:bodyPr wrap="square" lIns="91440" tIns="45720" rIns="91440" bIns="45720" rtlCol="0" anchor="t">
            <a:spAutoFit/>
          </a:bodyPr>
          <a:lstStyle/>
          <a:p>
            <a:pPr algn="ctr"/>
            <a:r>
              <a:rPr lang="en-US" sz="3200" b="1" dirty="0">
                <a:solidFill>
                  <a:srgbClr val="6A007C"/>
                </a:solidFill>
                <a:latin typeface="Sofia Pro"/>
              </a:rPr>
              <a:t>… in v inženirstvu kmetijsko-prehranskih sistemov?</a:t>
            </a:r>
            <a:endParaRPr lang="en-US" sz="3200" b="1" i="0" u="none" strike="noStrike" dirty="0">
              <a:solidFill>
                <a:srgbClr val="6A007C"/>
              </a:solidFill>
              <a:effectLst/>
              <a:latin typeface="Sofia Pro"/>
            </a:endParaRPr>
          </a:p>
        </p:txBody>
      </p:sp>
    </p:spTree>
    <p:extLst>
      <p:ext uri="{BB962C8B-B14F-4D97-AF65-F5344CB8AC3E}">
        <p14:creationId xmlns:p14="http://schemas.microsoft.com/office/powerpoint/2010/main" val="9713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Stereotipi</a:t>
            </a:r>
            <a:endParaRPr lang="cs-CZ" sz="4000" b="1" i="0" dirty="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69332"/>
          </a:xfrm>
          <a:prstGeom prst="rect">
            <a:avLst/>
          </a:prstGeom>
          <a:noFill/>
        </p:spPr>
        <p:txBody>
          <a:bodyPr wrap="square" rtlCol="0">
            <a:spAutoFit/>
          </a:bodyPr>
          <a:lstStyle/>
          <a:p>
            <a:r>
              <a:rPr lang="en-US" b="1" dirty="0">
                <a:solidFill>
                  <a:schemeClr val="tx1">
                    <a:lumMod val="65000"/>
                    <a:lumOff val="35000"/>
                  </a:schemeClr>
                </a:solidFill>
                <a:latin typeface="Sofia Pro"/>
              </a:rPr>
              <a:t>Inženiring :</a:t>
            </a:r>
            <a:endParaRPr lang="en-US" b="1" i="0" u="none" strike="noStrike" dirty="0">
              <a:solidFill>
                <a:schemeClr val="tx1">
                  <a:lumMod val="65000"/>
                  <a:lumOff val="35000"/>
                </a:schemeClr>
              </a:solidFill>
              <a:effectLst/>
              <a:latin typeface="Sofia Pro"/>
            </a:endParaRPr>
          </a:p>
        </p:txBody>
      </p:sp>
      <p:sp>
        <p:nvSpPr>
          <p:cNvPr id="13" name="Rectangle 12">
            <a:extLst>
              <a:ext uri="{FF2B5EF4-FFF2-40B4-BE49-F238E27FC236}">
                <a16:creationId xmlns:a16="http://schemas.microsoft.com/office/drawing/2014/main" id="{AA9BFD81-F76A-43D9-8A8E-0B88A5743F41}"/>
              </a:ext>
            </a:extLst>
          </p:cNvPr>
          <p:cNvSpPr/>
          <p:nvPr/>
        </p:nvSpPr>
        <p:spPr>
          <a:xfrm>
            <a:off x="2445856" y="1832975"/>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dirty="0">
                <a:latin typeface="Sofia Pro"/>
              </a:rPr>
              <a:t>Objektno usmerjeno, individualno delo, …</a:t>
            </a:r>
            <a:endParaRPr lang="en-US" sz="1600" dirty="0">
              <a:solidFill>
                <a:srgbClr val="FF6600"/>
              </a:solidFill>
              <a:latin typeface="Sofia Pro"/>
            </a:endParaRPr>
          </a:p>
        </p:txBody>
      </p:sp>
      <p:grpSp>
        <p:nvGrpSpPr>
          <p:cNvPr id="5" name="Group 4">
            <a:extLst>
              <a:ext uri="{FF2B5EF4-FFF2-40B4-BE49-F238E27FC236}">
                <a16:creationId xmlns:a16="http://schemas.microsoft.com/office/drawing/2014/main" id="{0EAE77A8-D0B8-40E4-AFDD-20D69630A6FD}"/>
              </a:ext>
            </a:extLst>
          </p:cNvPr>
          <p:cNvGrpSpPr/>
          <p:nvPr/>
        </p:nvGrpSpPr>
        <p:grpSpPr>
          <a:xfrm>
            <a:off x="6484328" y="1029420"/>
            <a:ext cx="3881120" cy="1628267"/>
            <a:chOff x="6303100" y="1596123"/>
            <a:chExt cx="3881120" cy="1628267"/>
          </a:xfrm>
        </p:grpSpPr>
        <p:pic>
          <p:nvPicPr>
            <p:cNvPr id="14" name="Picture 13">
              <a:extLst>
                <a:ext uri="{FF2B5EF4-FFF2-40B4-BE49-F238E27FC236}">
                  <a16:creationId xmlns:a16="http://schemas.microsoft.com/office/drawing/2014/main" id="{46E57E40-D33B-474C-B8B6-7A695AE29319}"/>
                </a:ext>
              </a:extLst>
            </p:cNvPr>
            <p:cNvPicPr>
              <a:picLocks noChangeAspect="1"/>
            </p:cNvPicPr>
            <p:nvPr/>
          </p:nvPicPr>
          <p:blipFill>
            <a:blip r:embed="rId3"/>
            <a:stretch>
              <a:fillRect/>
            </a:stretch>
          </p:blipFill>
          <p:spPr>
            <a:xfrm>
              <a:off x="6303100" y="1899344"/>
              <a:ext cx="3881120" cy="1325046"/>
            </a:xfrm>
            <a:prstGeom prst="rect">
              <a:avLst/>
            </a:prstGeom>
          </p:spPr>
        </p:pic>
        <p:sp>
          <p:nvSpPr>
            <p:cNvPr id="15" name="Rectangle 14">
              <a:extLst>
                <a:ext uri="{FF2B5EF4-FFF2-40B4-BE49-F238E27FC236}">
                  <a16:creationId xmlns:a16="http://schemas.microsoft.com/office/drawing/2014/main" id="{D7765F7C-ED01-4741-91BD-D7FB714B3D0C}"/>
                </a:ext>
              </a:extLst>
            </p:cNvPr>
            <p:cNvSpPr/>
            <p:nvPr/>
          </p:nvSpPr>
          <p:spPr>
            <a:xfrm>
              <a:off x="8331561" y="1596123"/>
              <a:ext cx="1817805" cy="307777"/>
            </a:xfrm>
            <a:prstGeom prst="rect">
              <a:avLst/>
            </a:prstGeom>
          </p:spPr>
          <p:txBody>
            <a:bodyPr wrap="none">
              <a:spAutoFit/>
            </a:bodyPr>
            <a:lstStyle/>
            <a:p>
              <a:r>
                <a:rPr lang="es-ES" sz="1400" i="1" dirty="0"/>
                <a:t>Iskanje Google: inženir</a:t>
              </a:r>
              <a:endParaRPr lang="en-GB" sz="1400" i="1" dirty="0"/>
            </a:p>
          </p:txBody>
        </p:sp>
      </p:grpSp>
      <p:sp>
        <p:nvSpPr>
          <p:cNvPr id="18" name="TextovéPole 4">
            <a:extLst>
              <a:ext uri="{FF2B5EF4-FFF2-40B4-BE49-F238E27FC236}">
                <a16:creationId xmlns:a16="http://schemas.microsoft.com/office/drawing/2014/main" id="{0339413D-383C-4B60-A69E-C897EB07AAA5}"/>
              </a:ext>
            </a:extLst>
          </p:cNvPr>
          <p:cNvSpPr txBox="1"/>
          <p:nvPr/>
        </p:nvSpPr>
        <p:spPr>
          <a:xfrm>
            <a:off x="760160" y="3224390"/>
            <a:ext cx="2295512" cy="369332"/>
          </a:xfrm>
          <a:prstGeom prst="rect">
            <a:avLst/>
          </a:prstGeom>
          <a:noFill/>
        </p:spPr>
        <p:txBody>
          <a:bodyPr wrap="square" rtlCol="0">
            <a:spAutoFit/>
          </a:bodyPr>
          <a:lstStyle/>
          <a:p>
            <a:r>
              <a:rPr lang="en-US" b="1" dirty="0">
                <a:solidFill>
                  <a:schemeClr val="tx1">
                    <a:lumMod val="65000"/>
                    <a:lumOff val="35000"/>
                  </a:schemeClr>
                </a:solidFill>
                <a:latin typeface="Sofia Pro"/>
              </a:rPr>
              <a:t>Matematik</a:t>
            </a:r>
            <a:r>
              <a:rPr lang="en-US" b="1" i="0" u="none" strike="noStrike" dirty="0">
                <a:solidFill>
                  <a:schemeClr val="tx1">
                    <a:lumMod val="65000"/>
                    <a:lumOff val="35000"/>
                  </a:schemeClr>
                </a:solidFill>
                <a:effectLst/>
                <a:latin typeface="Sofia Pro"/>
              </a:rPr>
              <a:t>:</a:t>
            </a:r>
          </a:p>
        </p:txBody>
      </p:sp>
      <p:sp>
        <p:nvSpPr>
          <p:cNvPr id="19" name="Rectangle 18">
            <a:extLst>
              <a:ext uri="{FF2B5EF4-FFF2-40B4-BE49-F238E27FC236}">
                <a16:creationId xmlns:a16="http://schemas.microsoft.com/office/drawing/2014/main" id="{2D78399E-AC98-41A3-A982-AB00095C8597}"/>
              </a:ext>
            </a:extLst>
          </p:cNvPr>
          <p:cNvSpPr/>
          <p:nvPr/>
        </p:nvSpPr>
        <p:spPr>
          <a:xfrm>
            <a:off x="2445856" y="3255168"/>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dirty="0">
                <a:latin typeface="Sofia Pro"/>
              </a:rPr>
              <a:t>Tradicionalno:</a:t>
            </a:r>
            <a:endParaRPr lang="en-US" sz="1600" dirty="0">
              <a:solidFill>
                <a:srgbClr val="FF6600"/>
              </a:solidFill>
              <a:latin typeface="Sofia Pro"/>
            </a:endParaRPr>
          </a:p>
        </p:txBody>
      </p:sp>
      <p:sp>
        <p:nvSpPr>
          <p:cNvPr id="20" name="Rectangle 19">
            <a:extLst>
              <a:ext uri="{FF2B5EF4-FFF2-40B4-BE49-F238E27FC236}">
                <a16:creationId xmlns:a16="http://schemas.microsoft.com/office/drawing/2014/main" id="{AEE6F6C6-BA10-4521-9FD5-359B31AAA8DF}"/>
              </a:ext>
            </a:extLst>
          </p:cNvPr>
          <p:cNvSpPr/>
          <p:nvPr/>
        </p:nvSpPr>
        <p:spPr>
          <a:xfrm>
            <a:off x="2445856" y="4152286"/>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dirty="0">
                <a:latin typeface="Sofia Pro"/>
              </a:rPr>
              <a:t>Pred kratkim:</a:t>
            </a:r>
            <a:endParaRPr lang="en-US" sz="1600" dirty="0">
              <a:solidFill>
                <a:srgbClr val="FF6600"/>
              </a:solidFill>
              <a:latin typeface="Sofia Pro"/>
            </a:endParaRPr>
          </a:p>
        </p:txBody>
      </p:sp>
      <p:grpSp>
        <p:nvGrpSpPr>
          <p:cNvPr id="9" name="Group 8">
            <a:extLst>
              <a:ext uri="{FF2B5EF4-FFF2-40B4-BE49-F238E27FC236}">
                <a16:creationId xmlns:a16="http://schemas.microsoft.com/office/drawing/2014/main" id="{33716592-C7A9-465E-9C2D-E5AE2CC50B1A}"/>
              </a:ext>
            </a:extLst>
          </p:cNvPr>
          <p:cNvGrpSpPr/>
          <p:nvPr/>
        </p:nvGrpSpPr>
        <p:grpSpPr>
          <a:xfrm>
            <a:off x="4151382" y="2688898"/>
            <a:ext cx="3838669" cy="1568459"/>
            <a:chOff x="4514429" y="2700004"/>
            <a:chExt cx="3838669" cy="1568459"/>
          </a:xfrm>
        </p:grpSpPr>
        <p:pic>
          <p:nvPicPr>
            <p:cNvPr id="21" name="Picture 20">
              <a:extLst>
                <a:ext uri="{FF2B5EF4-FFF2-40B4-BE49-F238E27FC236}">
                  <a16:creationId xmlns:a16="http://schemas.microsoft.com/office/drawing/2014/main" id="{9C7F9303-BBAD-45A3-B146-5FF1FA0E80AA}"/>
                </a:ext>
              </a:extLst>
            </p:cNvPr>
            <p:cNvPicPr>
              <a:picLocks noChangeAspect="1"/>
            </p:cNvPicPr>
            <p:nvPr/>
          </p:nvPicPr>
          <p:blipFill>
            <a:blip r:embed="rId4"/>
            <a:stretch>
              <a:fillRect/>
            </a:stretch>
          </p:blipFill>
          <p:spPr>
            <a:xfrm>
              <a:off x="4514429" y="2972440"/>
              <a:ext cx="3838669" cy="1296023"/>
            </a:xfrm>
            <a:prstGeom prst="rect">
              <a:avLst/>
            </a:prstGeom>
          </p:spPr>
        </p:pic>
        <p:sp>
          <p:nvSpPr>
            <p:cNvPr id="22" name="Rectangle 21">
              <a:extLst>
                <a:ext uri="{FF2B5EF4-FFF2-40B4-BE49-F238E27FC236}">
                  <a16:creationId xmlns:a16="http://schemas.microsoft.com/office/drawing/2014/main" id="{9250AFA7-A5C7-4A48-A7FD-7CEB9C56D311}"/>
                </a:ext>
              </a:extLst>
            </p:cNvPr>
            <p:cNvSpPr/>
            <p:nvPr/>
          </p:nvSpPr>
          <p:spPr>
            <a:xfrm>
              <a:off x="5981205" y="2700004"/>
              <a:ext cx="2134239" cy="307777"/>
            </a:xfrm>
            <a:prstGeom prst="rect">
              <a:avLst/>
            </a:prstGeom>
          </p:spPr>
          <p:txBody>
            <a:bodyPr wrap="none">
              <a:spAutoFit/>
            </a:bodyPr>
            <a:lstStyle/>
            <a:p>
              <a:r>
                <a:rPr lang="es-ES" sz="1400" i="1" dirty="0"/>
                <a:t>Iskanje Google: matematik</a:t>
              </a:r>
              <a:endParaRPr lang="en-GB" sz="1400" i="1" dirty="0"/>
            </a:p>
          </p:txBody>
        </p:sp>
      </p:grpSp>
      <p:grpSp>
        <p:nvGrpSpPr>
          <p:cNvPr id="29" name="Group 28">
            <a:extLst>
              <a:ext uri="{FF2B5EF4-FFF2-40B4-BE49-F238E27FC236}">
                <a16:creationId xmlns:a16="http://schemas.microsoft.com/office/drawing/2014/main" id="{92DA6AFF-0274-4C1D-BCAA-D57A3362645E}"/>
              </a:ext>
            </a:extLst>
          </p:cNvPr>
          <p:cNvGrpSpPr/>
          <p:nvPr/>
        </p:nvGrpSpPr>
        <p:grpSpPr>
          <a:xfrm>
            <a:off x="4151382" y="4297924"/>
            <a:ext cx="3838669" cy="1558694"/>
            <a:chOff x="4564994" y="4386643"/>
            <a:chExt cx="3838669" cy="1558694"/>
          </a:xfrm>
        </p:grpSpPr>
        <p:pic>
          <p:nvPicPr>
            <p:cNvPr id="23" name="Picture 22">
              <a:extLst>
                <a:ext uri="{FF2B5EF4-FFF2-40B4-BE49-F238E27FC236}">
                  <a16:creationId xmlns:a16="http://schemas.microsoft.com/office/drawing/2014/main" id="{F758CFCE-EE79-468C-9D41-0A686D6A6502}"/>
                </a:ext>
              </a:extLst>
            </p:cNvPr>
            <p:cNvPicPr>
              <a:picLocks noChangeAspect="1"/>
            </p:cNvPicPr>
            <p:nvPr/>
          </p:nvPicPr>
          <p:blipFill>
            <a:blip r:embed="rId5"/>
            <a:stretch>
              <a:fillRect/>
            </a:stretch>
          </p:blipFill>
          <p:spPr>
            <a:xfrm>
              <a:off x="4564994" y="4629969"/>
              <a:ext cx="3838669" cy="1315368"/>
            </a:xfrm>
            <a:prstGeom prst="rect">
              <a:avLst/>
            </a:prstGeom>
          </p:spPr>
        </p:pic>
        <p:sp>
          <p:nvSpPr>
            <p:cNvPr id="24" name="Rectangle 23">
              <a:extLst>
                <a:ext uri="{FF2B5EF4-FFF2-40B4-BE49-F238E27FC236}">
                  <a16:creationId xmlns:a16="http://schemas.microsoft.com/office/drawing/2014/main" id="{234DF2F5-E93C-4327-B922-A5B5B6DEF3FB}"/>
                </a:ext>
              </a:extLst>
            </p:cNvPr>
            <p:cNvSpPr/>
            <p:nvPr/>
          </p:nvSpPr>
          <p:spPr>
            <a:xfrm>
              <a:off x="4966500" y="4386643"/>
              <a:ext cx="3287567" cy="307777"/>
            </a:xfrm>
            <a:prstGeom prst="rect">
              <a:avLst/>
            </a:prstGeom>
          </p:spPr>
          <p:txBody>
            <a:bodyPr wrap="none">
              <a:spAutoFit/>
            </a:bodyPr>
            <a:lstStyle/>
            <a:p>
              <a:r>
                <a:rPr lang="es-ES" sz="1400" i="1" dirty="0"/>
                <a:t>Iskanje Google: specialist za velike podatke</a:t>
              </a:r>
              <a:endParaRPr lang="en-GB" sz="1400" i="1" dirty="0"/>
            </a:p>
          </p:txBody>
        </p:sp>
      </p:grpSp>
      <p:grpSp>
        <p:nvGrpSpPr>
          <p:cNvPr id="26" name="Group 25">
            <a:extLst>
              <a:ext uri="{FF2B5EF4-FFF2-40B4-BE49-F238E27FC236}">
                <a16:creationId xmlns:a16="http://schemas.microsoft.com/office/drawing/2014/main" id="{0377A68F-C5E4-4022-83E4-12720EA1D4DE}"/>
              </a:ext>
            </a:extLst>
          </p:cNvPr>
          <p:cNvGrpSpPr/>
          <p:nvPr/>
        </p:nvGrpSpPr>
        <p:grpSpPr>
          <a:xfrm>
            <a:off x="9066852" y="5236153"/>
            <a:ext cx="1888676" cy="203019"/>
            <a:chOff x="9745582" y="4916827"/>
            <a:chExt cx="1888676" cy="203019"/>
          </a:xfrm>
        </p:grpSpPr>
        <p:pic>
          <p:nvPicPr>
            <p:cNvPr id="27" name="Picture 2" descr="Ministerio de Educación y Formación Profesional / Ministerio de Universidades">
              <a:extLst>
                <a:ext uri="{FF2B5EF4-FFF2-40B4-BE49-F238E27FC236}">
                  <a16:creationId xmlns:a16="http://schemas.microsoft.com/office/drawing/2014/main" id="{BC70E2A6-5EF1-456B-B3DA-BEEC18B661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5582" y="4916827"/>
              <a:ext cx="812071" cy="2030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D5CF811-66D1-4DB0-A1C3-BE6CA0AA3B49}"/>
                </a:ext>
              </a:extLst>
            </p:cNvPr>
            <p:cNvPicPr>
              <a:picLocks noChangeAspect="1"/>
            </p:cNvPicPr>
            <p:nvPr/>
          </p:nvPicPr>
          <p:blipFill>
            <a:blip r:embed="rId7"/>
            <a:stretch>
              <a:fillRect/>
            </a:stretch>
          </p:blipFill>
          <p:spPr>
            <a:xfrm>
              <a:off x="10643524" y="4916827"/>
              <a:ext cx="990734" cy="203019"/>
            </a:xfrm>
            <a:prstGeom prst="rect">
              <a:avLst/>
            </a:prstGeom>
          </p:spPr>
        </p:pic>
      </p:grpSp>
      <p:grpSp>
        <p:nvGrpSpPr>
          <p:cNvPr id="6" name="Agrupa 5">
            <a:extLst>
              <a:ext uri="{FF2B5EF4-FFF2-40B4-BE49-F238E27FC236}">
                <a16:creationId xmlns:a16="http://schemas.microsoft.com/office/drawing/2014/main" id="{E03D0C17-6D42-7701-3C5D-BF23B5226222}"/>
              </a:ext>
            </a:extLst>
          </p:cNvPr>
          <p:cNvGrpSpPr/>
          <p:nvPr/>
        </p:nvGrpSpPr>
        <p:grpSpPr>
          <a:xfrm>
            <a:off x="8037453" y="2874949"/>
            <a:ext cx="3486660" cy="2446662"/>
            <a:chOff x="8037453" y="2874949"/>
            <a:chExt cx="3486660" cy="2446662"/>
          </a:xfrm>
        </p:grpSpPr>
        <p:grpSp>
          <p:nvGrpSpPr>
            <p:cNvPr id="32" name="Group 31">
              <a:extLst>
                <a:ext uri="{FF2B5EF4-FFF2-40B4-BE49-F238E27FC236}">
                  <a16:creationId xmlns:a16="http://schemas.microsoft.com/office/drawing/2014/main" id="{7D439476-B93B-482B-9EB7-BB0C652CB395}"/>
                </a:ext>
              </a:extLst>
            </p:cNvPr>
            <p:cNvGrpSpPr/>
            <p:nvPr/>
          </p:nvGrpSpPr>
          <p:grpSpPr>
            <a:xfrm>
              <a:off x="8187877" y="3321515"/>
              <a:ext cx="3333492" cy="2000096"/>
              <a:chOff x="8187877" y="3321515"/>
              <a:chExt cx="3333492" cy="2000096"/>
            </a:xfrm>
          </p:grpSpPr>
          <p:pic>
            <p:nvPicPr>
              <p:cNvPr id="25" name="Picture 24">
                <a:extLst>
                  <a:ext uri="{FF2B5EF4-FFF2-40B4-BE49-F238E27FC236}">
                    <a16:creationId xmlns:a16="http://schemas.microsoft.com/office/drawing/2014/main" id="{31FDBD79-2C7A-43BF-9996-5B7DAC21DB12}"/>
                  </a:ext>
                </a:extLst>
              </p:cNvPr>
              <p:cNvPicPr>
                <a:picLocks noChangeAspect="1"/>
              </p:cNvPicPr>
              <p:nvPr/>
            </p:nvPicPr>
            <p:blipFill>
              <a:blip r:embed="rId8"/>
              <a:stretch>
                <a:fillRect/>
              </a:stretch>
            </p:blipFill>
            <p:spPr>
              <a:xfrm>
                <a:off x="8187877" y="3321515"/>
                <a:ext cx="3333492" cy="2000096"/>
              </a:xfrm>
              <a:prstGeom prst="rect">
                <a:avLst/>
              </a:prstGeom>
            </p:spPr>
          </p:pic>
          <p:sp>
            <p:nvSpPr>
              <p:cNvPr id="30" name="Rectangle 29">
                <a:extLst>
                  <a:ext uri="{FF2B5EF4-FFF2-40B4-BE49-F238E27FC236}">
                    <a16:creationId xmlns:a16="http://schemas.microsoft.com/office/drawing/2014/main" id="{C7A73834-FE76-4A8A-B2C7-14EF16F01061}"/>
                  </a:ext>
                </a:extLst>
              </p:cNvPr>
              <p:cNvSpPr/>
              <p:nvPr/>
            </p:nvSpPr>
            <p:spPr>
              <a:xfrm>
                <a:off x="10701970" y="3889093"/>
                <a:ext cx="564055" cy="142103"/>
              </a:xfrm>
              <a:prstGeom prst="rect">
                <a:avLst/>
              </a:prstGeom>
              <a:solidFill>
                <a:schemeClr val="bg1"/>
              </a:solidFill>
            </p:spPr>
            <p:txBody>
              <a:bodyPr wrap="none" lIns="0" tIns="0" rIns="0" bIns="0">
                <a:noAutofit/>
              </a:bodyPr>
              <a:lstStyle/>
              <a:p>
                <a:r>
                  <a:rPr lang="en-US" sz="1100"/>
                  <a:t>men</a:t>
                </a:r>
              </a:p>
            </p:txBody>
          </p:sp>
          <p:sp>
            <p:nvSpPr>
              <p:cNvPr id="31" name="Rectangle 30">
                <a:extLst>
                  <a:ext uri="{FF2B5EF4-FFF2-40B4-BE49-F238E27FC236}">
                    <a16:creationId xmlns:a16="http://schemas.microsoft.com/office/drawing/2014/main" id="{9A2CE509-07C8-4034-9D06-09BE8B5E8A60}"/>
                  </a:ext>
                </a:extLst>
              </p:cNvPr>
              <p:cNvSpPr/>
              <p:nvPr/>
            </p:nvSpPr>
            <p:spPr>
              <a:xfrm>
                <a:off x="10701970" y="4115254"/>
                <a:ext cx="564055" cy="142103"/>
              </a:xfrm>
              <a:prstGeom prst="rect">
                <a:avLst/>
              </a:prstGeom>
              <a:solidFill>
                <a:schemeClr val="bg1"/>
              </a:solidFill>
            </p:spPr>
            <p:txBody>
              <a:bodyPr wrap="none" lIns="0" tIns="0" rIns="0" bIns="0">
                <a:noAutofit/>
              </a:bodyPr>
              <a:lstStyle/>
              <a:p>
                <a:r>
                  <a:rPr lang="en-US" sz="1100"/>
                  <a:t>women</a:t>
                </a:r>
              </a:p>
            </p:txBody>
          </p:sp>
        </p:grpSp>
        <p:sp>
          <p:nvSpPr>
            <p:cNvPr id="4" name="Rectangle 3">
              <a:extLst>
                <a:ext uri="{FF2B5EF4-FFF2-40B4-BE49-F238E27FC236}">
                  <a16:creationId xmlns:a16="http://schemas.microsoft.com/office/drawing/2014/main" id="{D1227D83-773C-87B9-A5E6-F744D7EA86E6}"/>
                </a:ext>
              </a:extLst>
            </p:cNvPr>
            <p:cNvSpPr/>
            <p:nvPr/>
          </p:nvSpPr>
          <p:spPr>
            <a:xfrm>
              <a:off x="8037453" y="2874949"/>
              <a:ext cx="3486660" cy="461665"/>
            </a:xfrm>
            <a:prstGeom prst="rect">
              <a:avLst/>
            </a:prstGeom>
          </p:spPr>
          <p:txBody>
            <a:bodyPr wrap="none" lIns="91440" tIns="45720" rIns="91440" bIns="45720" anchor="t">
              <a:spAutoFit/>
            </a:bodyPr>
            <a:lstStyle/>
            <a:p>
              <a:r>
                <a:rPr lang="es-ES" sz="1200" i="1" dirty="0"/>
                <a:t>Odstotek študentov na diplomi matematike (Španija) </a:t>
              </a:r>
            </a:p>
            <a:p>
              <a:r>
                <a:rPr lang="es-ES" sz="1200" i="1" dirty="0"/>
                <a:t>po spolu</a:t>
              </a:r>
              <a:endParaRPr lang="en-GB" sz="1200" i="1" dirty="0"/>
            </a:p>
          </p:txBody>
        </p:sp>
      </p:grpSp>
    </p:spTree>
    <p:extLst>
      <p:ext uri="{BB962C8B-B14F-4D97-AF65-F5344CB8AC3E}">
        <p14:creationId xmlns:p14="http://schemas.microsoft.com/office/powerpoint/2010/main" val="31637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Stereotipi</a:t>
            </a:r>
            <a:endParaRPr lang="cs-CZ" sz="4000" b="1" i="0" dirty="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646331"/>
          </a:xfrm>
          <a:prstGeom prst="rect">
            <a:avLst/>
          </a:prstGeom>
          <a:noFill/>
        </p:spPr>
        <p:txBody>
          <a:bodyPr wrap="square" rtlCol="0">
            <a:spAutoFit/>
          </a:bodyPr>
          <a:lstStyle/>
          <a:p>
            <a:r>
              <a:rPr lang="en-US" b="1" dirty="0">
                <a:solidFill>
                  <a:schemeClr val="tx1">
                    <a:lumMod val="65000"/>
                    <a:lumOff val="35000"/>
                  </a:schemeClr>
                </a:solidFill>
                <a:latin typeface="Sofia Pro"/>
              </a:rPr>
              <a:t>Kmetijsko-prehranski inženiring:</a:t>
            </a:r>
            <a:endParaRPr lang="en-US" b="1" i="0" u="none" strike="noStrike" dirty="0">
              <a:solidFill>
                <a:schemeClr val="tx1">
                  <a:lumMod val="65000"/>
                  <a:lumOff val="35000"/>
                </a:schemeClr>
              </a:solidFill>
              <a:effectLst/>
              <a:latin typeface="Sofia Pro"/>
            </a:endParaRPr>
          </a:p>
        </p:txBody>
      </p:sp>
      <p:sp>
        <p:nvSpPr>
          <p:cNvPr id="13" name="Rectangle 12">
            <a:extLst>
              <a:ext uri="{FF2B5EF4-FFF2-40B4-BE49-F238E27FC236}">
                <a16:creationId xmlns:a16="http://schemas.microsoft.com/office/drawing/2014/main" id="{AA9BFD81-F76A-43D9-8A8E-0B88A5743F41}"/>
              </a:ext>
            </a:extLst>
          </p:cNvPr>
          <p:cNvSpPr/>
          <p:nvPr/>
        </p:nvSpPr>
        <p:spPr>
          <a:xfrm>
            <a:off x="3211781" y="1829536"/>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dirty="0">
                <a:latin typeface="Sofia Pro"/>
              </a:rPr>
              <a:t>Podeželje, ročno delo, …</a:t>
            </a:r>
            <a:endParaRPr lang="en-US" sz="1600" dirty="0">
              <a:solidFill>
                <a:srgbClr val="FF6600"/>
              </a:solidFill>
              <a:latin typeface="Sofia Pro"/>
            </a:endParaRPr>
          </a:p>
        </p:txBody>
      </p:sp>
      <p:grpSp>
        <p:nvGrpSpPr>
          <p:cNvPr id="6" name="Group 5">
            <a:extLst>
              <a:ext uri="{FF2B5EF4-FFF2-40B4-BE49-F238E27FC236}">
                <a16:creationId xmlns:a16="http://schemas.microsoft.com/office/drawing/2014/main" id="{72341D34-9719-43E1-8162-890CFE7CC6BF}"/>
              </a:ext>
            </a:extLst>
          </p:cNvPr>
          <p:cNvGrpSpPr/>
          <p:nvPr/>
        </p:nvGrpSpPr>
        <p:grpSpPr>
          <a:xfrm>
            <a:off x="1907916" y="2702219"/>
            <a:ext cx="7813990" cy="2864272"/>
            <a:chOff x="1907916" y="2702219"/>
            <a:chExt cx="7813990" cy="2864272"/>
          </a:xfrm>
        </p:grpSpPr>
        <p:sp>
          <p:nvSpPr>
            <p:cNvPr id="15" name="Rectangle 14">
              <a:extLst>
                <a:ext uri="{FF2B5EF4-FFF2-40B4-BE49-F238E27FC236}">
                  <a16:creationId xmlns:a16="http://schemas.microsoft.com/office/drawing/2014/main" id="{D7765F7C-ED01-4741-91BD-D7FB714B3D0C}"/>
                </a:ext>
              </a:extLst>
            </p:cNvPr>
            <p:cNvSpPr/>
            <p:nvPr/>
          </p:nvSpPr>
          <p:spPr>
            <a:xfrm>
              <a:off x="6588291" y="2702219"/>
              <a:ext cx="2772041" cy="307777"/>
            </a:xfrm>
            <a:prstGeom prst="rect">
              <a:avLst/>
            </a:prstGeom>
          </p:spPr>
          <p:txBody>
            <a:bodyPr wrap="none">
              <a:spAutoFit/>
            </a:bodyPr>
            <a:lstStyle/>
            <a:p>
              <a:r>
                <a:rPr lang="es-ES" sz="1400" i="1" dirty="0"/>
                <a:t>Iskanje Google: inženir agroživilstva</a:t>
              </a:r>
              <a:endParaRPr lang="en-GB" sz="1400" i="1" dirty="0"/>
            </a:p>
          </p:txBody>
        </p:sp>
        <p:pic>
          <p:nvPicPr>
            <p:cNvPr id="4" name="Picture 3">
              <a:extLst>
                <a:ext uri="{FF2B5EF4-FFF2-40B4-BE49-F238E27FC236}">
                  <a16:creationId xmlns:a16="http://schemas.microsoft.com/office/drawing/2014/main" id="{F94F7B2E-C680-42F9-9558-A57EAF97671E}"/>
                </a:ext>
              </a:extLst>
            </p:cNvPr>
            <p:cNvPicPr>
              <a:picLocks noChangeAspect="1"/>
            </p:cNvPicPr>
            <p:nvPr/>
          </p:nvPicPr>
          <p:blipFill>
            <a:blip r:embed="rId3"/>
            <a:stretch>
              <a:fillRect/>
            </a:stretch>
          </p:blipFill>
          <p:spPr>
            <a:xfrm>
              <a:off x="1907916" y="3041391"/>
              <a:ext cx="7813990" cy="2525100"/>
            </a:xfrm>
            <a:prstGeom prst="rect">
              <a:avLst/>
            </a:prstGeom>
          </p:spPr>
        </p:pic>
      </p:grpSp>
    </p:spTree>
    <p:extLst>
      <p:ext uri="{BB962C8B-B14F-4D97-AF65-F5344CB8AC3E}">
        <p14:creationId xmlns:p14="http://schemas.microsoft.com/office/powerpoint/2010/main" val="38441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Determinante</a:t>
            </a:r>
            <a:endParaRPr lang="cs-CZ" sz="4000" b="1" i="0" dirty="0">
              <a:solidFill>
                <a:schemeClr val="tx1">
                  <a:lumMod val="65000"/>
                  <a:lumOff val="35000"/>
                </a:schemeClr>
              </a:solidFill>
              <a:latin typeface="Sofia Pro" pitchFamily="2" charset="0"/>
            </a:endParaRPr>
          </a:p>
        </p:txBody>
      </p:sp>
      <p:sp>
        <p:nvSpPr>
          <p:cNvPr id="13" name="Rectangle 12">
            <a:extLst>
              <a:ext uri="{FF2B5EF4-FFF2-40B4-BE49-F238E27FC236}">
                <a16:creationId xmlns:a16="http://schemas.microsoft.com/office/drawing/2014/main" id="{AA9BFD81-F76A-43D9-8A8E-0B88A5743F41}"/>
              </a:ext>
            </a:extLst>
          </p:cNvPr>
          <p:cNvSpPr/>
          <p:nvPr/>
        </p:nvSpPr>
        <p:spPr>
          <a:xfrm>
            <a:off x="1057927" y="1655396"/>
            <a:ext cx="7992888" cy="1384995"/>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dirty="0">
                <a:latin typeface="Sofia Pro"/>
              </a:rPr>
              <a:t>Stereotipi in vloge glede na spol (družina in družba na splošno)</a:t>
            </a:r>
          </a:p>
          <a:p>
            <a:pPr marL="285750" indent="-285750" algn="just">
              <a:spcAft>
                <a:spcPts val="1800"/>
              </a:spcAft>
              <a:buFont typeface="Wingdings" panose="05000000000000000000" pitchFamily="2" charset="2"/>
              <a:buChar char="q"/>
            </a:pPr>
            <a:r>
              <a:rPr lang="en-US" dirty="0">
                <a:latin typeface="Sofia Pro"/>
              </a:rPr>
              <a:t>Pomanjkanje ženskih vzornic → nevidnost žensk, učinek Matilde, stekleni strop</a:t>
            </a:r>
          </a:p>
          <a:p>
            <a:pPr marL="285750" indent="-285750" algn="just">
              <a:spcAft>
                <a:spcPts val="1800"/>
              </a:spcAft>
              <a:buFont typeface="Wingdings" panose="05000000000000000000" pitchFamily="2" charset="2"/>
              <a:buChar char="q"/>
            </a:pPr>
            <a:r>
              <a:rPr lang="en-US" dirty="0">
                <a:latin typeface="Sofia Pro"/>
              </a:rPr>
              <a:t>Strahovi in ​​negotovosti → sindrom prevaranta</a:t>
            </a:r>
            <a:endParaRPr lang="en-US" dirty="0">
              <a:solidFill>
                <a:srgbClr val="FF6600"/>
              </a:solidFill>
              <a:latin typeface="Sofia Pro"/>
            </a:endParaRPr>
          </a:p>
        </p:txBody>
      </p:sp>
      <p:sp>
        <p:nvSpPr>
          <p:cNvPr id="33" name="Rectangle 32">
            <a:extLst>
              <a:ext uri="{FF2B5EF4-FFF2-40B4-BE49-F238E27FC236}">
                <a16:creationId xmlns:a16="http://schemas.microsoft.com/office/drawing/2014/main" id="{BC1EF0DB-867B-4A10-B937-23292E947CE8}"/>
              </a:ext>
            </a:extLst>
          </p:cNvPr>
          <p:cNvSpPr/>
          <p:nvPr/>
        </p:nvSpPr>
        <p:spPr>
          <a:xfrm>
            <a:off x="898166" y="4646149"/>
            <a:ext cx="8312410" cy="877163"/>
          </a:xfrm>
          <a:prstGeom prst="rect">
            <a:avLst/>
          </a:prstGeom>
        </p:spPr>
        <p:txBody>
          <a:bodyPr wrap="square">
            <a:spAutoFit/>
          </a:bodyPr>
          <a:lstStyle/>
          <a:p>
            <a:pPr algn="just">
              <a:spcAft>
                <a:spcPts val="1800"/>
              </a:spcAft>
            </a:pPr>
            <a:r>
              <a:rPr lang="en-US" dirty="0">
                <a:solidFill>
                  <a:srgbClr val="FF6600"/>
                </a:solidFill>
                <a:latin typeface="Sofia Pro"/>
              </a:rPr>
              <a:t>Ampak… </a:t>
            </a:r>
          </a:p>
          <a:p>
            <a:pPr algn="just">
              <a:spcAft>
                <a:spcPts val="1800"/>
              </a:spcAft>
            </a:pPr>
            <a:r>
              <a:rPr lang="en-US" dirty="0">
                <a:solidFill>
                  <a:srgbClr val="FF6600"/>
                </a:solidFill>
                <a:latin typeface="Sofia Pro"/>
              </a:rPr>
              <a:t>Kakšen koncept ima družba o uspehu in odličnosti?</a:t>
            </a:r>
          </a:p>
        </p:txBody>
      </p:sp>
      <p:pic>
        <p:nvPicPr>
          <p:cNvPr id="34" name="Picture 33">
            <a:extLst>
              <a:ext uri="{FF2B5EF4-FFF2-40B4-BE49-F238E27FC236}">
                <a16:creationId xmlns:a16="http://schemas.microsoft.com/office/drawing/2014/main" id="{3BBFFE2F-18C0-499C-BEF8-CEEB65AED786}"/>
              </a:ext>
            </a:extLst>
          </p:cNvPr>
          <p:cNvPicPr>
            <a:picLocks noChangeAspect="1"/>
          </p:cNvPicPr>
          <p:nvPr/>
        </p:nvPicPr>
        <p:blipFill>
          <a:blip r:embed="rId3"/>
          <a:stretch>
            <a:fillRect/>
          </a:stretch>
        </p:blipFill>
        <p:spPr>
          <a:xfrm>
            <a:off x="8765199" y="3817610"/>
            <a:ext cx="2619375" cy="1743075"/>
          </a:xfrm>
          <a:prstGeom prst="rect">
            <a:avLst/>
          </a:prstGeom>
        </p:spPr>
      </p:pic>
      <p:pic>
        <p:nvPicPr>
          <p:cNvPr id="35" name="Picture 34">
            <a:extLst>
              <a:ext uri="{FF2B5EF4-FFF2-40B4-BE49-F238E27FC236}">
                <a16:creationId xmlns:a16="http://schemas.microsoft.com/office/drawing/2014/main" id="{F0DEE6B5-57E6-4BC0-99CC-589C2843E3A9}"/>
              </a:ext>
            </a:extLst>
          </p:cNvPr>
          <p:cNvPicPr>
            <a:picLocks noChangeAspect="1"/>
          </p:cNvPicPr>
          <p:nvPr/>
        </p:nvPicPr>
        <p:blipFill rotWithShape="1">
          <a:blip r:embed="rId4"/>
          <a:srcRect b="10282"/>
          <a:stretch/>
        </p:blipFill>
        <p:spPr>
          <a:xfrm>
            <a:off x="3360124" y="3326641"/>
            <a:ext cx="2533650" cy="1623669"/>
          </a:xfrm>
          <a:prstGeom prst="rect">
            <a:avLst/>
          </a:prstGeom>
        </p:spPr>
      </p:pic>
      <p:pic>
        <p:nvPicPr>
          <p:cNvPr id="36" name="Picture 35">
            <a:extLst>
              <a:ext uri="{FF2B5EF4-FFF2-40B4-BE49-F238E27FC236}">
                <a16:creationId xmlns:a16="http://schemas.microsoft.com/office/drawing/2014/main" id="{66B8C7B3-7592-47EF-8563-03B4F43D8470}"/>
              </a:ext>
            </a:extLst>
          </p:cNvPr>
          <p:cNvPicPr>
            <a:picLocks noChangeAspect="1"/>
          </p:cNvPicPr>
          <p:nvPr/>
        </p:nvPicPr>
        <p:blipFill>
          <a:blip r:embed="rId5"/>
          <a:stretch>
            <a:fillRect/>
          </a:stretch>
        </p:blipFill>
        <p:spPr>
          <a:xfrm>
            <a:off x="6095999" y="2748814"/>
            <a:ext cx="2466975" cy="1847850"/>
          </a:xfrm>
          <a:prstGeom prst="rect">
            <a:avLst/>
          </a:prstGeom>
        </p:spPr>
      </p:pic>
    </p:spTree>
    <p:extLst>
      <p:ext uri="{BB962C8B-B14F-4D97-AF65-F5344CB8AC3E}">
        <p14:creationId xmlns:p14="http://schemas.microsoft.com/office/powerpoint/2010/main" val="24375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019909" y="1386836"/>
            <a:ext cx="4401099"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019909" y="2273677"/>
            <a:ext cx="440110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Kontekst kmetijsko-prehranskih sistemov</a:t>
            </a:r>
          </a:p>
          <a:p>
            <a:pPr marL="342900" indent="-342900">
              <a:lnSpc>
                <a:spcPct val="150000"/>
              </a:lnSpc>
              <a:buAutoNum type="arabicPeriod"/>
            </a:pPr>
            <a:r>
              <a:rPr lang="en-US" b="1" dirty="0">
                <a:solidFill>
                  <a:srgbClr val="6A007C"/>
                </a:solidFill>
                <a:latin typeface="Sofia Pro"/>
              </a:rPr>
              <a:t>Spol v poučevanju</a:t>
            </a:r>
          </a:p>
          <a:p>
            <a:pPr marL="342900" indent="-342900">
              <a:lnSpc>
                <a:spcPct val="150000"/>
              </a:lnSpc>
              <a:buAutoNum type="arabicPeriod"/>
            </a:pPr>
            <a:r>
              <a:rPr lang="en-US" dirty="0">
                <a:solidFill>
                  <a:schemeClr val="bg1">
                    <a:lumMod val="65000"/>
                  </a:schemeClr>
                </a:solidFill>
                <a:latin typeface="Sofia Pro"/>
              </a:rPr>
              <a:t>Primeri kmetijsko-prehranskih sistemov</a:t>
            </a:r>
          </a:p>
          <a:p>
            <a:pPr marL="342900" indent="-342900">
              <a:lnSpc>
                <a:spcPct val="150000"/>
              </a:lnSpc>
              <a:buAutoNum type="arabicPeriod"/>
            </a:pPr>
            <a:r>
              <a:rPr lang="en-US" dirty="0">
                <a:solidFill>
                  <a:schemeClr val="bg1">
                    <a:lumMod val="65000"/>
                  </a:schemeClr>
                </a:solidFill>
                <a:latin typeface="Sofia Pro"/>
              </a:rPr>
              <a:t>Institucionalnemu preoblikovanju naproti</a:t>
            </a:r>
          </a:p>
          <a:p>
            <a:pPr marL="342900" indent="-342900">
              <a:lnSpc>
                <a:spcPct val="150000"/>
              </a:lnSpc>
              <a:buAutoNum type="arabicPeriod"/>
            </a:pPr>
            <a:r>
              <a:rPr lang="en-US" dirty="0">
                <a:solidFill>
                  <a:schemeClr val="bg1">
                    <a:lumMod val="65000"/>
                  </a:schemeClr>
                </a:solidFill>
                <a:latin typeface="Sofia Pro"/>
              </a:rPr>
              <a:t>Priporočeno branje</a:t>
            </a:r>
          </a:p>
          <a:p>
            <a:pPr marL="342900" indent="-342900">
              <a:lnSpc>
                <a:spcPct val="150000"/>
              </a:lnSpc>
              <a:buAutoNum type="arabicPeriod"/>
            </a:pPr>
            <a:r>
              <a:rPr lang="en-US" dirty="0">
                <a:solidFill>
                  <a:schemeClr val="bg1">
                    <a:lumMod val="65000"/>
                  </a:schemeClr>
                </a:solidFill>
                <a:latin typeface="Sofia Pro"/>
              </a:rPr>
              <a:t>Končne pripombe</a:t>
            </a:r>
          </a:p>
        </p:txBody>
      </p:sp>
    </p:spTree>
    <p:extLst>
      <p:ext uri="{BB962C8B-B14F-4D97-AF65-F5344CB8AC3E}">
        <p14:creationId xmlns:p14="http://schemas.microsoft.com/office/powerpoint/2010/main" val="276187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blip>
          <a:stretch>
            <a:fillRect/>
          </a:stretch>
        </p:blipFill>
        <p:spPr>
          <a:xfrm>
            <a:off x="8861449" y="1685566"/>
            <a:ext cx="1052513" cy="1052513"/>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blip>
          <a:stretch>
            <a:fillRect/>
          </a:stretch>
        </p:blipFill>
        <p:spPr>
          <a:xfrm>
            <a:off x="2015909" y="1685566"/>
            <a:ext cx="1052513" cy="1052513"/>
          </a:xfrm>
          <a:prstGeom prst="rect">
            <a:avLst/>
          </a:prstGeom>
        </p:spPr>
      </p:pic>
      <p:pic>
        <p:nvPicPr>
          <p:cNvPr id="10" name="Picture 9"/>
          <p:cNvPicPr>
            <a:picLocks noChangeAspect="1"/>
          </p:cNvPicPr>
          <p:nvPr/>
        </p:nvPicPr>
        <p:blipFill>
          <a:blip r:embed="rId5">
            <a:duotone>
              <a:schemeClr val="accent6">
                <a:shade val="45000"/>
                <a:satMod val="135000"/>
              </a:schemeClr>
              <a:prstClr val="white"/>
            </a:duotone>
          </a:blip>
          <a:stretch>
            <a:fillRect/>
          </a:stretch>
        </p:blipFill>
        <p:spPr>
          <a:xfrm>
            <a:off x="5438679" y="1685566"/>
            <a:ext cx="1052513" cy="1052513"/>
          </a:xfrm>
          <a:prstGeom prst="rect">
            <a:avLst/>
          </a:prstGeom>
        </p:spPr>
      </p:pic>
      <p:pic>
        <p:nvPicPr>
          <p:cNvPr id="11" name="Picture 10"/>
          <p:cNvPicPr>
            <a:picLocks noChangeAspect="1"/>
          </p:cNvPicPr>
          <p:nvPr/>
        </p:nvPicPr>
        <p:blipFill>
          <a:blip r:embed="rId6">
            <a:duotone>
              <a:schemeClr val="accent6">
                <a:shade val="45000"/>
                <a:satMod val="135000"/>
              </a:schemeClr>
              <a:prstClr val="white"/>
            </a:duotone>
          </a:blip>
          <a:stretch>
            <a:fillRect/>
          </a:stretch>
        </p:blipFill>
        <p:spPr>
          <a:xfrm>
            <a:off x="3456845" y="3734396"/>
            <a:ext cx="1052513" cy="1052513"/>
          </a:xfrm>
          <a:prstGeom prst="rect">
            <a:avLst/>
          </a:prstGeom>
        </p:spPr>
      </p:pic>
      <p:sp>
        <p:nvSpPr>
          <p:cNvPr id="15" name="Rectangle 14"/>
          <p:cNvSpPr/>
          <p:nvPr/>
        </p:nvSpPr>
        <p:spPr>
          <a:xfrm>
            <a:off x="1076325" y="2716703"/>
            <a:ext cx="2880320" cy="584775"/>
          </a:xfrm>
          <a:prstGeom prst="rect">
            <a:avLst/>
          </a:prstGeom>
        </p:spPr>
        <p:txBody>
          <a:bodyPr wrap="square">
            <a:spAutoFit/>
          </a:bodyPr>
          <a:lstStyle/>
          <a:p>
            <a:pPr lvl="0" algn="ctr" eaLnBrk="0" fontAlgn="base" hangingPunct="0">
              <a:spcBef>
                <a:spcPct val="0"/>
              </a:spcBef>
              <a:spcAft>
                <a:spcPct val="0"/>
              </a:spcAft>
            </a:pPr>
            <a:r>
              <a:rPr lang="en-US" altLang="en-US" sz="1600" dirty="0">
                <a:solidFill>
                  <a:srgbClr val="333333"/>
                </a:solidFill>
                <a:latin typeface="Sofia Pro"/>
              </a:rPr>
              <a:t>Organi upravljanja, ključni akterji in </a:t>
            </a:r>
            <a:r>
              <a:rPr lang="en-US" altLang="en-US" sz="1600" dirty="0" err="1">
                <a:solidFill>
                  <a:srgbClr val="333333"/>
                </a:solidFill>
                <a:latin typeface="Sofia Pro"/>
              </a:rPr>
              <a:t>odločevalci</a:t>
            </a:r>
            <a:endParaRPr lang="en-US" altLang="en-US" sz="1600" dirty="0">
              <a:solidFill>
                <a:srgbClr val="333333"/>
              </a:solidFill>
              <a:latin typeface="Sofia Pro"/>
            </a:endParaRPr>
          </a:p>
        </p:txBody>
      </p:sp>
      <p:sp>
        <p:nvSpPr>
          <p:cNvPr id="16" name="Rectangle 15"/>
          <p:cNvSpPr/>
          <p:nvPr/>
        </p:nvSpPr>
        <p:spPr>
          <a:xfrm>
            <a:off x="8312474" y="2716290"/>
            <a:ext cx="2137018" cy="584775"/>
          </a:xfrm>
          <a:prstGeom prst="rect">
            <a:avLst/>
          </a:prstGeom>
        </p:spPr>
        <p:txBody>
          <a:bodyPr wrap="square">
            <a:spAutoFit/>
          </a:bodyPr>
          <a:lstStyle/>
          <a:p>
            <a:pPr algn="ctr" eaLnBrk="0" fontAlgn="base" hangingPunct="0">
              <a:spcBef>
                <a:spcPct val="0"/>
              </a:spcBef>
              <a:spcAft>
                <a:spcPct val="0"/>
              </a:spcAft>
              <a:tabLst>
                <a:tab pos="990600" algn="l"/>
              </a:tabLst>
            </a:pPr>
            <a:r>
              <a:rPr lang="en-US" altLang="en-US" sz="1600" dirty="0">
                <a:solidFill>
                  <a:srgbClr val="333333"/>
                </a:solidFill>
                <a:latin typeface="Sofia Pro"/>
              </a:rPr>
              <a:t>Integracija dela in osebnega življenja</a:t>
            </a:r>
          </a:p>
        </p:txBody>
      </p:sp>
      <p:sp>
        <p:nvSpPr>
          <p:cNvPr id="17" name="Rectangle 16"/>
          <p:cNvSpPr/>
          <p:nvPr/>
        </p:nvSpPr>
        <p:spPr>
          <a:xfrm>
            <a:off x="1943920" y="4789910"/>
            <a:ext cx="4056841" cy="584775"/>
          </a:xfrm>
          <a:prstGeom prst="rect">
            <a:avLst/>
          </a:prstGeom>
        </p:spPr>
        <p:txBody>
          <a:bodyPr wrap="square">
            <a:spAutoFit/>
          </a:bodyPr>
          <a:lstStyle/>
          <a:p>
            <a:pPr algn="ctr" eaLnBrk="0" fontAlgn="base" hangingPunct="0">
              <a:spcBef>
                <a:spcPct val="0"/>
              </a:spcBef>
              <a:spcAft>
                <a:spcPct val="0"/>
              </a:spcAft>
            </a:pPr>
            <a:r>
              <a:rPr lang="en-US" altLang="en-US" sz="1600" dirty="0">
                <a:solidFill>
                  <a:srgbClr val="333333"/>
                </a:solidFill>
                <a:latin typeface="Sofia Pro"/>
              </a:rPr>
              <a:t>Raziskovalci in raziskave: </a:t>
            </a:r>
            <a:r>
              <a:rPr lang="en-GB" altLang="en-US" sz="1600" dirty="0">
                <a:solidFill>
                  <a:srgbClr val="333333"/>
                </a:solidFill>
                <a:latin typeface="Sofia Pro"/>
              </a:rPr>
              <a:t>e</a:t>
            </a:r>
            <a:r>
              <a:rPr lang="en-GB" sz="1600" dirty="0"/>
              <a:t>nakost spolov in perspektiva biološkega in družbenega spola.</a:t>
            </a:r>
          </a:p>
        </p:txBody>
      </p:sp>
      <p:sp>
        <p:nvSpPr>
          <p:cNvPr id="18" name="Rectangle 17"/>
          <p:cNvSpPr/>
          <p:nvPr/>
        </p:nvSpPr>
        <p:spPr>
          <a:xfrm>
            <a:off x="6526202" y="4789910"/>
            <a:ext cx="3140097" cy="584775"/>
          </a:xfrm>
          <a:prstGeom prst="rect">
            <a:avLst/>
          </a:prstGeom>
        </p:spPr>
        <p:txBody>
          <a:bodyPr wrap="square">
            <a:spAutoFit/>
          </a:bodyPr>
          <a:lstStyle/>
          <a:p>
            <a:pPr lvl="0" algn="ctr" eaLnBrk="0" fontAlgn="base" hangingPunct="0">
              <a:spcBef>
                <a:spcPct val="0"/>
              </a:spcBef>
              <a:spcAft>
                <a:spcPct val="0"/>
              </a:spcAft>
            </a:pPr>
            <a:r>
              <a:rPr lang="en-US" altLang="en-US" sz="1600" dirty="0">
                <a:solidFill>
                  <a:srgbClr val="6A007C"/>
                </a:solidFill>
                <a:latin typeface="Sofia Pro"/>
              </a:rPr>
              <a:t>Vključevanje spola in dimenzije spolne identitete v učne načrte</a:t>
            </a:r>
          </a:p>
        </p:txBody>
      </p:sp>
      <p:sp>
        <p:nvSpPr>
          <p:cNvPr id="19" name="Rectangle 18"/>
          <p:cNvSpPr/>
          <p:nvPr/>
        </p:nvSpPr>
        <p:spPr>
          <a:xfrm>
            <a:off x="4654561" y="2725811"/>
            <a:ext cx="2615979" cy="584775"/>
          </a:xfrm>
          <a:prstGeom prst="rect">
            <a:avLst/>
          </a:prstGeom>
        </p:spPr>
        <p:txBody>
          <a:bodyPr wrap="square">
            <a:spAutoFit/>
          </a:bodyPr>
          <a:lstStyle/>
          <a:p>
            <a:pPr lvl="0" algn="ctr" eaLnBrk="0" fontAlgn="base" hangingPunct="0">
              <a:spcBef>
                <a:spcPct val="0"/>
              </a:spcBef>
              <a:spcAft>
                <a:spcPct val="0"/>
              </a:spcAft>
            </a:pPr>
            <a:r>
              <a:rPr lang="en-US" altLang="en-US" sz="1600" dirty="0">
                <a:solidFill>
                  <a:srgbClr val="333333"/>
                </a:solidFill>
                <a:latin typeface="Sofia Pro"/>
              </a:rPr>
              <a:t>Zaposlovanje, </a:t>
            </a:r>
            <a:r>
              <a:rPr lang="en-US" altLang="en-US" sz="1600" dirty="0" err="1">
                <a:solidFill>
                  <a:srgbClr val="333333"/>
                </a:solidFill>
                <a:latin typeface="Sofia Pro"/>
              </a:rPr>
              <a:t>karierno</a:t>
            </a:r>
            <a:r>
              <a:rPr lang="en-US" altLang="en-US" sz="1600" dirty="0">
                <a:solidFill>
                  <a:srgbClr val="333333"/>
                </a:solidFill>
                <a:latin typeface="Sofia Pro"/>
              </a:rPr>
              <a:t> napredovanje in zadrževanje</a:t>
            </a:r>
          </a:p>
        </p:txBody>
      </p:sp>
      <p:sp>
        <p:nvSpPr>
          <p:cNvPr id="20" name="TextovéPole 3">
            <a:extLst>
              <a:ext uri="{FF2B5EF4-FFF2-40B4-BE49-F238E27FC236}">
                <a16:creationId xmlns:a16="http://schemas.microsoft.com/office/drawing/2014/main" id="{AF34DD34-BA73-4100-9CE3-FE6B9B7525AA}"/>
              </a:ext>
            </a:extLst>
          </p:cNvPr>
          <p:cNvSpPr txBox="1"/>
          <p:nvPr/>
        </p:nvSpPr>
        <p:spPr>
          <a:xfrm>
            <a:off x="2272015" y="759116"/>
            <a:ext cx="7381070"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Integracija načela enakosti spolov</a:t>
            </a:r>
            <a:endParaRPr lang="cs-CZ" sz="4000" b="1" i="0" dirty="0">
              <a:solidFill>
                <a:schemeClr val="tx1">
                  <a:lumMod val="65000"/>
                  <a:lumOff val="35000"/>
                </a:schemeClr>
              </a:solidFill>
              <a:latin typeface="Sofia Pro" pitchFamily="2" charset="0"/>
            </a:endParaRPr>
          </a:p>
        </p:txBody>
      </p:sp>
      <p:sp>
        <p:nvSpPr>
          <p:cNvPr id="5" name="Rectangle: Rounded Corners 4">
            <a:extLst>
              <a:ext uri="{FF2B5EF4-FFF2-40B4-BE49-F238E27FC236}">
                <a16:creationId xmlns:a16="http://schemas.microsoft.com/office/drawing/2014/main" id="{3F066B9E-83A9-4F20-B447-17E336935775}"/>
              </a:ext>
            </a:extLst>
          </p:cNvPr>
          <p:cNvSpPr/>
          <p:nvPr/>
        </p:nvSpPr>
        <p:spPr>
          <a:xfrm>
            <a:off x="6362700" y="3681630"/>
            <a:ext cx="3467100" cy="1842870"/>
          </a:xfrm>
          <a:prstGeom prst="roundRect">
            <a:avLst/>
          </a:prstGeom>
          <a:noFill/>
          <a:ln w="38100">
            <a:solidFill>
              <a:srgbClr val="6A0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EB25FAE-4457-2D5E-5D44-325E0FA22D8F}"/>
              </a:ext>
            </a:extLst>
          </p:cNvPr>
          <p:cNvPicPr>
            <a:picLocks noChangeAspect="1"/>
          </p:cNvPicPr>
          <p:nvPr/>
        </p:nvPicPr>
        <p:blipFill>
          <a:blip r:embed="rId7"/>
          <a:stretch>
            <a:fillRect/>
          </a:stretch>
        </p:blipFill>
        <p:spPr>
          <a:xfrm>
            <a:off x="7563607" y="3735628"/>
            <a:ext cx="1065287" cy="1052513"/>
          </a:xfrm>
          <a:prstGeom prst="rect">
            <a:avLst/>
          </a:prstGeom>
        </p:spPr>
      </p:pic>
      <p:sp>
        <p:nvSpPr>
          <p:cNvPr id="2" name="Rectangle 1"/>
          <p:cNvSpPr/>
          <p:nvPr/>
        </p:nvSpPr>
        <p:spPr>
          <a:xfrm>
            <a:off x="4584267" y="6445203"/>
            <a:ext cx="3245889" cy="307777"/>
          </a:xfrm>
          <a:prstGeom prst="rect">
            <a:avLst/>
          </a:prstGeom>
        </p:spPr>
        <p:txBody>
          <a:bodyPr wrap="none">
            <a:spAutoFit/>
          </a:bodyPr>
          <a:lstStyle/>
          <a:p>
            <a:r>
              <a:rPr lang="en-GB" sz="1400">
                <a:solidFill>
                  <a:srgbClr val="6A007C"/>
                </a:solidFill>
                <a:hlinkClick r:id="rId8"/>
              </a:rPr>
              <a:t>https://www.plotina.eu/drafting-the-gep/</a:t>
            </a:r>
            <a:endParaRPr lang="en-GB" sz="1400">
              <a:solidFill>
                <a:srgbClr val="6A007C"/>
              </a:solidFill>
            </a:endParaRPr>
          </a:p>
        </p:txBody>
      </p:sp>
    </p:spTree>
    <p:extLst>
      <p:ext uri="{BB962C8B-B14F-4D97-AF65-F5344CB8AC3E}">
        <p14:creationId xmlns:p14="http://schemas.microsoft.com/office/powerpoint/2010/main" val="61430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Osnovna načela</a:t>
            </a:r>
            <a:endParaRPr lang="cs-CZ" sz="4000" b="1" i="0" dirty="0">
              <a:solidFill>
                <a:schemeClr val="tx1">
                  <a:lumMod val="65000"/>
                  <a:lumOff val="35000"/>
                </a:schemeClr>
              </a:solidFill>
              <a:latin typeface="Sofia Pro" pitchFamily="2" charset="0"/>
            </a:endParaRPr>
          </a:p>
        </p:txBody>
      </p:sp>
      <p:graphicFrame>
        <p:nvGraphicFramePr>
          <p:cNvPr id="21" name="Diagram 3">
            <a:extLst>
              <a:ext uri="{FF2B5EF4-FFF2-40B4-BE49-F238E27FC236}">
                <a16:creationId xmlns:a16="http://schemas.microsoft.com/office/drawing/2014/main" id="{21242201-974E-4996-B822-58090F2F2911}"/>
              </a:ext>
            </a:extLst>
          </p:cNvPr>
          <p:cNvGraphicFramePr/>
          <p:nvPr>
            <p:extLst>
              <p:ext uri="{D42A27DB-BD31-4B8C-83A1-F6EECF244321}">
                <p14:modId xmlns:p14="http://schemas.microsoft.com/office/powerpoint/2010/main" val="3325489891"/>
              </p:ext>
            </p:extLst>
          </p:nvPr>
        </p:nvGraphicFramePr>
        <p:xfrm>
          <a:off x="3826289" y="1476912"/>
          <a:ext cx="4536503" cy="20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5">
            <a:extLst>
              <a:ext uri="{FF2B5EF4-FFF2-40B4-BE49-F238E27FC236}">
                <a16:creationId xmlns:a16="http://schemas.microsoft.com/office/drawing/2014/main" id="{CA500405-644E-4BC9-A975-6E2B4CDDA1B6}"/>
              </a:ext>
            </a:extLst>
          </p:cNvPr>
          <p:cNvGrpSpPr/>
          <p:nvPr/>
        </p:nvGrpSpPr>
        <p:grpSpPr>
          <a:xfrm>
            <a:off x="4826346" y="3629107"/>
            <a:ext cx="2536387" cy="1610416"/>
            <a:chOff x="1271464" y="3907154"/>
            <a:chExt cx="2736303" cy="1780672"/>
          </a:xfrm>
        </p:grpSpPr>
        <p:graphicFrame>
          <p:nvGraphicFramePr>
            <p:cNvPr id="23" name="Diagrama 2">
              <a:extLst>
                <a:ext uri="{FF2B5EF4-FFF2-40B4-BE49-F238E27FC236}">
                  <a16:creationId xmlns:a16="http://schemas.microsoft.com/office/drawing/2014/main" id="{3DF6A491-A2DA-419A-B6B5-CF072848D60A}"/>
                </a:ext>
              </a:extLst>
            </p:cNvPr>
            <p:cNvGraphicFramePr/>
            <p:nvPr>
              <p:extLst>
                <p:ext uri="{D42A27DB-BD31-4B8C-83A1-F6EECF244321}">
                  <p14:modId xmlns:p14="http://schemas.microsoft.com/office/powerpoint/2010/main" val="857078993"/>
                </p:ext>
              </p:extLst>
            </p:nvPr>
          </p:nvGraphicFramePr>
          <p:xfrm>
            <a:off x="1271464" y="3907154"/>
            <a:ext cx="2736303" cy="1780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Flecha: a la derecha con bandas 4">
              <a:extLst>
                <a:ext uri="{FF2B5EF4-FFF2-40B4-BE49-F238E27FC236}">
                  <a16:creationId xmlns:a16="http://schemas.microsoft.com/office/drawing/2014/main" id="{6AB8C3B3-1A7B-4305-B302-77FF0B4DDE77}"/>
                </a:ext>
              </a:extLst>
            </p:cNvPr>
            <p:cNvSpPr/>
            <p:nvPr/>
          </p:nvSpPr>
          <p:spPr bwMode="auto">
            <a:xfrm rot="16200000">
              <a:off x="2315579" y="4455113"/>
              <a:ext cx="648072" cy="468053"/>
            </a:xfrm>
            <a:prstGeom prst="stripedRightArrow">
              <a:avLst/>
            </a:prstGeom>
            <a:solidFill>
              <a:srgbClr val="7030A0"/>
            </a:solidFill>
            <a:ln w="9525" cap="flat" cmpd="sng" algn="ctr">
              <a:noFill/>
              <a:prstDash val="solid"/>
              <a:round/>
              <a:headEnd type="none" w="med" len="med"/>
              <a:tailEnd type="none" w="med" len="med"/>
            </a:ln>
            <a:effectLst/>
          </p:spPr>
          <p:txBody>
            <a:bodyPr vert="horz" wrap="square" lIns="0" tIns="36000" rIns="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es-ES" sz="1000" b="0" i="0" u="none" strike="noStrike" cap="none" normalizeH="0" baseline="0">
                <a:ln>
                  <a:noFill/>
                </a:ln>
                <a:solidFill>
                  <a:schemeClr val="tx1"/>
                </a:solidFill>
                <a:effectLst/>
                <a:latin typeface="Tahoma" panose="020B0604030504040204" pitchFamily="34" charset="0"/>
              </a:endParaRPr>
            </a:p>
          </p:txBody>
        </p:sp>
      </p:grpSp>
    </p:spTree>
    <p:extLst>
      <p:ext uri="{BB962C8B-B14F-4D97-AF65-F5344CB8AC3E}">
        <p14:creationId xmlns:p14="http://schemas.microsoft.com/office/powerpoint/2010/main" val="19742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1323439"/>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Spolno nevtralen ali spolno zaslepljen?</a:t>
            </a:r>
            <a:endParaRPr lang="cs-CZ" sz="4000" b="1" i="0" dirty="0">
              <a:solidFill>
                <a:schemeClr val="tx1">
                  <a:lumMod val="65000"/>
                  <a:lumOff val="35000"/>
                </a:schemeClr>
              </a:solidFill>
              <a:latin typeface="Sofia Pro" pitchFamily="2" charset="0"/>
            </a:endParaRPr>
          </a:p>
        </p:txBody>
      </p:sp>
      <p:pic>
        <p:nvPicPr>
          <p:cNvPr id="8" name="Picture 7">
            <a:extLst>
              <a:ext uri="{FF2B5EF4-FFF2-40B4-BE49-F238E27FC236}">
                <a16:creationId xmlns:a16="http://schemas.microsoft.com/office/drawing/2014/main" id="{C63709B0-A707-4159-9608-2C69E0EBE7AF}"/>
              </a:ext>
            </a:extLst>
          </p:cNvPr>
          <p:cNvPicPr>
            <a:picLocks noChangeAspect="1"/>
          </p:cNvPicPr>
          <p:nvPr/>
        </p:nvPicPr>
        <p:blipFill>
          <a:blip r:embed="rId3"/>
          <a:stretch>
            <a:fillRect/>
          </a:stretch>
        </p:blipFill>
        <p:spPr>
          <a:xfrm>
            <a:off x="864627" y="1603174"/>
            <a:ext cx="3260404" cy="1825826"/>
          </a:xfrm>
          <a:prstGeom prst="rect">
            <a:avLst/>
          </a:prstGeom>
        </p:spPr>
      </p:pic>
      <p:grpSp>
        <p:nvGrpSpPr>
          <p:cNvPr id="9" name="Group 8">
            <a:extLst>
              <a:ext uri="{FF2B5EF4-FFF2-40B4-BE49-F238E27FC236}">
                <a16:creationId xmlns:a16="http://schemas.microsoft.com/office/drawing/2014/main" id="{6E53038B-8DB9-445D-96A8-B19370832FA8}"/>
              </a:ext>
            </a:extLst>
          </p:cNvPr>
          <p:cNvGrpSpPr/>
          <p:nvPr/>
        </p:nvGrpSpPr>
        <p:grpSpPr>
          <a:xfrm>
            <a:off x="8001000" y="3611113"/>
            <a:ext cx="3300291" cy="1899353"/>
            <a:chOff x="7013547" y="3748569"/>
            <a:chExt cx="4358384" cy="2280923"/>
          </a:xfrm>
        </p:grpSpPr>
        <p:pic>
          <p:nvPicPr>
            <p:cNvPr id="10" name="Picture 9">
              <a:extLst>
                <a:ext uri="{FF2B5EF4-FFF2-40B4-BE49-F238E27FC236}">
                  <a16:creationId xmlns:a16="http://schemas.microsoft.com/office/drawing/2014/main" id="{DCCD9014-3F0E-4EA3-B196-6C1DBAF992E7}"/>
                </a:ext>
              </a:extLst>
            </p:cNvPr>
            <p:cNvPicPr>
              <a:picLocks noChangeAspect="1"/>
            </p:cNvPicPr>
            <p:nvPr/>
          </p:nvPicPr>
          <p:blipFill rotWithShape="1">
            <a:blip r:embed="rId4"/>
            <a:srcRect b="30120"/>
            <a:stretch/>
          </p:blipFill>
          <p:spPr>
            <a:xfrm>
              <a:off x="8967909" y="3837241"/>
              <a:ext cx="2404022" cy="799648"/>
            </a:xfrm>
            <a:prstGeom prst="rect">
              <a:avLst/>
            </a:prstGeom>
          </p:spPr>
        </p:pic>
        <p:pic>
          <p:nvPicPr>
            <p:cNvPr id="11" name="Picture 10">
              <a:extLst>
                <a:ext uri="{FF2B5EF4-FFF2-40B4-BE49-F238E27FC236}">
                  <a16:creationId xmlns:a16="http://schemas.microsoft.com/office/drawing/2014/main" id="{8D51BA45-C4F5-48E4-B6F4-8B029EC53A39}"/>
                </a:ext>
              </a:extLst>
            </p:cNvPr>
            <p:cNvPicPr>
              <a:picLocks noChangeAspect="1"/>
            </p:cNvPicPr>
            <p:nvPr/>
          </p:nvPicPr>
          <p:blipFill>
            <a:blip r:embed="rId5"/>
            <a:stretch>
              <a:fillRect/>
            </a:stretch>
          </p:blipFill>
          <p:spPr>
            <a:xfrm>
              <a:off x="7013547" y="3748569"/>
              <a:ext cx="1954363" cy="1679574"/>
            </a:xfrm>
            <a:prstGeom prst="rect">
              <a:avLst/>
            </a:prstGeom>
          </p:spPr>
        </p:pic>
        <p:pic>
          <p:nvPicPr>
            <p:cNvPr id="12" name="Picture 11">
              <a:extLst>
                <a:ext uri="{FF2B5EF4-FFF2-40B4-BE49-F238E27FC236}">
                  <a16:creationId xmlns:a16="http://schemas.microsoft.com/office/drawing/2014/main" id="{E8CE69A6-3CAE-41B4-BD8B-9D230911B3DF}"/>
                </a:ext>
              </a:extLst>
            </p:cNvPr>
            <p:cNvPicPr>
              <a:picLocks noChangeAspect="1"/>
            </p:cNvPicPr>
            <p:nvPr/>
          </p:nvPicPr>
          <p:blipFill>
            <a:blip r:embed="rId6"/>
            <a:stretch>
              <a:fillRect/>
            </a:stretch>
          </p:blipFill>
          <p:spPr>
            <a:xfrm>
              <a:off x="8078619" y="5357188"/>
              <a:ext cx="1778581" cy="672304"/>
            </a:xfrm>
            <a:prstGeom prst="rect">
              <a:avLst/>
            </a:prstGeom>
          </p:spPr>
        </p:pic>
        <p:pic>
          <p:nvPicPr>
            <p:cNvPr id="14" name="Picture 13">
              <a:extLst>
                <a:ext uri="{FF2B5EF4-FFF2-40B4-BE49-F238E27FC236}">
                  <a16:creationId xmlns:a16="http://schemas.microsoft.com/office/drawing/2014/main" id="{FFA23EF9-FD1B-4CAE-BDDE-F5B7B877795E}"/>
                </a:ext>
              </a:extLst>
            </p:cNvPr>
            <p:cNvPicPr>
              <a:picLocks noChangeAspect="1"/>
            </p:cNvPicPr>
            <p:nvPr/>
          </p:nvPicPr>
          <p:blipFill>
            <a:blip r:embed="rId7"/>
            <a:stretch>
              <a:fillRect/>
            </a:stretch>
          </p:blipFill>
          <p:spPr>
            <a:xfrm>
              <a:off x="9467673" y="4686639"/>
              <a:ext cx="1130617" cy="908720"/>
            </a:xfrm>
            <a:prstGeom prst="rect">
              <a:avLst/>
            </a:prstGeom>
          </p:spPr>
        </p:pic>
      </p:grpSp>
      <p:pic>
        <p:nvPicPr>
          <p:cNvPr id="16" name="Picture 15">
            <a:extLst>
              <a:ext uri="{FF2B5EF4-FFF2-40B4-BE49-F238E27FC236}">
                <a16:creationId xmlns:a16="http://schemas.microsoft.com/office/drawing/2014/main" id="{B0ACD2E3-3D42-4B97-BB43-A6E84D9E1786}"/>
              </a:ext>
            </a:extLst>
          </p:cNvPr>
          <p:cNvPicPr>
            <a:picLocks noChangeAspect="1"/>
          </p:cNvPicPr>
          <p:nvPr/>
        </p:nvPicPr>
        <p:blipFill>
          <a:blip r:embed="rId8"/>
          <a:stretch>
            <a:fillRect/>
          </a:stretch>
        </p:blipFill>
        <p:spPr>
          <a:xfrm>
            <a:off x="3085450" y="3335620"/>
            <a:ext cx="3076784" cy="1681303"/>
          </a:xfrm>
          <a:prstGeom prst="rect">
            <a:avLst/>
          </a:prstGeom>
        </p:spPr>
      </p:pic>
      <p:pic>
        <p:nvPicPr>
          <p:cNvPr id="17" name="Picture 16">
            <a:extLst>
              <a:ext uri="{FF2B5EF4-FFF2-40B4-BE49-F238E27FC236}">
                <a16:creationId xmlns:a16="http://schemas.microsoft.com/office/drawing/2014/main" id="{D143C36B-2EAC-4DC1-B54D-592E58111CCD}"/>
              </a:ext>
            </a:extLst>
          </p:cNvPr>
          <p:cNvPicPr>
            <a:picLocks noChangeAspect="1"/>
          </p:cNvPicPr>
          <p:nvPr/>
        </p:nvPicPr>
        <p:blipFill>
          <a:blip r:embed="rId9"/>
          <a:stretch>
            <a:fillRect/>
          </a:stretch>
        </p:blipFill>
        <p:spPr>
          <a:xfrm>
            <a:off x="5613927" y="1801440"/>
            <a:ext cx="2943331" cy="1955213"/>
          </a:xfrm>
          <a:prstGeom prst="rect">
            <a:avLst/>
          </a:prstGeom>
        </p:spPr>
      </p:pic>
      <p:pic>
        <p:nvPicPr>
          <p:cNvPr id="18" name="Picture 17">
            <a:extLst>
              <a:ext uri="{FF2B5EF4-FFF2-40B4-BE49-F238E27FC236}">
                <a16:creationId xmlns:a16="http://schemas.microsoft.com/office/drawing/2014/main" id="{7AAF6515-FF22-4900-9649-CFDC7D69B286}"/>
              </a:ext>
            </a:extLst>
          </p:cNvPr>
          <p:cNvPicPr>
            <a:picLocks noChangeAspect="1"/>
          </p:cNvPicPr>
          <p:nvPr/>
        </p:nvPicPr>
        <p:blipFill>
          <a:blip r:embed="rId10"/>
          <a:stretch>
            <a:fillRect/>
          </a:stretch>
        </p:blipFill>
        <p:spPr>
          <a:xfrm>
            <a:off x="8767026" y="2236980"/>
            <a:ext cx="2534265" cy="1047496"/>
          </a:xfrm>
          <a:prstGeom prst="rect">
            <a:avLst/>
          </a:prstGeom>
        </p:spPr>
      </p:pic>
      <p:pic>
        <p:nvPicPr>
          <p:cNvPr id="19" name="Picture 2">
            <a:extLst>
              <a:ext uri="{FF2B5EF4-FFF2-40B4-BE49-F238E27FC236}">
                <a16:creationId xmlns:a16="http://schemas.microsoft.com/office/drawing/2014/main" id="{8E3B9A8D-BD33-4088-AAD7-3C0FE83737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173" y="3796313"/>
            <a:ext cx="2194534" cy="164378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6132" y="2387553"/>
            <a:ext cx="6106329" cy="707886"/>
          </a:xfrm>
          <a:prstGeom prst="rect">
            <a:avLst/>
          </a:prstGeom>
        </p:spPr>
        <p:txBody>
          <a:bodyPr wrap="square">
            <a:spAutoFit/>
          </a:bodyPr>
          <a:lstStyle/>
          <a:p>
            <a:r>
              <a:rPr lang="en-GB" sz="2000" dirty="0" err="1">
                <a:solidFill>
                  <a:srgbClr val="6A007C"/>
                </a:solidFill>
                <a:latin typeface="Sofia Pro"/>
              </a:rPr>
              <a:t>Maskulinizacija</a:t>
            </a:r>
            <a:r>
              <a:rPr lang="en-GB" sz="2000" dirty="0">
                <a:solidFill>
                  <a:srgbClr val="6A007C"/>
                </a:solidFill>
                <a:latin typeface="Sofia Pro"/>
              </a:rPr>
              <a:t> poklicne in </a:t>
            </a:r>
          </a:p>
          <a:p>
            <a:r>
              <a:rPr lang="en-GB" sz="2000" dirty="0">
                <a:solidFill>
                  <a:srgbClr val="6A007C"/>
                </a:solidFill>
                <a:latin typeface="Sofia Pro"/>
              </a:rPr>
              <a:t>akademske kulture v disciplini.</a:t>
            </a:r>
          </a:p>
        </p:txBody>
      </p:sp>
      <p:sp>
        <p:nvSpPr>
          <p:cNvPr id="14" name="Rectangle 13"/>
          <p:cNvSpPr/>
          <p:nvPr/>
        </p:nvSpPr>
        <p:spPr>
          <a:xfrm>
            <a:off x="4336052" y="3305256"/>
            <a:ext cx="5510970" cy="2041585"/>
          </a:xfrm>
          <a:prstGeom prst="rect">
            <a:avLst/>
          </a:prstGeom>
        </p:spPr>
        <p:txBody>
          <a:bodyPr wrap="square">
            <a:spAutoFit/>
          </a:bodyPr>
          <a:lstStyle/>
          <a:p>
            <a:pPr>
              <a:spcAft>
                <a:spcPts val="800"/>
              </a:spcAft>
            </a:pPr>
            <a:r>
              <a:rPr lang="en-GB" b="1" u="sng" dirty="0">
                <a:latin typeface="Sofia Pro"/>
              </a:rPr>
              <a:t>Vpliv :</a:t>
            </a:r>
          </a:p>
          <a:p>
            <a:pPr marL="342900" indent="-342900">
              <a:spcAft>
                <a:spcPts val="800"/>
              </a:spcAft>
              <a:buFont typeface="Wingdings" panose="05000000000000000000" pitchFamily="2" charset="2"/>
              <a:buChar char="q"/>
            </a:pPr>
            <a:r>
              <a:rPr lang="en-GB" sz="1600" dirty="0">
                <a:latin typeface="Sofia Pro"/>
              </a:rPr>
              <a:t>Nizek delež študentk v tehniki</a:t>
            </a:r>
          </a:p>
          <a:p>
            <a:pPr marL="342900" indent="-342900">
              <a:spcAft>
                <a:spcPts val="800"/>
              </a:spcAft>
              <a:buFont typeface="Wingdings" panose="05000000000000000000" pitchFamily="2" charset="2"/>
              <a:buChar char="q"/>
            </a:pPr>
            <a:r>
              <a:rPr lang="en-GB" sz="1600" dirty="0">
                <a:latin typeface="Sofia Pro"/>
              </a:rPr>
              <a:t>Ohranjanje stereotipov</a:t>
            </a:r>
          </a:p>
          <a:p>
            <a:pPr marL="342900" indent="-342900">
              <a:spcAft>
                <a:spcPts val="800"/>
              </a:spcAft>
              <a:buFont typeface="Wingdings" panose="05000000000000000000" pitchFamily="2" charset="2"/>
              <a:buChar char="q"/>
            </a:pPr>
            <a:r>
              <a:rPr lang="en-GB" sz="1600" dirty="0">
                <a:latin typeface="Sofia Pro"/>
              </a:rPr>
              <a:t>Premajhna zastopanost žensk v inženirskih organih odločanja</a:t>
            </a:r>
          </a:p>
          <a:p>
            <a:pPr marL="342900" indent="-342900">
              <a:spcAft>
                <a:spcPts val="800"/>
              </a:spcAft>
              <a:buFont typeface="Wingdings" panose="05000000000000000000" pitchFamily="2" charset="2"/>
              <a:buChar char="q"/>
            </a:pPr>
            <a:r>
              <a:rPr lang="en-GB" sz="1600" dirty="0">
                <a:latin typeface="Sofia Pro"/>
              </a:rPr>
              <a:t>Spolno slepe raziskave za družbo</a:t>
            </a:r>
          </a:p>
        </p:txBody>
      </p:sp>
      <p:sp>
        <p:nvSpPr>
          <p:cNvPr id="15" name="Rectangle 14"/>
          <p:cNvSpPr/>
          <p:nvPr/>
        </p:nvSpPr>
        <p:spPr>
          <a:xfrm>
            <a:off x="1011033" y="1802778"/>
            <a:ext cx="7671239" cy="584775"/>
          </a:xfrm>
          <a:prstGeom prst="rect">
            <a:avLst/>
          </a:prstGeom>
        </p:spPr>
        <p:txBody>
          <a:bodyPr wrap="square">
            <a:spAutoFit/>
          </a:bodyPr>
          <a:lstStyle/>
          <a:p>
            <a:r>
              <a:rPr lang="en-GB" sz="3200" b="1" dirty="0">
                <a:solidFill>
                  <a:srgbClr val="6A007C"/>
                </a:solidFill>
                <a:latin typeface="Sofia Pro"/>
              </a:rPr>
              <a:t>Spolno nevtralen….. ali spolno slep?</a:t>
            </a:r>
          </a:p>
        </p:txBody>
      </p:sp>
      <p:pic>
        <p:nvPicPr>
          <p:cNvPr id="4" name="Picture 3"/>
          <p:cNvPicPr>
            <a:picLocks noChangeAspect="1"/>
          </p:cNvPicPr>
          <p:nvPr/>
        </p:nvPicPr>
        <p:blipFill>
          <a:blip r:embed="rId3"/>
          <a:stretch>
            <a:fillRect/>
          </a:stretch>
        </p:blipFill>
        <p:spPr>
          <a:xfrm>
            <a:off x="1077294" y="3305256"/>
            <a:ext cx="3048704" cy="2003120"/>
          </a:xfrm>
          <a:prstGeom prst="rect">
            <a:avLst/>
          </a:prstGeom>
        </p:spPr>
      </p:pic>
      <p:sp>
        <p:nvSpPr>
          <p:cNvPr id="7" name="TextovéPole 3">
            <a:extLst>
              <a:ext uri="{FF2B5EF4-FFF2-40B4-BE49-F238E27FC236}">
                <a16:creationId xmlns:a16="http://schemas.microsoft.com/office/drawing/2014/main" id="{6F4F584D-1F3C-4D64-BA86-531B28DBC371}"/>
              </a:ext>
            </a:extLst>
          </p:cNvPr>
          <p:cNvSpPr txBox="1"/>
          <p:nvPr/>
        </p:nvSpPr>
        <p:spPr>
          <a:xfrm>
            <a:off x="1434548" y="677085"/>
            <a:ext cx="9322904"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Spolna slepota in njene posledice</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80876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A618A6-7FBA-D87C-D8F9-3C5C2C663A49}"/>
              </a:ext>
            </a:extLst>
          </p:cNvPr>
          <p:cNvPicPr>
            <a:picLocks noChangeAspect="1"/>
          </p:cNvPicPr>
          <p:nvPr/>
        </p:nvPicPr>
        <p:blipFill>
          <a:blip r:embed="rId3"/>
          <a:stretch>
            <a:fillRect/>
          </a:stretch>
        </p:blipFill>
        <p:spPr>
          <a:xfrm>
            <a:off x="4251709" y="1712681"/>
            <a:ext cx="3685663" cy="3674918"/>
          </a:xfrm>
          <a:prstGeom prst="rect">
            <a:avLst/>
          </a:prstGeom>
        </p:spPr>
      </p:pic>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Osnovna načela</a:t>
            </a:r>
            <a:endParaRPr lang="cs-CZ" sz="4000" b="1" i="0" dirty="0">
              <a:solidFill>
                <a:schemeClr val="tx1">
                  <a:lumMod val="65000"/>
                  <a:lumOff val="35000"/>
                </a:schemeClr>
              </a:solidFill>
              <a:latin typeface="Sofia Pro" pitchFamily="2" charset="0"/>
            </a:endParaRPr>
          </a:p>
        </p:txBody>
      </p:sp>
      <p:pic>
        <p:nvPicPr>
          <p:cNvPr id="26" name="Imagen 9">
            <a:extLst>
              <a:ext uri="{FF2B5EF4-FFF2-40B4-BE49-F238E27FC236}">
                <a16:creationId xmlns:a16="http://schemas.microsoft.com/office/drawing/2014/main" id="{267325AC-D854-4ECA-B41C-8F4679379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627" y="560824"/>
            <a:ext cx="1979022" cy="593357"/>
          </a:xfrm>
          <a:prstGeom prst="rect">
            <a:avLst/>
          </a:prstGeom>
        </p:spPr>
      </p:pic>
      <p:sp>
        <p:nvSpPr>
          <p:cNvPr id="5" name="CuadroTexto 4">
            <a:extLst>
              <a:ext uri="{FF2B5EF4-FFF2-40B4-BE49-F238E27FC236}">
                <a16:creationId xmlns:a16="http://schemas.microsoft.com/office/drawing/2014/main" id="{0685AF8A-9206-1EB8-30AC-B599D40715E9}"/>
              </a:ext>
            </a:extLst>
          </p:cNvPr>
          <p:cNvSpPr txBox="1"/>
          <p:nvPr/>
        </p:nvSpPr>
        <p:spPr>
          <a:xfrm>
            <a:off x="6404388" y="2691426"/>
            <a:ext cx="1049358" cy="338554"/>
          </a:xfrm>
          <a:prstGeom prst="rect">
            <a:avLst/>
          </a:prstGeom>
          <a:noFill/>
        </p:spPr>
        <p:txBody>
          <a:bodyPr wrap="square" rtlCol="0">
            <a:spAutoFit/>
          </a:bodyPr>
          <a:lstStyle/>
          <a:p>
            <a:pPr algn="ctr"/>
            <a:r>
              <a:rPr lang="es-ES" sz="1600" b="1" dirty="0">
                <a:solidFill>
                  <a:schemeClr val="bg1"/>
                </a:solidFill>
                <a:latin typeface="Trebuchet MS" panose="020B0703020202090204" pitchFamily="34" charset="0"/>
              </a:rPr>
              <a:t>Vsebina</a:t>
            </a:r>
          </a:p>
        </p:txBody>
      </p:sp>
      <p:sp>
        <p:nvSpPr>
          <p:cNvPr id="6" name="CuadroTexto 5">
            <a:extLst>
              <a:ext uri="{FF2B5EF4-FFF2-40B4-BE49-F238E27FC236}">
                <a16:creationId xmlns:a16="http://schemas.microsoft.com/office/drawing/2014/main" id="{1C3BB9C3-B100-2D90-A6F1-3BE3604094AF}"/>
              </a:ext>
            </a:extLst>
          </p:cNvPr>
          <p:cNvSpPr txBox="1"/>
          <p:nvPr/>
        </p:nvSpPr>
        <p:spPr>
          <a:xfrm>
            <a:off x="6149339" y="4084089"/>
            <a:ext cx="1444587" cy="338554"/>
          </a:xfrm>
          <a:prstGeom prst="rect">
            <a:avLst/>
          </a:prstGeom>
          <a:noFill/>
        </p:spPr>
        <p:txBody>
          <a:bodyPr wrap="square" rtlCol="0">
            <a:spAutoFit/>
          </a:bodyPr>
          <a:lstStyle/>
          <a:p>
            <a:pPr algn="ctr"/>
            <a:r>
              <a:rPr lang="es-ES" sz="1600" b="1" dirty="0">
                <a:solidFill>
                  <a:schemeClr val="bg1"/>
                </a:solidFill>
                <a:latin typeface="Trebuchet MS" panose="020B0703020202090204" pitchFamily="34" charset="0"/>
              </a:rPr>
              <a:t>Metodologija</a:t>
            </a:r>
          </a:p>
        </p:txBody>
      </p:sp>
      <p:sp>
        <p:nvSpPr>
          <p:cNvPr id="8" name="CuadroTexto 7">
            <a:extLst>
              <a:ext uri="{FF2B5EF4-FFF2-40B4-BE49-F238E27FC236}">
                <a16:creationId xmlns:a16="http://schemas.microsoft.com/office/drawing/2014/main" id="{28836034-DB94-288E-AFD3-6990D0AAD78D}"/>
              </a:ext>
            </a:extLst>
          </p:cNvPr>
          <p:cNvSpPr txBox="1"/>
          <p:nvPr/>
        </p:nvSpPr>
        <p:spPr>
          <a:xfrm>
            <a:off x="4533690" y="3977948"/>
            <a:ext cx="1479967" cy="338554"/>
          </a:xfrm>
          <a:prstGeom prst="rect">
            <a:avLst/>
          </a:prstGeom>
          <a:noFill/>
        </p:spPr>
        <p:txBody>
          <a:bodyPr wrap="square" rtlCol="0">
            <a:spAutoFit/>
          </a:bodyPr>
          <a:lstStyle/>
          <a:p>
            <a:pPr algn="ctr"/>
            <a:r>
              <a:rPr lang="es-ES" sz="1600" b="1" dirty="0">
                <a:solidFill>
                  <a:schemeClr val="bg1"/>
                </a:solidFill>
                <a:latin typeface="Trebuchet MS" panose="020B0703020202090204" pitchFamily="34" charset="0"/>
              </a:rPr>
              <a:t>Učno okolje</a:t>
            </a:r>
          </a:p>
        </p:txBody>
      </p:sp>
      <p:sp>
        <p:nvSpPr>
          <p:cNvPr id="9" name="CuadroTexto 8">
            <a:extLst>
              <a:ext uri="{FF2B5EF4-FFF2-40B4-BE49-F238E27FC236}">
                <a16:creationId xmlns:a16="http://schemas.microsoft.com/office/drawing/2014/main" id="{CB05CC46-AE8B-B6BA-14D2-13A321DC8690}"/>
              </a:ext>
            </a:extLst>
          </p:cNvPr>
          <p:cNvSpPr txBox="1"/>
          <p:nvPr/>
        </p:nvSpPr>
        <p:spPr>
          <a:xfrm>
            <a:off x="4580771" y="2691426"/>
            <a:ext cx="1432886" cy="338554"/>
          </a:xfrm>
          <a:prstGeom prst="rect">
            <a:avLst/>
          </a:prstGeom>
          <a:noFill/>
        </p:spPr>
        <p:txBody>
          <a:bodyPr wrap="square" rtlCol="0">
            <a:spAutoFit/>
          </a:bodyPr>
          <a:lstStyle/>
          <a:p>
            <a:pPr algn="ctr"/>
            <a:r>
              <a:rPr lang="es-ES" sz="1600" b="1" dirty="0">
                <a:solidFill>
                  <a:schemeClr val="bg1"/>
                </a:solidFill>
                <a:latin typeface="Trebuchet MS" panose="020B0703020202090204" pitchFamily="34" charset="0"/>
              </a:rPr>
              <a:t>Ocenjevanje</a:t>
            </a:r>
          </a:p>
        </p:txBody>
      </p:sp>
      <p:sp>
        <p:nvSpPr>
          <p:cNvPr id="14" name="Rectángulo redondeado 13">
            <a:extLst>
              <a:ext uri="{FF2B5EF4-FFF2-40B4-BE49-F238E27FC236}">
                <a16:creationId xmlns:a16="http://schemas.microsoft.com/office/drawing/2014/main" id="{78A09C33-41A5-B695-212F-B75095AD1029}"/>
              </a:ext>
            </a:extLst>
          </p:cNvPr>
          <p:cNvSpPr/>
          <p:nvPr/>
        </p:nvSpPr>
        <p:spPr>
          <a:xfrm>
            <a:off x="2216727" y="1870364"/>
            <a:ext cx="2447171"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Učni rezultati</a:t>
            </a:r>
          </a:p>
        </p:txBody>
      </p:sp>
      <p:sp>
        <p:nvSpPr>
          <p:cNvPr id="15" name="Rectángulo redondeado 14">
            <a:extLst>
              <a:ext uri="{FF2B5EF4-FFF2-40B4-BE49-F238E27FC236}">
                <a16:creationId xmlns:a16="http://schemas.microsoft.com/office/drawing/2014/main" id="{8A1EA374-9639-A98C-D9AE-5EC82288A05D}"/>
              </a:ext>
            </a:extLst>
          </p:cNvPr>
          <p:cNvSpPr/>
          <p:nvPr/>
        </p:nvSpPr>
        <p:spPr>
          <a:xfrm>
            <a:off x="2542870" y="2457387"/>
            <a:ext cx="1766975"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Orodja, tipologije,…</a:t>
            </a:r>
          </a:p>
        </p:txBody>
      </p:sp>
      <p:sp>
        <p:nvSpPr>
          <p:cNvPr id="16" name="Rectángulo redondeado 15">
            <a:extLst>
              <a:ext uri="{FF2B5EF4-FFF2-40B4-BE49-F238E27FC236}">
                <a16:creationId xmlns:a16="http://schemas.microsoft.com/office/drawing/2014/main" id="{54879BF9-3887-99C0-6E57-112B55F248BB}"/>
              </a:ext>
            </a:extLst>
          </p:cNvPr>
          <p:cNvSpPr/>
          <p:nvPr/>
        </p:nvSpPr>
        <p:spPr>
          <a:xfrm>
            <a:off x="1600183" y="3799110"/>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Sodelovanje</a:t>
            </a:r>
          </a:p>
        </p:txBody>
      </p:sp>
      <p:sp>
        <p:nvSpPr>
          <p:cNvPr id="17" name="Rectángulo redondeado 16">
            <a:extLst>
              <a:ext uri="{FF2B5EF4-FFF2-40B4-BE49-F238E27FC236}">
                <a16:creationId xmlns:a16="http://schemas.microsoft.com/office/drawing/2014/main" id="{583FC2D6-5265-F151-3B3A-E604DB2AC431}"/>
              </a:ext>
            </a:extLst>
          </p:cNvPr>
          <p:cNvSpPr/>
          <p:nvPr/>
        </p:nvSpPr>
        <p:spPr>
          <a:xfrm>
            <a:off x="1798291" y="4324597"/>
            <a:ext cx="2447171" cy="512495"/>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Vključujoči in </a:t>
            </a:r>
            <a:r>
              <a:rPr lang="en-GB" sz="1400" dirty="0" err="1">
                <a:solidFill>
                  <a:schemeClr val="tx1"/>
                </a:solidFill>
              </a:rPr>
              <a:t>neseksistični</a:t>
            </a:r>
            <a:r>
              <a:rPr lang="en-GB" sz="1400" dirty="0">
                <a:solidFill>
                  <a:schemeClr val="tx1"/>
                </a:solidFill>
              </a:rPr>
              <a:t> jeziki in podobe</a:t>
            </a:r>
          </a:p>
        </p:txBody>
      </p:sp>
      <p:sp>
        <p:nvSpPr>
          <p:cNvPr id="18" name="Rectángulo redondeado 17">
            <a:extLst>
              <a:ext uri="{FF2B5EF4-FFF2-40B4-BE49-F238E27FC236}">
                <a16:creationId xmlns:a16="http://schemas.microsoft.com/office/drawing/2014/main" id="{3AD9E495-7825-300A-08BD-E930C970E782}"/>
              </a:ext>
            </a:extLst>
          </p:cNvPr>
          <p:cNvSpPr/>
          <p:nvPr/>
        </p:nvSpPr>
        <p:spPr>
          <a:xfrm>
            <a:off x="2149724" y="4917501"/>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Ekipe, vloge, vodstvo …</a:t>
            </a:r>
          </a:p>
        </p:txBody>
      </p:sp>
      <p:sp>
        <p:nvSpPr>
          <p:cNvPr id="19" name="Rectángulo redondeado 18">
            <a:extLst>
              <a:ext uri="{FF2B5EF4-FFF2-40B4-BE49-F238E27FC236}">
                <a16:creationId xmlns:a16="http://schemas.microsoft.com/office/drawing/2014/main" id="{64529AA0-B17B-BA87-349A-660A09FADA32}"/>
              </a:ext>
            </a:extLst>
          </p:cNvPr>
          <p:cNvSpPr/>
          <p:nvPr/>
        </p:nvSpPr>
        <p:spPr>
          <a:xfrm>
            <a:off x="7528102" y="1807275"/>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Spolna kompetenca</a:t>
            </a:r>
          </a:p>
        </p:txBody>
      </p:sp>
      <p:sp>
        <p:nvSpPr>
          <p:cNvPr id="28" name="Rectángulo redondeado 27">
            <a:extLst>
              <a:ext uri="{FF2B5EF4-FFF2-40B4-BE49-F238E27FC236}">
                <a16:creationId xmlns:a16="http://schemas.microsoft.com/office/drawing/2014/main" id="{1D0BC3FB-C1BF-07F6-4F78-83D865CD86EB}"/>
              </a:ext>
            </a:extLst>
          </p:cNvPr>
          <p:cNvSpPr/>
          <p:nvPr/>
        </p:nvSpPr>
        <p:spPr>
          <a:xfrm>
            <a:off x="7882155" y="2287257"/>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Koristnost</a:t>
            </a:r>
          </a:p>
        </p:txBody>
      </p:sp>
      <p:sp>
        <p:nvSpPr>
          <p:cNvPr id="29" name="Rectángulo redondeado 28">
            <a:extLst>
              <a:ext uri="{FF2B5EF4-FFF2-40B4-BE49-F238E27FC236}">
                <a16:creationId xmlns:a16="http://schemas.microsoft.com/office/drawing/2014/main" id="{DAE7AD95-E004-00E8-90CA-A3FD0D25B1A2}"/>
              </a:ext>
            </a:extLst>
          </p:cNvPr>
          <p:cNvSpPr/>
          <p:nvPr/>
        </p:nvSpPr>
        <p:spPr>
          <a:xfrm>
            <a:off x="8073054" y="2772371"/>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Referentke, biografija</a:t>
            </a:r>
          </a:p>
        </p:txBody>
      </p:sp>
      <p:sp>
        <p:nvSpPr>
          <p:cNvPr id="30" name="Rectángulo redondeado 29">
            <a:extLst>
              <a:ext uri="{FF2B5EF4-FFF2-40B4-BE49-F238E27FC236}">
                <a16:creationId xmlns:a16="http://schemas.microsoft.com/office/drawing/2014/main" id="{27CA4C60-E666-E84F-F01B-ADEDF20EA03A}"/>
              </a:ext>
            </a:extLst>
          </p:cNvPr>
          <p:cNvSpPr/>
          <p:nvPr/>
        </p:nvSpPr>
        <p:spPr>
          <a:xfrm>
            <a:off x="7882154" y="4371908"/>
            <a:ext cx="2447171" cy="545593"/>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PBL, Service-Learning, debate, igre vlog…</a:t>
            </a:r>
          </a:p>
        </p:txBody>
      </p:sp>
    </p:spTree>
    <p:extLst>
      <p:ext uri="{BB962C8B-B14F-4D97-AF65-F5344CB8AC3E}">
        <p14:creationId xmlns:p14="http://schemas.microsoft.com/office/powerpoint/2010/main" val="288206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Dnevni red</a:t>
            </a:r>
            <a:endParaRPr lang="cs-CZ" sz="4000" b="1" i="0" dirty="0">
              <a:solidFill>
                <a:schemeClr val="tx1">
                  <a:lumMod val="65000"/>
                  <a:lumOff val="35000"/>
                </a:schemeClr>
              </a:solidFill>
              <a:latin typeface="Sofia Pro" pitchFamily="2" charset="0"/>
            </a:endParaRPr>
          </a:p>
        </p:txBody>
      </p:sp>
      <p:pic>
        <p:nvPicPr>
          <p:cNvPr id="2" name="Picture 1">
            <a:extLst>
              <a:ext uri="{FF2B5EF4-FFF2-40B4-BE49-F238E27FC236}">
                <a16:creationId xmlns:a16="http://schemas.microsoft.com/office/drawing/2014/main" id="{BAB11FAD-81FA-4F9F-8DCB-46053903483E}"/>
              </a:ext>
            </a:extLst>
          </p:cNvPr>
          <p:cNvPicPr>
            <a:picLocks noChangeAspect="1"/>
          </p:cNvPicPr>
          <p:nvPr/>
        </p:nvPicPr>
        <p:blipFill>
          <a:blip r:embed="rId3"/>
          <a:stretch>
            <a:fillRect/>
          </a:stretch>
        </p:blipFill>
        <p:spPr>
          <a:xfrm>
            <a:off x="8426758" y="686470"/>
            <a:ext cx="2946794" cy="1972647"/>
          </a:xfrm>
          <a:prstGeom prst="rect">
            <a:avLst/>
          </a:prstGeom>
        </p:spPr>
      </p:pic>
      <p:graphicFrame>
        <p:nvGraphicFramePr>
          <p:cNvPr id="7" name="Table 9">
            <a:extLst>
              <a:ext uri="{FF2B5EF4-FFF2-40B4-BE49-F238E27FC236}">
                <a16:creationId xmlns:a16="http://schemas.microsoft.com/office/drawing/2014/main" id="{3293AB78-A17E-4EF7-974B-F1715414678C}"/>
              </a:ext>
            </a:extLst>
          </p:cNvPr>
          <p:cNvGraphicFramePr>
            <a:graphicFrameLocks noGrp="1"/>
          </p:cNvGraphicFramePr>
          <p:nvPr>
            <p:extLst>
              <p:ext uri="{D42A27DB-BD31-4B8C-83A1-F6EECF244321}">
                <p14:modId xmlns:p14="http://schemas.microsoft.com/office/powerpoint/2010/main" val="3579770379"/>
              </p:ext>
            </p:extLst>
          </p:nvPr>
        </p:nvGraphicFramePr>
        <p:xfrm>
          <a:off x="907393" y="2094722"/>
          <a:ext cx="7519365" cy="3337560"/>
        </p:xfrm>
        <a:graphic>
          <a:graphicData uri="http://schemas.openxmlformats.org/drawingml/2006/table">
            <a:tbl>
              <a:tblPr firstRow="1" bandRow="1">
                <a:tableStyleId>{93296810-A885-4BE3-A3E7-6D5BEEA58F35}</a:tableStyleId>
              </a:tblPr>
              <a:tblGrid>
                <a:gridCol w="1615765">
                  <a:extLst>
                    <a:ext uri="{9D8B030D-6E8A-4147-A177-3AD203B41FA5}">
                      <a16:colId xmlns:a16="http://schemas.microsoft.com/office/drawing/2014/main" val="4143261047"/>
                    </a:ext>
                  </a:extLst>
                </a:gridCol>
                <a:gridCol w="5903600">
                  <a:extLst>
                    <a:ext uri="{9D8B030D-6E8A-4147-A177-3AD203B41FA5}">
                      <a16:colId xmlns:a16="http://schemas.microsoft.com/office/drawing/2014/main" val="2295103040"/>
                    </a:ext>
                  </a:extLst>
                </a:gridCol>
              </a:tblGrid>
              <a:tr h="370840">
                <a:tc>
                  <a:txBody>
                    <a:bodyPr/>
                    <a:lstStyle/>
                    <a:p>
                      <a:pPr algn="ctr"/>
                      <a:endParaRPr lang="en-US" dirty="0"/>
                    </a:p>
                  </a:txBody>
                  <a:tcPr>
                    <a:solidFill>
                      <a:srgbClr val="339933"/>
                    </a:solidFill>
                  </a:tcPr>
                </a:tc>
                <a:tc>
                  <a:txBody>
                    <a:bodyPr/>
                    <a:lstStyle/>
                    <a:p>
                      <a:r>
                        <a:rPr lang="en-US" dirty="0"/>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dirty="0"/>
                        <a:t>9.30 – 9.55</a:t>
                      </a:r>
                    </a:p>
                  </a:txBody>
                  <a:tcPr>
                    <a:solidFill>
                      <a:srgbClr val="A468AE">
                        <a:alpha val="40000"/>
                      </a:srgbClr>
                    </a:solidFill>
                  </a:tcPr>
                </a:tc>
                <a:tc>
                  <a:txBody>
                    <a:bodyPr/>
                    <a:lstStyle/>
                    <a:p>
                      <a:r>
                        <a:rPr lang="en-US" dirty="0"/>
                        <a:t>Uvod in pričakovanja</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dirty="0"/>
                        <a:t>9.55 – 10.30</a:t>
                      </a:r>
                    </a:p>
                  </a:txBody>
                  <a:tcPr>
                    <a:solidFill>
                      <a:srgbClr val="B1E5B1">
                        <a:alpha val="40000"/>
                      </a:srgbClr>
                    </a:solidFill>
                  </a:tcPr>
                </a:tc>
                <a:tc>
                  <a:txBody>
                    <a:bodyPr/>
                    <a:lstStyle/>
                    <a:p>
                      <a:r>
                        <a:rPr lang="en-US" dirty="0"/>
                        <a:t>Kontekst kmetijsko-prehranskih sistemov – dejstva in številke</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dirty="0"/>
                        <a:t>10.30 – 11.30</a:t>
                      </a:r>
                    </a:p>
                  </a:txBody>
                  <a:tcPr>
                    <a:solidFill>
                      <a:srgbClr val="A468AE">
                        <a:alpha val="40000"/>
                      </a:srgbClr>
                    </a:solidFill>
                  </a:tcPr>
                </a:tc>
                <a:tc>
                  <a:txBody>
                    <a:bodyPr/>
                    <a:lstStyle/>
                    <a:p>
                      <a:r>
                        <a:rPr lang="en-US" dirty="0"/>
                        <a:t>Spol v poučevanju – osnove (1)</a:t>
                      </a:r>
                    </a:p>
                  </a:txBody>
                  <a:tcPr>
                    <a:solidFill>
                      <a:srgbClr val="A468AE">
                        <a:alpha val="40000"/>
                      </a:srgbClr>
                    </a:solidFill>
                  </a:tcPr>
                </a:tc>
                <a:extLst>
                  <a:ext uri="{0D108BD9-81ED-4DB2-BD59-A6C34878D82A}">
                    <a16:rowId xmlns:a16="http://schemas.microsoft.com/office/drawing/2014/main" val="2827817945"/>
                  </a:ext>
                </a:extLst>
              </a:tr>
              <a:tr h="370840">
                <a:tc>
                  <a:txBody>
                    <a:bodyPr/>
                    <a:lstStyle/>
                    <a:p>
                      <a:pPr algn="ctr"/>
                      <a:r>
                        <a:rPr lang="en-US" dirty="0"/>
                        <a:t>11.30 – 11.45</a:t>
                      </a:r>
                    </a:p>
                  </a:txBody>
                  <a:tcPr>
                    <a:solidFill>
                      <a:srgbClr val="B1E5B1">
                        <a:alpha val="40000"/>
                      </a:srgbClr>
                    </a:solidFill>
                  </a:tcPr>
                </a:tc>
                <a:tc>
                  <a:txBody>
                    <a:bodyPr/>
                    <a:lstStyle/>
                    <a:p>
                      <a:r>
                        <a:rPr lang="en-US" dirty="0"/>
                        <a:t>Odmor</a:t>
                      </a:r>
                    </a:p>
                  </a:txBody>
                  <a:tcPr>
                    <a:solidFill>
                      <a:srgbClr val="B1E5B1">
                        <a:alpha val="40000"/>
                      </a:srgbClr>
                    </a:solidFill>
                  </a:tcPr>
                </a:tc>
                <a:extLst>
                  <a:ext uri="{0D108BD9-81ED-4DB2-BD59-A6C34878D82A}">
                    <a16:rowId xmlns:a16="http://schemas.microsoft.com/office/drawing/2014/main" val="3913485283"/>
                  </a:ext>
                </a:extLst>
              </a:tr>
              <a:tr h="370840">
                <a:tc>
                  <a:txBody>
                    <a:bodyPr/>
                    <a:lstStyle/>
                    <a:p>
                      <a:pPr algn="ctr"/>
                      <a:r>
                        <a:rPr lang="en-US" dirty="0"/>
                        <a:t>11.45 – 12.20</a:t>
                      </a:r>
                    </a:p>
                  </a:txBody>
                  <a:tcPr>
                    <a:solidFill>
                      <a:srgbClr val="A468AE">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Spol v poučevanju – osnove (2)</a:t>
                      </a:r>
                    </a:p>
                  </a:txBody>
                  <a:tcPr>
                    <a:solidFill>
                      <a:srgbClr val="A468AE">
                        <a:alpha val="40000"/>
                      </a:srgbClr>
                    </a:solidFill>
                  </a:tcPr>
                </a:tc>
                <a:extLst>
                  <a:ext uri="{0D108BD9-81ED-4DB2-BD59-A6C34878D82A}">
                    <a16:rowId xmlns:a16="http://schemas.microsoft.com/office/drawing/2014/main" val="2163561481"/>
                  </a:ext>
                </a:extLst>
              </a:tr>
              <a:tr h="370840">
                <a:tc>
                  <a:txBody>
                    <a:bodyPr/>
                    <a:lstStyle/>
                    <a:p>
                      <a:pPr algn="ctr"/>
                      <a:r>
                        <a:rPr lang="en-US" dirty="0"/>
                        <a:t>12.20 – 13.05</a:t>
                      </a:r>
                    </a:p>
                  </a:txBody>
                  <a:tcPr>
                    <a:solidFill>
                      <a:srgbClr val="B1E5B1">
                        <a:alpha val="40000"/>
                      </a:srgbClr>
                    </a:solidFill>
                  </a:tcPr>
                </a:tc>
                <a:tc>
                  <a:txBody>
                    <a:bodyPr/>
                    <a:lstStyle/>
                    <a:p>
                      <a:r>
                        <a:rPr lang="en-US" dirty="0"/>
                        <a:t>Primeri kmetijsko-prehranskih sistemov</a:t>
                      </a:r>
                    </a:p>
                  </a:txBody>
                  <a:tcPr>
                    <a:solidFill>
                      <a:srgbClr val="B1E5B1">
                        <a:alpha val="40000"/>
                      </a:srgbClr>
                    </a:solidFill>
                  </a:tcPr>
                </a:tc>
                <a:extLst>
                  <a:ext uri="{0D108BD9-81ED-4DB2-BD59-A6C34878D82A}">
                    <a16:rowId xmlns:a16="http://schemas.microsoft.com/office/drawing/2014/main" val="4191031878"/>
                  </a:ext>
                </a:extLst>
              </a:tr>
              <a:tr h="370840">
                <a:tc>
                  <a:txBody>
                    <a:bodyPr/>
                    <a:lstStyle/>
                    <a:p>
                      <a:pPr algn="ctr"/>
                      <a:r>
                        <a:rPr lang="en-US" dirty="0"/>
                        <a:t>13.05 – 13.15</a:t>
                      </a:r>
                    </a:p>
                  </a:txBody>
                  <a:tcPr>
                    <a:solidFill>
                      <a:srgbClr val="A468AE">
                        <a:alpha val="40000"/>
                      </a:srgbClr>
                    </a:solidFill>
                  </a:tcPr>
                </a:tc>
                <a:tc>
                  <a:txBody>
                    <a:bodyPr/>
                    <a:lstStyle/>
                    <a:p>
                      <a:r>
                        <a:rPr lang="en-US" dirty="0"/>
                        <a:t>Institucionalnemu preoblikovanju naproti</a:t>
                      </a:r>
                    </a:p>
                  </a:txBody>
                  <a:tcPr>
                    <a:solidFill>
                      <a:srgbClr val="A468AE">
                        <a:alpha val="40000"/>
                      </a:srgbClr>
                    </a:solidFill>
                  </a:tcPr>
                </a:tc>
                <a:extLst>
                  <a:ext uri="{0D108BD9-81ED-4DB2-BD59-A6C34878D82A}">
                    <a16:rowId xmlns:a16="http://schemas.microsoft.com/office/drawing/2014/main" val="737324352"/>
                  </a:ext>
                </a:extLst>
              </a:tr>
              <a:tr h="370840">
                <a:tc>
                  <a:txBody>
                    <a:bodyPr/>
                    <a:lstStyle/>
                    <a:p>
                      <a:pPr algn="ctr"/>
                      <a:r>
                        <a:rPr lang="en-US" dirty="0"/>
                        <a:t>13.15 – 13.30</a:t>
                      </a:r>
                    </a:p>
                  </a:txBody>
                  <a:tcPr>
                    <a:solidFill>
                      <a:srgbClr val="B1E5B1">
                        <a:alpha val="40000"/>
                      </a:srgbClr>
                    </a:solidFill>
                  </a:tcPr>
                </a:tc>
                <a:tc>
                  <a:txBody>
                    <a:bodyPr/>
                    <a:lstStyle/>
                    <a:p>
                      <a:r>
                        <a:rPr lang="en-US" dirty="0"/>
                        <a:t>Ključne lekcije dneva in vrednotenje</a:t>
                      </a:r>
                    </a:p>
                  </a:txBody>
                  <a:tcPr>
                    <a:solidFill>
                      <a:srgbClr val="B1E5B1">
                        <a:alpha val="40000"/>
                      </a:srgbClr>
                    </a:solidFill>
                  </a:tcPr>
                </a:tc>
                <a:extLst>
                  <a:ext uri="{0D108BD9-81ED-4DB2-BD59-A6C34878D82A}">
                    <a16:rowId xmlns:a16="http://schemas.microsoft.com/office/drawing/2014/main" val="916934967"/>
                  </a:ext>
                </a:extLst>
              </a:tr>
            </a:tbl>
          </a:graphicData>
        </a:graphic>
      </p:graphicFrame>
    </p:spTree>
    <p:extLst>
      <p:ext uri="{BB962C8B-B14F-4D97-AF65-F5344CB8AC3E}">
        <p14:creationId xmlns:p14="http://schemas.microsoft.com/office/powerpoint/2010/main" val="210035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1878633"/>
            <a:ext cx="7818782" cy="3697679"/>
          </a:xfrm>
          <a:prstGeom prst="rect">
            <a:avLst/>
          </a:prstGeom>
        </p:spPr>
        <p:txBody>
          <a:bodyPr wrap="square">
            <a:spAutoFit/>
          </a:bodyPr>
          <a:lstStyle/>
          <a:p>
            <a:pPr marL="800100" lvl="1" indent="-342900">
              <a:lnSpc>
                <a:spcPct val="200000"/>
              </a:lnSpc>
              <a:buFont typeface="Wingdings" panose="05000000000000000000" pitchFamily="2" charset="2"/>
              <a:buChar char="q"/>
            </a:pPr>
            <a:r>
              <a:rPr lang="en-GB" sz="2000" dirty="0">
                <a:latin typeface="Fira Sans"/>
              </a:rPr>
              <a:t>Aktivne metodologije (kot </a:t>
            </a:r>
            <a:r>
              <a:rPr lang="en-GB" sz="2000" dirty="0" err="1">
                <a:latin typeface="Fira Sans"/>
              </a:rPr>
              <a:t>promotorji</a:t>
            </a:r>
            <a:r>
              <a:rPr lang="en-GB" sz="2000" dirty="0">
                <a:latin typeface="Fira Sans"/>
              </a:rPr>
              <a:t> človeške razsežnosti)</a:t>
            </a:r>
            <a:endParaRPr lang="es-ES" sz="2000" dirty="0">
              <a:latin typeface="Fira Sans"/>
            </a:endParaRPr>
          </a:p>
          <a:p>
            <a:pPr marL="1257300" lvl="2" indent="-342900">
              <a:lnSpc>
                <a:spcPct val="200000"/>
              </a:lnSpc>
              <a:buFont typeface="Wingdings" panose="05000000000000000000" pitchFamily="2" charset="2"/>
              <a:buChar char="ü"/>
            </a:pPr>
            <a:r>
              <a:rPr lang="en-US" sz="2000" dirty="0">
                <a:latin typeface="Fira Sans"/>
              </a:rPr>
              <a:t>Manjša konkurenčnost in več sodelovanja</a:t>
            </a:r>
          </a:p>
          <a:p>
            <a:pPr marL="1257300" lvl="2" indent="-342900">
              <a:lnSpc>
                <a:spcPct val="200000"/>
              </a:lnSpc>
              <a:buFont typeface="Wingdings" panose="05000000000000000000" pitchFamily="2" charset="2"/>
              <a:buChar char="ü"/>
            </a:pPr>
            <a:r>
              <a:rPr lang="en-US" sz="2000" dirty="0">
                <a:latin typeface="Fira Sans"/>
              </a:rPr>
              <a:t>Gradnja zdrave samozavesti</a:t>
            </a:r>
          </a:p>
          <a:p>
            <a:pPr marL="1257300" lvl="2" indent="-342900">
              <a:lnSpc>
                <a:spcPct val="200000"/>
              </a:lnSpc>
              <a:buFont typeface="Wingdings" panose="05000000000000000000" pitchFamily="2" charset="2"/>
              <a:buChar char="ü"/>
            </a:pPr>
            <a:r>
              <a:rPr lang="en-US" sz="2000" dirty="0">
                <a:latin typeface="Fira Sans"/>
              </a:rPr>
              <a:t>Zmanjšanje stereotipov</a:t>
            </a:r>
          </a:p>
          <a:p>
            <a:pPr marL="800100" lvl="1" indent="-342900">
              <a:lnSpc>
                <a:spcPct val="200000"/>
              </a:lnSpc>
              <a:buFont typeface="Wingdings" panose="05000000000000000000" pitchFamily="2" charset="2"/>
              <a:buChar char="q"/>
            </a:pPr>
            <a:r>
              <a:rPr lang="en-GB" sz="2000" dirty="0" err="1">
                <a:latin typeface="Fira Sans"/>
              </a:rPr>
              <a:t>Samoučinkovitost</a:t>
            </a:r>
            <a:r>
              <a:rPr lang="en-GB" sz="2000" dirty="0">
                <a:latin typeface="Fira Sans"/>
              </a:rPr>
              <a:t> </a:t>
            </a:r>
            <a:r>
              <a:rPr lang="en-GB" sz="2000" dirty="0">
                <a:latin typeface="Fira Sans"/>
                <a:sym typeface="Wingdings" panose="05000000000000000000" pitchFamily="2" charset="2"/>
              </a:rPr>
              <a:t> referentke inženirke</a:t>
            </a:r>
          </a:p>
          <a:p>
            <a:pPr marL="800100" lvl="1" indent="-342900">
              <a:lnSpc>
                <a:spcPct val="200000"/>
              </a:lnSpc>
              <a:buFont typeface="Wingdings" panose="05000000000000000000" pitchFamily="2" charset="2"/>
              <a:buChar char="q"/>
            </a:pPr>
            <a:r>
              <a:rPr lang="en-GB" sz="2000" dirty="0">
                <a:latin typeface="Fira Sans"/>
                <a:sym typeface="Wingdings" panose="05000000000000000000" pitchFamily="2" charset="2"/>
              </a:rPr>
              <a:t>Predhodno in naknadno  akcijsko raziskovanje</a:t>
            </a:r>
          </a:p>
        </p:txBody>
      </p:sp>
      <p:sp>
        <p:nvSpPr>
          <p:cNvPr id="6" name="TextovéPole 3">
            <a:extLst>
              <a:ext uri="{FF2B5EF4-FFF2-40B4-BE49-F238E27FC236}">
                <a16:creationId xmlns:a16="http://schemas.microsoft.com/office/drawing/2014/main" id="{80B3AC7B-356B-4D43-A55E-63EE3B9B6506}"/>
              </a:ext>
            </a:extLst>
          </p:cNvPr>
          <p:cNvSpPr txBox="1"/>
          <p:nvPr/>
        </p:nvSpPr>
        <p:spPr>
          <a:xfrm>
            <a:off x="3393947" y="720038"/>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Metodologija</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92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Učno okolje</a:t>
            </a:r>
            <a:endParaRPr lang="cs-CZ" sz="3200" b="1" i="0" dirty="0">
              <a:solidFill>
                <a:schemeClr val="tx1">
                  <a:lumMod val="65000"/>
                  <a:lumOff val="35000"/>
                </a:schemeClr>
              </a:solidFill>
              <a:latin typeface="Sofia Pro" pitchFamily="2" charset="0"/>
            </a:endParaRPr>
          </a:p>
        </p:txBody>
      </p:sp>
      <p:sp>
        <p:nvSpPr>
          <p:cNvPr id="4" name="Rectangle 3"/>
          <p:cNvSpPr/>
          <p:nvPr/>
        </p:nvSpPr>
        <p:spPr>
          <a:xfrm>
            <a:off x="789708" y="2347332"/>
            <a:ext cx="7201354" cy="2862322"/>
          </a:xfrm>
          <a:prstGeom prst="rect">
            <a:avLst/>
          </a:prstGeom>
        </p:spPr>
        <p:txBody>
          <a:bodyPr wrap="square">
            <a:spAutoFit/>
          </a:bodyPr>
          <a:lstStyle/>
          <a:p>
            <a:pPr marL="800100" lvl="1" indent="-342900">
              <a:spcAft>
                <a:spcPts val="2400"/>
              </a:spcAft>
              <a:buFont typeface="Wingdings" panose="05000000000000000000" pitchFamily="2" charset="2"/>
              <a:buChar char="q"/>
            </a:pPr>
            <a:r>
              <a:rPr lang="en-GB" sz="2000" dirty="0">
                <a:latin typeface="Sofia Pro"/>
              </a:rPr>
              <a:t>Sodelovanje dijakinj</a:t>
            </a:r>
          </a:p>
          <a:p>
            <a:pPr marL="800100" lvl="1" indent="-342900">
              <a:spcAft>
                <a:spcPts val="2400"/>
              </a:spcAft>
              <a:buFont typeface="Wingdings" panose="05000000000000000000" pitchFamily="2" charset="2"/>
              <a:buChar char="q"/>
            </a:pPr>
            <a:r>
              <a:rPr lang="en-GB" sz="2000" dirty="0">
                <a:latin typeface="Sofia Pro"/>
              </a:rPr>
              <a:t>Jezik, občutljiv na spol</a:t>
            </a:r>
          </a:p>
          <a:p>
            <a:pPr marL="800100" lvl="1" indent="-342900">
              <a:spcAft>
                <a:spcPts val="2400"/>
              </a:spcAft>
              <a:buFont typeface="Wingdings" panose="05000000000000000000" pitchFamily="2" charset="2"/>
              <a:buChar char="q"/>
            </a:pPr>
            <a:endParaRPr lang="en-GB" sz="2000" dirty="0">
              <a:latin typeface="Sofia Pro"/>
            </a:endParaRPr>
          </a:p>
          <a:p>
            <a:pPr marL="800100" lvl="1" indent="-342900">
              <a:spcAft>
                <a:spcPts val="2400"/>
              </a:spcAft>
              <a:buFont typeface="Wingdings" panose="05000000000000000000" pitchFamily="2" charset="2"/>
              <a:buChar char="q"/>
            </a:pPr>
            <a:r>
              <a:rPr lang="en-GB" sz="2000" dirty="0" err="1">
                <a:latin typeface="Sofia Pro"/>
              </a:rPr>
              <a:t>Egalitaristični</a:t>
            </a:r>
            <a:r>
              <a:rPr lang="en-GB" sz="2000" dirty="0">
                <a:latin typeface="Sofia Pro"/>
              </a:rPr>
              <a:t> vizualni viri</a:t>
            </a:r>
          </a:p>
          <a:p>
            <a:pPr marL="800100" lvl="1" indent="-342900">
              <a:spcAft>
                <a:spcPts val="2400"/>
              </a:spcAft>
              <a:buFont typeface="Wingdings" panose="05000000000000000000" pitchFamily="2" charset="2"/>
              <a:buChar char="q"/>
            </a:pPr>
            <a:r>
              <a:rPr lang="en-GB" sz="2000" dirty="0">
                <a:latin typeface="Sofia Pro"/>
              </a:rPr>
              <a:t>Timsko delo Porazdelitev in vloge po spolu</a:t>
            </a:r>
          </a:p>
        </p:txBody>
      </p:sp>
      <p:sp>
        <p:nvSpPr>
          <p:cNvPr id="7" name="Rectangle 6">
            <a:extLst>
              <a:ext uri="{FF2B5EF4-FFF2-40B4-BE49-F238E27FC236}">
                <a16:creationId xmlns:a16="http://schemas.microsoft.com/office/drawing/2014/main" id="{E6093FAC-2E14-4C17-AB1D-CAF3D7EF2AD4}"/>
              </a:ext>
            </a:extLst>
          </p:cNvPr>
          <p:cNvSpPr/>
          <p:nvPr/>
        </p:nvSpPr>
        <p:spPr>
          <a:xfrm>
            <a:off x="3107297" y="3429000"/>
            <a:ext cx="5833200" cy="369332"/>
          </a:xfrm>
          <a:prstGeom prst="rect">
            <a:avLst/>
          </a:prstGeom>
        </p:spPr>
        <p:txBody>
          <a:bodyPr wrap="none">
            <a:spAutoFit/>
          </a:bodyPr>
          <a:lstStyle/>
          <a:p>
            <a:r>
              <a:rPr lang="ca-ES">
                <a:solidFill>
                  <a:srgbClr val="6A007C"/>
                </a:solidFill>
                <a:latin typeface="Sofia Pro"/>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Universitat</a:t>
            </a:r>
            <a:r>
              <a:rPr lang="en-GB">
                <a:solidFill>
                  <a:srgbClr val="6A007C"/>
                </a:solidFill>
                <a:latin typeface="Sofia Pro"/>
                <a:hlinkClick r:id="rId3">
                  <a:extLst>
                    <a:ext uri="{A12FA001-AC4F-418D-AE19-62706E023703}">
                      <ahyp:hlinkClr xmlns:ahyp="http://schemas.microsoft.com/office/drawing/2018/hyperlinkcolor" val="tx"/>
                    </a:ext>
                  </a:extLst>
                </a:hlinkClick>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Politècnica</a:t>
            </a:r>
            <a:r>
              <a:rPr lang="en-GB">
                <a:solidFill>
                  <a:srgbClr val="6A007C"/>
                </a:solidFill>
                <a:latin typeface="Sofia Pro"/>
                <a:hlinkClick r:id="rId3">
                  <a:extLst>
                    <a:ext uri="{A12FA001-AC4F-418D-AE19-62706E023703}">
                      <ahyp:hlinkClr xmlns:ahyp="http://schemas.microsoft.com/office/drawing/2018/hyperlinkcolor" val="tx"/>
                    </a:ext>
                  </a:extLst>
                </a:hlinkClick>
              </a:rPr>
              <a:t> de Catalunya: Third person pronouns</a:t>
            </a:r>
            <a:endParaRPr lang="en-GB">
              <a:solidFill>
                <a:srgbClr val="6A007C"/>
              </a:solidFill>
              <a:latin typeface="Sofia Pro"/>
            </a:endParaRPr>
          </a:p>
        </p:txBody>
      </p:sp>
      <p:sp>
        <p:nvSpPr>
          <p:cNvPr id="8" name="Rectangle 7">
            <a:extLst>
              <a:ext uri="{FF2B5EF4-FFF2-40B4-BE49-F238E27FC236}">
                <a16:creationId xmlns:a16="http://schemas.microsoft.com/office/drawing/2014/main" id="{7DB37750-A1DB-4B2A-96E0-9CAC2A6B9D87}"/>
              </a:ext>
            </a:extLst>
          </p:cNvPr>
          <p:cNvSpPr/>
          <p:nvPr/>
        </p:nvSpPr>
        <p:spPr>
          <a:xfrm>
            <a:off x="3177426" y="3766429"/>
            <a:ext cx="3144194" cy="307777"/>
          </a:xfrm>
          <a:prstGeom prst="rect">
            <a:avLst/>
          </a:prstGeom>
        </p:spPr>
        <p:txBody>
          <a:bodyPr wrap="none">
            <a:spAutoFit/>
          </a:bodyPr>
          <a:lstStyle/>
          <a:p>
            <a:r>
              <a:rPr lang="ca-ES" sz="1400">
                <a:latin typeface="Sofia Pro"/>
              </a:rPr>
              <a:t>(he/</a:t>
            </a:r>
            <a:r>
              <a:rPr lang="ca-ES" sz="1400" err="1">
                <a:latin typeface="Sofia Pro"/>
              </a:rPr>
              <a:t>she</a:t>
            </a:r>
            <a:r>
              <a:rPr lang="ca-ES" sz="1400">
                <a:latin typeface="Sofia Pro"/>
              </a:rPr>
              <a:t>, </a:t>
            </a:r>
            <a:r>
              <a:rPr lang="ca-ES" sz="1400" err="1">
                <a:latin typeface="Sofia Pro"/>
              </a:rPr>
              <a:t>him</a:t>
            </a:r>
            <a:r>
              <a:rPr lang="ca-ES" sz="1400">
                <a:latin typeface="Sofia Pro"/>
              </a:rPr>
              <a:t>/</a:t>
            </a:r>
            <a:r>
              <a:rPr lang="ca-ES" sz="1400" err="1">
                <a:latin typeface="Sofia Pro"/>
              </a:rPr>
              <a:t>her</a:t>
            </a:r>
            <a:r>
              <a:rPr lang="ca-ES" sz="1400">
                <a:latin typeface="Sofia Pro"/>
              </a:rPr>
              <a:t> </a:t>
            </a:r>
            <a:r>
              <a:rPr lang="ca-ES" sz="1400">
                <a:latin typeface="Sofia Pro"/>
                <a:sym typeface="Wingdings" panose="05000000000000000000" pitchFamily="2" charset="2"/>
              </a:rPr>
              <a:t> plural </a:t>
            </a:r>
            <a:r>
              <a:rPr lang="ca-ES" sz="1400" err="1">
                <a:latin typeface="Sofia Pro"/>
                <a:sym typeface="Wingdings" panose="05000000000000000000" pitchFamily="2" charset="2"/>
              </a:rPr>
              <a:t>they</a:t>
            </a:r>
            <a:r>
              <a:rPr lang="ca-ES" sz="1400">
                <a:latin typeface="Sofia Pro"/>
                <a:sym typeface="Wingdings" panose="05000000000000000000" pitchFamily="2" charset="2"/>
              </a:rPr>
              <a:t>, </a:t>
            </a:r>
            <a:r>
              <a:rPr lang="ca-ES" sz="1400" err="1">
                <a:latin typeface="Sofia Pro"/>
                <a:sym typeface="Wingdings" panose="05000000000000000000" pitchFamily="2" charset="2"/>
              </a:rPr>
              <a:t>their</a:t>
            </a:r>
            <a:r>
              <a:rPr lang="ca-ES" sz="1400">
                <a:latin typeface="Sofia Pro"/>
                <a:sym typeface="Wingdings" panose="05000000000000000000" pitchFamily="2" charset="2"/>
              </a:rPr>
              <a:t>, ...)</a:t>
            </a:r>
            <a:endParaRPr lang="en-GB" sz="1400">
              <a:latin typeface="Sofia Pro"/>
            </a:endParaRPr>
          </a:p>
        </p:txBody>
      </p:sp>
    </p:spTree>
    <p:extLst>
      <p:ext uri="{BB962C8B-B14F-4D97-AF65-F5344CB8AC3E}">
        <p14:creationId xmlns:p14="http://schemas.microsoft.com/office/powerpoint/2010/main" val="40642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E58A6426-8725-493D-B2B9-1BAB58EBE90F}"/>
              </a:ext>
            </a:extLst>
          </p:cNvPr>
          <p:cNvGraphicFramePr/>
          <p:nvPr>
            <p:extLst>
              <p:ext uri="{D42A27DB-BD31-4B8C-83A1-F6EECF244321}">
                <p14:modId xmlns:p14="http://schemas.microsoft.com/office/powerpoint/2010/main" val="3693344984"/>
              </p:ext>
            </p:extLst>
          </p:nvPr>
        </p:nvGraphicFramePr>
        <p:xfrm>
          <a:off x="1918695" y="2120462"/>
          <a:ext cx="8128000" cy="342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Učno okolje</a:t>
            </a:r>
            <a:endParaRPr lang="cs-CZ" sz="3200" b="1" i="0" dirty="0">
              <a:solidFill>
                <a:schemeClr val="tx1">
                  <a:lumMod val="65000"/>
                  <a:lumOff val="35000"/>
                </a:schemeClr>
              </a:solidFill>
              <a:latin typeface="Sofia Pro" pitchFamily="2" charset="0"/>
            </a:endParaRPr>
          </a:p>
        </p:txBody>
      </p:sp>
      <p:sp>
        <p:nvSpPr>
          <p:cNvPr id="10" name="Rectangle 9">
            <a:extLst>
              <a:ext uri="{FF2B5EF4-FFF2-40B4-BE49-F238E27FC236}">
                <a16:creationId xmlns:a16="http://schemas.microsoft.com/office/drawing/2014/main" id="{9DA00B81-A299-4037-8EAF-875E93072F82}"/>
              </a:ext>
            </a:extLst>
          </p:cNvPr>
          <p:cNvSpPr/>
          <p:nvPr/>
        </p:nvSpPr>
        <p:spPr>
          <a:xfrm>
            <a:off x="8162413" y="3199373"/>
            <a:ext cx="2086940" cy="523220"/>
          </a:xfrm>
          <a:prstGeom prst="rect">
            <a:avLst/>
          </a:prstGeom>
        </p:spPr>
        <p:txBody>
          <a:bodyPr wrap="square">
            <a:spAutoFit/>
          </a:bodyPr>
          <a:lstStyle/>
          <a:p>
            <a:r>
              <a:rPr lang="ca-ES" sz="1400">
                <a:solidFill>
                  <a:srgbClr val="6A007C"/>
                </a:solidFill>
                <a:latin typeface="Sofia Pro"/>
                <a:hlinkClick r:id="rId8">
                  <a:extLst>
                    <a:ext uri="{A12FA001-AC4F-418D-AE19-62706E023703}">
                      <ahyp:hlinkClr xmlns:ahyp="http://schemas.microsoft.com/office/drawing/2018/hyperlinkcolor" val="tx"/>
                    </a:ext>
                  </a:extLst>
                </a:hlinkClick>
              </a:rPr>
              <a:t>Laura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Hirshfield</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&amp;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Milo</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D.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Koretsky</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(2018)</a:t>
            </a:r>
            <a:endParaRPr lang="en-GB" sz="1400">
              <a:solidFill>
                <a:srgbClr val="6A007C"/>
              </a:solidFill>
              <a:latin typeface="Sofia Pro"/>
            </a:endParaRPr>
          </a:p>
        </p:txBody>
      </p:sp>
      <p:sp>
        <p:nvSpPr>
          <p:cNvPr id="11" name="Rectangle 10">
            <a:extLst>
              <a:ext uri="{FF2B5EF4-FFF2-40B4-BE49-F238E27FC236}">
                <a16:creationId xmlns:a16="http://schemas.microsoft.com/office/drawing/2014/main" id="{C758C575-1714-4462-8A2C-0820BD6F24C8}"/>
              </a:ext>
            </a:extLst>
          </p:cNvPr>
          <p:cNvSpPr/>
          <p:nvPr/>
        </p:nvSpPr>
        <p:spPr>
          <a:xfrm>
            <a:off x="8387026" y="4931456"/>
            <a:ext cx="2169984" cy="523220"/>
          </a:xfrm>
          <a:prstGeom prst="rect">
            <a:avLst/>
          </a:prstGeom>
        </p:spPr>
        <p:txBody>
          <a:bodyPr wrap="square">
            <a:spAutoFit/>
          </a:bodyPr>
          <a:lstStyle/>
          <a:p>
            <a:r>
              <a:rPr lang="ca-ES" sz="1400">
                <a:solidFill>
                  <a:srgbClr val="6A007C"/>
                </a:solidFill>
                <a:latin typeface="Sofia Pro"/>
                <a:hlinkClick r:id="rId9">
                  <a:extLst>
                    <a:ext uri="{A12FA001-AC4F-418D-AE19-62706E023703}">
                      <ahyp:hlinkClr xmlns:ahyp="http://schemas.microsoft.com/office/drawing/2018/hyperlinkcolor" val="tx"/>
                    </a:ext>
                  </a:extLst>
                </a:hlinkClick>
              </a:rPr>
              <a:t>Carina S. González-González et. al. (2018)</a:t>
            </a:r>
            <a:endParaRPr lang="en-GB" sz="1400">
              <a:solidFill>
                <a:srgbClr val="6A007C"/>
              </a:solidFill>
              <a:latin typeface="Sofia Pro"/>
            </a:endParaRPr>
          </a:p>
        </p:txBody>
      </p:sp>
      <p:sp>
        <p:nvSpPr>
          <p:cNvPr id="12" name="Rectangle 11">
            <a:extLst>
              <a:ext uri="{FF2B5EF4-FFF2-40B4-BE49-F238E27FC236}">
                <a16:creationId xmlns:a16="http://schemas.microsoft.com/office/drawing/2014/main" id="{C8D3EB56-8F9D-4A8A-9F9D-1775198834CB}"/>
              </a:ext>
            </a:extLst>
          </p:cNvPr>
          <p:cNvSpPr/>
          <p:nvPr/>
        </p:nvSpPr>
        <p:spPr>
          <a:xfrm>
            <a:off x="6882600" y="2108329"/>
            <a:ext cx="2259901" cy="307777"/>
          </a:xfrm>
          <a:prstGeom prst="rect">
            <a:avLst/>
          </a:prstGeom>
        </p:spPr>
        <p:txBody>
          <a:bodyPr wrap="square">
            <a:spAutoFit/>
          </a:bodyPr>
          <a:lstStyle/>
          <a:p>
            <a:r>
              <a:rPr lang="ca-ES" sz="1400">
                <a:solidFill>
                  <a:srgbClr val="6A007C"/>
                </a:solidFill>
                <a:latin typeface="Sofia Pro"/>
                <a:hlinkClick r:id="rId10">
                  <a:extLst>
                    <a:ext uri="{A12FA001-AC4F-418D-AE19-62706E023703}">
                      <ahyp:hlinkClr xmlns:ahyp="http://schemas.microsoft.com/office/drawing/2018/hyperlinkcolor" val="tx"/>
                    </a:ext>
                  </a:extLst>
                </a:hlinkClick>
              </a:rPr>
              <a:t>Susana </a:t>
            </a:r>
            <a:r>
              <a:rPr lang="ca-ES" sz="1400" err="1">
                <a:solidFill>
                  <a:srgbClr val="6A007C"/>
                </a:solidFill>
                <a:latin typeface="Sofia Pro"/>
                <a:hlinkClick r:id="rId10">
                  <a:extLst>
                    <a:ext uri="{A12FA001-AC4F-418D-AE19-62706E023703}">
                      <ahyp:hlinkClr xmlns:ahyp="http://schemas.microsoft.com/office/drawing/2018/hyperlinkcolor" val="tx"/>
                    </a:ext>
                  </a:extLst>
                </a:hlinkClick>
              </a:rPr>
              <a:t>Gaytán</a:t>
            </a:r>
            <a:r>
              <a:rPr lang="ca-ES" sz="1400">
                <a:solidFill>
                  <a:srgbClr val="6A007C"/>
                </a:solidFill>
                <a:latin typeface="Sofia Pro"/>
                <a:hlinkClick r:id="rId10">
                  <a:extLst>
                    <a:ext uri="{A12FA001-AC4F-418D-AE19-62706E023703}">
                      <ahyp:hlinkClr xmlns:ahyp="http://schemas.microsoft.com/office/drawing/2018/hyperlinkcolor" val="tx"/>
                    </a:ext>
                  </a:extLst>
                </a:hlinkClick>
              </a:rPr>
              <a:t> (2016)</a:t>
            </a:r>
            <a:endParaRPr lang="en-GB" sz="1400">
              <a:solidFill>
                <a:srgbClr val="6A007C"/>
              </a:solidFill>
              <a:latin typeface="Sofia Pro"/>
            </a:endParaRPr>
          </a:p>
        </p:txBody>
      </p:sp>
      <p:pic>
        <p:nvPicPr>
          <p:cNvPr id="13" name="Picture 12">
            <a:extLst>
              <a:ext uri="{FF2B5EF4-FFF2-40B4-BE49-F238E27FC236}">
                <a16:creationId xmlns:a16="http://schemas.microsoft.com/office/drawing/2014/main" id="{0507CB64-0DA7-4FD4-807D-0E7A4B04A01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96068" y="4374265"/>
            <a:ext cx="584552" cy="463576"/>
          </a:xfrm>
          <a:prstGeom prst="rect">
            <a:avLst/>
          </a:prstGeom>
        </p:spPr>
      </p:pic>
      <p:pic>
        <p:nvPicPr>
          <p:cNvPr id="14" name="Picture 13">
            <a:extLst>
              <a:ext uri="{FF2B5EF4-FFF2-40B4-BE49-F238E27FC236}">
                <a16:creationId xmlns:a16="http://schemas.microsoft.com/office/drawing/2014/main" id="{4D2A0C7B-2DCA-4270-9116-F968B8BF90C8}"/>
              </a:ext>
            </a:extLst>
          </p:cNvPr>
          <p:cNvPicPr>
            <a:picLocks noChangeAspect="1"/>
          </p:cNvPicPr>
          <p:nvPr/>
        </p:nvPicPr>
        <p:blipFill>
          <a:blip r:embed="rId12">
            <a:clrChange>
              <a:clrFrom>
                <a:srgbClr val="F6F6F6"/>
              </a:clrFrom>
              <a:clrTo>
                <a:srgbClr val="F6F6F6">
                  <a:alpha val="0"/>
                </a:srgbClr>
              </a:clrTo>
            </a:clrChange>
          </a:blip>
          <a:stretch>
            <a:fillRect/>
          </a:stretch>
        </p:blipFill>
        <p:spPr>
          <a:xfrm>
            <a:off x="8026986" y="5047932"/>
            <a:ext cx="360040" cy="304880"/>
          </a:xfrm>
          <a:prstGeom prst="rect">
            <a:avLst/>
          </a:prstGeom>
        </p:spPr>
      </p:pic>
      <p:sp>
        <p:nvSpPr>
          <p:cNvPr id="15" name="Rectangle 14">
            <a:extLst>
              <a:ext uri="{FF2B5EF4-FFF2-40B4-BE49-F238E27FC236}">
                <a16:creationId xmlns:a16="http://schemas.microsoft.com/office/drawing/2014/main" id="{DA5C9B02-D19B-45A8-B638-6F7870E822DF}"/>
              </a:ext>
            </a:extLst>
          </p:cNvPr>
          <p:cNvSpPr/>
          <p:nvPr/>
        </p:nvSpPr>
        <p:spPr>
          <a:xfrm>
            <a:off x="8387026" y="4421146"/>
            <a:ext cx="2259901" cy="307777"/>
          </a:xfrm>
          <a:prstGeom prst="rect">
            <a:avLst/>
          </a:prstGeom>
        </p:spPr>
        <p:txBody>
          <a:bodyPr wrap="square">
            <a:spAutoFit/>
          </a:bodyPr>
          <a:lstStyle/>
          <a:p>
            <a:r>
              <a:rPr lang="ca-ES" sz="1400">
                <a:solidFill>
                  <a:srgbClr val="6A007C"/>
                </a:solidFill>
                <a:latin typeface="Sofia Pro"/>
                <a:hlinkClick r:id="rId13">
                  <a:extLst>
                    <a:ext uri="{A12FA001-AC4F-418D-AE19-62706E023703}">
                      <ahyp:hlinkClr xmlns:ahyp="http://schemas.microsoft.com/office/drawing/2018/hyperlinkcolor" val="tx"/>
                    </a:ext>
                  </a:extLst>
                </a:hlinkClick>
              </a:rPr>
              <a:t>Sarah </a:t>
            </a:r>
            <a:r>
              <a:rPr lang="ca-ES" sz="1400" err="1">
                <a:solidFill>
                  <a:srgbClr val="6A007C"/>
                </a:solidFill>
                <a:latin typeface="Sofia Pro"/>
                <a:hlinkClick r:id="rId13">
                  <a:extLst>
                    <a:ext uri="{A12FA001-AC4F-418D-AE19-62706E023703}">
                      <ahyp:hlinkClr xmlns:ahyp="http://schemas.microsoft.com/office/drawing/2018/hyperlinkcolor" val="tx"/>
                    </a:ext>
                  </a:extLst>
                </a:hlinkClick>
              </a:rPr>
              <a:t>Hofer</a:t>
            </a:r>
            <a:r>
              <a:rPr lang="ca-ES" sz="1400">
                <a:solidFill>
                  <a:srgbClr val="6A007C"/>
                </a:solidFill>
                <a:latin typeface="Sofia Pro"/>
                <a:hlinkClick r:id="rId13">
                  <a:extLst>
                    <a:ext uri="{A12FA001-AC4F-418D-AE19-62706E023703}">
                      <ahyp:hlinkClr xmlns:ahyp="http://schemas.microsoft.com/office/drawing/2018/hyperlinkcolor" val="tx"/>
                    </a:ext>
                  </a:extLst>
                </a:hlinkClick>
              </a:rPr>
              <a:t> (2015)</a:t>
            </a:r>
            <a:endParaRPr lang="en-GB" sz="1400">
              <a:solidFill>
                <a:srgbClr val="6A007C"/>
              </a:solidFill>
              <a:latin typeface="Sofia Pro"/>
            </a:endParaRPr>
          </a:p>
        </p:txBody>
      </p:sp>
      <p:sp>
        <p:nvSpPr>
          <p:cNvPr id="16" name="Rectangle 15"/>
          <p:cNvSpPr/>
          <p:nvPr/>
        </p:nvSpPr>
        <p:spPr>
          <a:xfrm>
            <a:off x="789708" y="2347332"/>
            <a:ext cx="2152668" cy="1015663"/>
          </a:xfrm>
          <a:prstGeom prst="rect">
            <a:avLst/>
          </a:prstGeom>
        </p:spPr>
        <p:txBody>
          <a:bodyPr wrap="square" lIns="91440" tIns="45720" rIns="91440" bIns="45720" anchor="t">
            <a:spAutoFit/>
          </a:bodyPr>
          <a:lstStyle/>
          <a:p>
            <a:pPr lvl="1">
              <a:spcAft>
                <a:spcPts val="2400"/>
              </a:spcAft>
            </a:pPr>
            <a:r>
              <a:rPr lang="en-GB" sz="2000" dirty="0">
                <a:latin typeface="Sofia Pro"/>
              </a:rPr>
              <a:t>Projektno učenje (PBL) in timsko delo</a:t>
            </a:r>
          </a:p>
        </p:txBody>
      </p:sp>
    </p:spTree>
    <p:extLst>
      <p:ext uri="{BB962C8B-B14F-4D97-AF65-F5344CB8AC3E}">
        <p14:creationId xmlns:p14="http://schemas.microsoft.com/office/powerpoint/2010/main" val="292129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Vsebina</a:t>
            </a:r>
            <a:endParaRPr lang="cs-CZ" sz="3200" b="1" i="0" dirty="0">
              <a:solidFill>
                <a:schemeClr val="tx1">
                  <a:lumMod val="65000"/>
                  <a:lumOff val="35000"/>
                </a:schemeClr>
              </a:solidFill>
              <a:latin typeface="Sofia Pro" pitchFamily="2" charset="0"/>
            </a:endParaRPr>
          </a:p>
        </p:txBody>
      </p:sp>
      <p:sp>
        <p:nvSpPr>
          <p:cNvPr id="13" name="Inhaltsplatzhalter 2">
            <a:extLst>
              <a:ext uri="{FF2B5EF4-FFF2-40B4-BE49-F238E27FC236}">
                <a16:creationId xmlns:a16="http://schemas.microsoft.com/office/drawing/2014/main" id="{FADC42BC-735D-4286-8B93-574B1203B0FD}"/>
              </a:ext>
            </a:extLst>
          </p:cNvPr>
          <p:cNvSpPr txBox="1">
            <a:spLocks/>
          </p:cNvSpPr>
          <p:nvPr/>
        </p:nvSpPr>
        <p:spPr>
          <a:xfrm>
            <a:off x="742384" y="1404183"/>
            <a:ext cx="2650106"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2000" b="1" dirty="0">
                <a:latin typeface="Fira Sans" panose="020B0503050000020004" pitchFamily="34" charset="0"/>
              </a:rPr>
              <a:t>Raziskava 2019</a:t>
            </a:r>
          </a:p>
          <a:p>
            <a:pPr marL="180975" indent="-180975">
              <a:lnSpc>
                <a:spcPct val="150000"/>
              </a:lnSpc>
              <a:buNone/>
              <a:tabLst>
                <a:tab pos="271463" algn="l"/>
              </a:tabLst>
            </a:pPr>
            <a:r>
              <a:rPr lang="en-GB" sz="1400" dirty="0">
                <a:latin typeface="Fira Sans" panose="020B0503050000020004" pitchFamily="34" charset="0"/>
              </a:rPr>
              <a:t>548 študentov</a:t>
            </a:r>
          </a:p>
          <a:p>
            <a:pPr marL="180975" indent="-180975">
              <a:lnSpc>
                <a:spcPct val="150000"/>
              </a:lnSpc>
              <a:buNone/>
              <a:tabLst>
                <a:tab pos="271463" algn="l"/>
              </a:tabLst>
            </a:pPr>
            <a:r>
              <a:rPr lang="en-GB" sz="1400" dirty="0">
                <a:latin typeface="Fira Sans" panose="020B0503050000020004" pitchFamily="34" charset="0"/>
              </a:rPr>
              <a:t>16 tečajev</a:t>
            </a:r>
          </a:p>
          <a:p>
            <a:pPr marL="180975" indent="-180975">
              <a:lnSpc>
                <a:spcPct val="150000"/>
              </a:lnSpc>
              <a:buNone/>
              <a:tabLst>
                <a:tab pos="271463" algn="l"/>
              </a:tabLst>
            </a:pPr>
            <a:r>
              <a:rPr lang="en-GB" sz="1400" dirty="0">
                <a:latin typeface="Fira Sans" panose="020B0503050000020004" pitchFamily="34" charset="0"/>
              </a:rPr>
              <a:t>7 diplom in magistrov</a:t>
            </a:r>
          </a:p>
          <a:p>
            <a:pPr marL="180975" indent="-180975">
              <a:lnSpc>
                <a:spcPct val="150000"/>
              </a:lnSpc>
              <a:buNone/>
              <a:tabLst>
                <a:tab pos="271463" algn="l"/>
              </a:tabLst>
            </a:pPr>
            <a:r>
              <a:rPr lang="en-GB" sz="1400" b="1" dirty="0">
                <a:latin typeface="Fira Sans" panose="020B0503050000020004" pitchFamily="34" charset="0"/>
                <a:sym typeface="Wingdings" panose="05000000000000000000" pitchFamily="2" charset="2"/>
              </a:rPr>
              <a:t> Moški referenti/         ženske referentke</a:t>
            </a:r>
            <a:endParaRPr lang="en-GB" sz="1400" b="1" dirty="0">
              <a:latin typeface="Fira Sans" panose="020B0503050000020004" pitchFamily="34" charset="0"/>
            </a:endParaRPr>
          </a:p>
        </p:txBody>
      </p:sp>
      <p:graphicFrame>
        <p:nvGraphicFramePr>
          <p:cNvPr id="15" name="Chart 14">
            <a:extLst>
              <a:ext uri="{FF2B5EF4-FFF2-40B4-BE49-F238E27FC236}">
                <a16:creationId xmlns:a16="http://schemas.microsoft.com/office/drawing/2014/main" id="{83FBFED2-2C03-4A1E-836A-89A2BAE12305}"/>
              </a:ext>
            </a:extLst>
          </p:cNvPr>
          <p:cNvGraphicFramePr>
            <a:graphicFrameLocks/>
          </p:cNvGraphicFramePr>
          <p:nvPr>
            <p:extLst>
              <p:ext uri="{D42A27DB-BD31-4B8C-83A1-F6EECF244321}">
                <p14:modId xmlns:p14="http://schemas.microsoft.com/office/powerpoint/2010/main" val="1446660309"/>
              </p:ext>
            </p:extLst>
          </p:nvPr>
        </p:nvGraphicFramePr>
        <p:xfrm>
          <a:off x="3392489" y="1478330"/>
          <a:ext cx="5941905" cy="2335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EDA535D5-AD32-4992-A604-68942070DFF4}"/>
              </a:ext>
            </a:extLst>
          </p:cNvPr>
          <p:cNvGraphicFramePr>
            <a:graphicFrameLocks noGrp="1"/>
          </p:cNvGraphicFramePr>
          <p:nvPr>
            <p:extLst>
              <p:ext uri="{D42A27DB-BD31-4B8C-83A1-F6EECF244321}">
                <p14:modId xmlns:p14="http://schemas.microsoft.com/office/powerpoint/2010/main" val="3876939947"/>
              </p:ext>
            </p:extLst>
          </p:nvPr>
        </p:nvGraphicFramePr>
        <p:xfrm>
          <a:off x="3392489" y="3888071"/>
          <a:ext cx="6298117" cy="1259840"/>
        </p:xfrm>
        <a:graphic>
          <a:graphicData uri="http://schemas.openxmlformats.org/drawingml/2006/table">
            <a:tbl>
              <a:tblPr firstRow="1" bandRow="1">
                <a:tableStyleId>{5C22544A-7EE6-4342-B048-85BDC9FD1C3A}</a:tableStyleId>
              </a:tblPr>
              <a:tblGrid>
                <a:gridCol w="1687286">
                  <a:extLst>
                    <a:ext uri="{9D8B030D-6E8A-4147-A177-3AD203B41FA5}">
                      <a16:colId xmlns:a16="http://schemas.microsoft.com/office/drawing/2014/main" val="2693382329"/>
                    </a:ext>
                  </a:extLst>
                </a:gridCol>
                <a:gridCol w="2075516">
                  <a:extLst>
                    <a:ext uri="{9D8B030D-6E8A-4147-A177-3AD203B41FA5}">
                      <a16:colId xmlns:a16="http://schemas.microsoft.com/office/drawing/2014/main" val="1743860577"/>
                    </a:ext>
                  </a:extLst>
                </a:gridCol>
                <a:gridCol w="2535315">
                  <a:extLst>
                    <a:ext uri="{9D8B030D-6E8A-4147-A177-3AD203B41FA5}">
                      <a16:colId xmlns:a16="http://schemas.microsoft.com/office/drawing/2014/main" val="1000570893"/>
                    </a:ext>
                  </a:extLst>
                </a:gridCol>
              </a:tblGrid>
              <a:tr h="370840">
                <a:tc>
                  <a:txBody>
                    <a:bodyPr/>
                    <a:lstStyle/>
                    <a:p>
                      <a:endParaRPr lang="en-GB" sz="1400">
                        <a:latin typeface="Fira Sans" panose="020B05030500000200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latin typeface="Fira Sans" panose="020B0503050000020004" pitchFamily="34" charset="0"/>
                        </a:rPr>
                        <a:t>Moški študenti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GB" sz="1400" dirty="0">
                          <a:latin typeface="Fira Sans" panose="020B0503050000020004" pitchFamily="34" charset="0"/>
                        </a:rPr>
                        <a:t>Študentke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extLst>
                  <a:ext uri="{0D108BD9-81ED-4DB2-BD59-A6C34878D82A}">
                    <a16:rowId xmlns:a16="http://schemas.microsoft.com/office/drawing/2014/main" val="3788878278"/>
                  </a:ext>
                </a:extLst>
              </a:tr>
              <a:tr h="370840">
                <a:tc>
                  <a:txBody>
                    <a:bodyPr/>
                    <a:lstStyle/>
                    <a:p>
                      <a:pPr algn="ctr"/>
                      <a:r>
                        <a:rPr lang="en-GB" sz="1400" b="1" dirty="0">
                          <a:solidFill>
                            <a:schemeClr val="bg1"/>
                          </a:solidFill>
                          <a:latin typeface="Fira Sans" panose="020B0503050000020004" pitchFamily="34" charset="0"/>
                        </a:rPr>
                        <a:t>Moški referenti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C04F"/>
                    </a:solidFill>
                  </a:tcPr>
                </a:tc>
                <a:tc>
                  <a:txBody>
                    <a:bodyPr/>
                    <a:lstStyle/>
                    <a:p>
                      <a:pPr algn="ctr"/>
                      <a:r>
                        <a:rPr lang="en-GB" sz="1400" dirty="0">
                          <a:latin typeface="Fira Sans" panose="020B0503050000020004" pitchFamily="34" charset="0"/>
                        </a:rPr>
                        <a:t>Dejansko in s področja študija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latin typeface="Fira Sans" panose="020B0503050000020004" pitchFamily="34" charset="0"/>
                        </a:rPr>
                        <a:t>Pripadnost iz osebnega kroga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115400"/>
                  </a:ext>
                </a:extLst>
              </a:tr>
              <a:tr h="370840">
                <a:tc>
                  <a:txBody>
                    <a:bodyPr/>
                    <a:lstStyle/>
                    <a:p>
                      <a:pPr algn="ctr"/>
                      <a:r>
                        <a:rPr lang="en-GB" sz="1400" b="1" dirty="0">
                          <a:solidFill>
                            <a:schemeClr val="bg1"/>
                          </a:solidFill>
                          <a:latin typeface="Fira Sans" panose="020B0503050000020004" pitchFamily="34" charset="0"/>
                        </a:rPr>
                        <a:t>Ženske referentke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tc gridSpan="2">
                  <a:txBody>
                    <a:bodyPr/>
                    <a:lstStyle/>
                    <a:p>
                      <a:pPr algn="ctr"/>
                      <a:r>
                        <a:rPr lang="en-GB" sz="1400" dirty="0">
                          <a:latin typeface="Fira Sans" panose="020B0503050000020004" pitchFamily="34" charset="0"/>
                        </a:rPr>
                        <a:t>Pripada osebnemu krogu ali učiteljskemu osebju UPC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541856327"/>
                  </a:ext>
                </a:extLst>
              </a:tr>
            </a:tbl>
          </a:graphicData>
        </a:graphic>
      </p:graphicFrame>
      <p:pic>
        <p:nvPicPr>
          <p:cNvPr id="7" name="Picture 6">
            <a:extLst>
              <a:ext uri="{FF2B5EF4-FFF2-40B4-BE49-F238E27FC236}">
                <a16:creationId xmlns:a16="http://schemas.microsoft.com/office/drawing/2014/main" id="{E35697B5-6ED5-4701-A952-29109668B93B}"/>
              </a:ext>
            </a:extLst>
          </p:cNvPr>
          <p:cNvPicPr>
            <a:picLocks noChangeAspect="1"/>
          </p:cNvPicPr>
          <p:nvPr/>
        </p:nvPicPr>
        <p:blipFill>
          <a:blip r:embed="rId4"/>
          <a:stretch>
            <a:fillRect/>
          </a:stretch>
        </p:blipFill>
        <p:spPr>
          <a:xfrm>
            <a:off x="9099278" y="622151"/>
            <a:ext cx="2317535" cy="496966"/>
          </a:xfrm>
          <a:prstGeom prst="rect">
            <a:avLst/>
          </a:prstGeom>
        </p:spPr>
      </p:pic>
    </p:spTree>
    <p:extLst>
      <p:ext uri="{BB962C8B-B14F-4D97-AF65-F5344CB8AC3E}">
        <p14:creationId xmlns:p14="http://schemas.microsoft.com/office/powerpoint/2010/main" val="33248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23C50CA-D7C8-4E92-B409-D5CF56BD5EE9}"/>
              </a:ext>
            </a:extLst>
          </p:cNvPr>
          <p:cNvGraphicFramePr/>
          <p:nvPr>
            <p:extLst>
              <p:ext uri="{D42A27DB-BD31-4B8C-83A1-F6EECF244321}">
                <p14:modId xmlns:p14="http://schemas.microsoft.com/office/powerpoint/2010/main" val="3596587668"/>
              </p:ext>
            </p:extLst>
          </p:nvPr>
        </p:nvGraphicFramePr>
        <p:xfrm>
          <a:off x="1107021" y="1542809"/>
          <a:ext cx="9792428"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84ADD3E4-643C-4142-AFAB-15BA1FEC18F7}"/>
              </a:ext>
            </a:extLst>
          </p:cNvPr>
          <p:cNvSpPr/>
          <p:nvPr/>
        </p:nvSpPr>
        <p:spPr>
          <a:xfrm>
            <a:off x="1107021" y="3158907"/>
            <a:ext cx="3746475" cy="369332"/>
          </a:xfrm>
          <a:prstGeom prst="rect">
            <a:avLst/>
          </a:prstGeom>
        </p:spPr>
        <p:txBody>
          <a:bodyPr wrap="none">
            <a:spAutoFit/>
          </a:bodyPr>
          <a:lstStyle/>
          <a:p>
            <a:r>
              <a:rPr lang="ca-ES" b="1" dirty="0" err="1">
                <a:latin typeface="Trebuchet MS" panose="020B0703020202090204" pitchFamily="34" charset="0"/>
              </a:rPr>
              <a:t>Poguglajte</a:t>
            </a:r>
            <a:r>
              <a:rPr lang="ca-ES" b="1" dirty="0">
                <a:latin typeface="Trebuchet MS" panose="020B0703020202090204" pitchFamily="34" charset="0"/>
              </a:rPr>
              <a:t> "Parabolično gibanje":</a:t>
            </a:r>
            <a:endParaRPr lang="en-GB" b="1" dirty="0">
              <a:latin typeface="Trebuchet MS" panose="020B0703020202090204" pitchFamily="34" charset="0"/>
            </a:endParaRPr>
          </a:p>
        </p:txBody>
      </p:sp>
      <p:pic>
        <p:nvPicPr>
          <p:cNvPr id="22" name="Picture 21">
            <a:extLst>
              <a:ext uri="{FF2B5EF4-FFF2-40B4-BE49-F238E27FC236}">
                <a16:creationId xmlns:a16="http://schemas.microsoft.com/office/drawing/2014/main" id="{EAE09D58-48FD-48D6-AD69-7AE8386E6177}"/>
              </a:ext>
            </a:extLst>
          </p:cNvPr>
          <p:cNvPicPr>
            <a:picLocks noChangeAspect="1"/>
          </p:cNvPicPr>
          <p:nvPr/>
        </p:nvPicPr>
        <p:blipFill>
          <a:blip r:embed="rId8"/>
          <a:stretch>
            <a:fillRect/>
          </a:stretch>
        </p:blipFill>
        <p:spPr>
          <a:xfrm>
            <a:off x="1107021" y="3963541"/>
            <a:ext cx="2285468" cy="1312600"/>
          </a:xfrm>
          <a:prstGeom prst="rect">
            <a:avLst/>
          </a:prstGeom>
        </p:spPr>
      </p:pic>
      <p:pic>
        <p:nvPicPr>
          <p:cNvPr id="23" name="Picture 22">
            <a:extLst>
              <a:ext uri="{FF2B5EF4-FFF2-40B4-BE49-F238E27FC236}">
                <a16:creationId xmlns:a16="http://schemas.microsoft.com/office/drawing/2014/main" id="{06499611-496C-4F27-BC80-65AAB0C6BD45}"/>
              </a:ext>
            </a:extLst>
          </p:cNvPr>
          <p:cNvPicPr>
            <a:picLocks noChangeAspect="1"/>
          </p:cNvPicPr>
          <p:nvPr/>
        </p:nvPicPr>
        <p:blipFill>
          <a:blip r:embed="rId9"/>
          <a:stretch>
            <a:fillRect/>
          </a:stretch>
        </p:blipFill>
        <p:spPr>
          <a:xfrm>
            <a:off x="3299724" y="3866778"/>
            <a:ext cx="2285468" cy="1554454"/>
          </a:xfrm>
          <a:prstGeom prst="rect">
            <a:avLst/>
          </a:prstGeom>
        </p:spPr>
      </p:pic>
      <p:sp>
        <p:nvSpPr>
          <p:cNvPr id="24" name="Rectangle 23">
            <a:extLst>
              <a:ext uri="{FF2B5EF4-FFF2-40B4-BE49-F238E27FC236}">
                <a16:creationId xmlns:a16="http://schemas.microsoft.com/office/drawing/2014/main" id="{5792D858-365A-409A-BCAA-26DA95FA44EF}"/>
              </a:ext>
            </a:extLst>
          </p:cNvPr>
          <p:cNvSpPr/>
          <p:nvPr/>
        </p:nvSpPr>
        <p:spPr>
          <a:xfrm>
            <a:off x="6057585" y="3158907"/>
            <a:ext cx="2355132" cy="369332"/>
          </a:xfrm>
          <a:prstGeom prst="rect">
            <a:avLst/>
          </a:prstGeom>
        </p:spPr>
        <p:txBody>
          <a:bodyPr wrap="none">
            <a:spAutoFit/>
          </a:bodyPr>
          <a:lstStyle/>
          <a:p>
            <a:r>
              <a:rPr lang="ca-ES" b="1" dirty="0" err="1">
                <a:latin typeface="Trebuchet MS" panose="020B0703020202090204" pitchFamily="34" charset="0"/>
              </a:rPr>
              <a:t>Google</a:t>
            </a:r>
            <a:r>
              <a:rPr lang="ca-ES" b="1" dirty="0">
                <a:latin typeface="Trebuchet MS" panose="020B0703020202090204" pitchFamily="34" charset="0"/>
              </a:rPr>
              <a:t> "Sila trenja":</a:t>
            </a:r>
            <a:endParaRPr lang="en-GB" b="1" dirty="0">
              <a:latin typeface="Trebuchet MS" panose="020B0703020202090204" pitchFamily="34" charset="0"/>
            </a:endParaRPr>
          </a:p>
        </p:txBody>
      </p:sp>
      <p:pic>
        <p:nvPicPr>
          <p:cNvPr id="26" name="Picture 25">
            <a:extLst>
              <a:ext uri="{FF2B5EF4-FFF2-40B4-BE49-F238E27FC236}">
                <a16:creationId xmlns:a16="http://schemas.microsoft.com/office/drawing/2014/main" id="{94B68E14-18A7-46B3-8DC3-824E617C1894}"/>
              </a:ext>
            </a:extLst>
          </p:cNvPr>
          <p:cNvPicPr>
            <a:picLocks noChangeAspect="1"/>
          </p:cNvPicPr>
          <p:nvPr/>
        </p:nvPicPr>
        <p:blipFill>
          <a:blip r:embed="rId10"/>
          <a:stretch>
            <a:fillRect/>
          </a:stretch>
        </p:blipFill>
        <p:spPr>
          <a:xfrm>
            <a:off x="6142368" y="3875162"/>
            <a:ext cx="2321081" cy="1251563"/>
          </a:xfrm>
          <a:prstGeom prst="rect">
            <a:avLst/>
          </a:prstGeom>
        </p:spPr>
      </p:pic>
      <p:pic>
        <p:nvPicPr>
          <p:cNvPr id="27" name="Picture 26">
            <a:extLst>
              <a:ext uri="{FF2B5EF4-FFF2-40B4-BE49-F238E27FC236}">
                <a16:creationId xmlns:a16="http://schemas.microsoft.com/office/drawing/2014/main" id="{074193E5-F051-45D8-9F16-599D88463E58}"/>
              </a:ext>
            </a:extLst>
          </p:cNvPr>
          <p:cNvPicPr>
            <a:picLocks noChangeAspect="1"/>
          </p:cNvPicPr>
          <p:nvPr/>
        </p:nvPicPr>
        <p:blipFill>
          <a:blip r:embed="rId11"/>
          <a:stretch>
            <a:fillRect/>
          </a:stretch>
        </p:blipFill>
        <p:spPr>
          <a:xfrm>
            <a:off x="8634426" y="3925699"/>
            <a:ext cx="2265023" cy="1150488"/>
          </a:xfrm>
          <a:prstGeom prst="rect">
            <a:avLst/>
          </a:prstGeom>
        </p:spPr>
      </p:pic>
      <p:sp>
        <p:nvSpPr>
          <p:cNvPr id="2" name="TextovéPole 3">
            <a:extLst>
              <a:ext uri="{FF2B5EF4-FFF2-40B4-BE49-F238E27FC236}">
                <a16:creationId xmlns:a16="http://schemas.microsoft.com/office/drawing/2014/main" id="{FCD8DD74-90FD-22E3-C9DC-62C6EE591D78}"/>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Vsebina</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056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P spid="21"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090C6ADD-471D-4FC4-82E8-14E0C36483F6}"/>
              </a:ext>
            </a:extLst>
          </p:cNvPr>
          <p:cNvGraphicFramePr/>
          <p:nvPr>
            <p:extLst>
              <p:ext uri="{D42A27DB-BD31-4B8C-83A1-F6EECF244321}">
                <p14:modId xmlns:p14="http://schemas.microsoft.com/office/powerpoint/2010/main" val="1151526887"/>
              </p:ext>
            </p:extLst>
          </p:nvPr>
        </p:nvGraphicFramePr>
        <p:xfrm>
          <a:off x="1086677" y="1557130"/>
          <a:ext cx="9792337"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ovéPole 3">
            <a:extLst>
              <a:ext uri="{FF2B5EF4-FFF2-40B4-BE49-F238E27FC236}">
                <a16:creationId xmlns:a16="http://schemas.microsoft.com/office/drawing/2014/main" id="{70D4409C-1164-776A-A6FC-BBF697DD83C9}"/>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Vsebina</a:t>
            </a:r>
            <a:endParaRPr lang="cs-CZ" sz="3200" b="1" i="0" dirty="0">
              <a:solidFill>
                <a:schemeClr val="tx1">
                  <a:lumMod val="65000"/>
                  <a:lumOff val="35000"/>
                </a:schemeClr>
              </a:solidFill>
              <a:latin typeface="Sofia Pro" pitchFamily="2" charset="0"/>
            </a:endParaRPr>
          </a:p>
        </p:txBody>
      </p:sp>
      <p:pic>
        <p:nvPicPr>
          <p:cNvPr id="13" name="Picture 12">
            <a:extLst>
              <a:ext uri="{FF2B5EF4-FFF2-40B4-BE49-F238E27FC236}">
                <a16:creationId xmlns:a16="http://schemas.microsoft.com/office/drawing/2014/main" id="{E1E3487A-368C-4BC0-A205-033E77A9302F}"/>
              </a:ext>
            </a:extLst>
          </p:cNvPr>
          <p:cNvPicPr>
            <a:picLocks noChangeAspect="1"/>
          </p:cNvPicPr>
          <p:nvPr/>
        </p:nvPicPr>
        <p:blipFill>
          <a:blip r:embed="rId8"/>
          <a:stretch>
            <a:fillRect/>
          </a:stretch>
        </p:blipFill>
        <p:spPr>
          <a:xfrm>
            <a:off x="4628562" y="3047626"/>
            <a:ext cx="1410228" cy="938443"/>
          </a:xfrm>
          <a:prstGeom prst="rect">
            <a:avLst/>
          </a:prstGeom>
        </p:spPr>
      </p:pic>
      <p:pic>
        <p:nvPicPr>
          <p:cNvPr id="15" name="Picture 14">
            <a:extLst>
              <a:ext uri="{FF2B5EF4-FFF2-40B4-BE49-F238E27FC236}">
                <a16:creationId xmlns:a16="http://schemas.microsoft.com/office/drawing/2014/main" id="{447E1B4C-E84A-4324-BDC9-A1741D9298F8}"/>
              </a:ext>
            </a:extLst>
          </p:cNvPr>
          <p:cNvPicPr>
            <a:picLocks noChangeAspect="1"/>
          </p:cNvPicPr>
          <p:nvPr/>
        </p:nvPicPr>
        <p:blipFill rotWithShape="1">
          <a:blip r:embed="rId9"/>
          <a:srcRect l="34259" t="-264" r="20061" b="264"/>
          <a:stretch/>
        </p:blipFill>
        <p:spPr>
          <a:xfrm>
            <a:off x="3952385" y="2867502"/>
            <a:ext cx="830618" cy="835024"/>
          </a:xfrm>
          <a:prstGeom prst="rect">
            <a:avLst/>
          </a:prstGeom>
        </p:spPr>
      </p:pic>
      <p:sp>
        <p:nvSpPr>
          <p:cNvPr id="16" name="Rectangle 15">
            <a:extLst>
              <a:ext uri="{FF2B5EF4-FFF2-40B4-BE49-F238E27FC236}">
                <a16:creationId xmlns:a16="http://schemas.microsoft.com/office/drawing/2014/main" id="{3859A87E-70EA-4D9C-A876-5CF29B10AA1C}"/>
              </a:ext>
            </a:extLst>
          </p:cNvPr>
          <p:cNvSpPr/>
          <p:nvPr/>
        </p:nvSpPr>
        <p:spPr>
          <a:xfrm>
            <a:off x="8799866" y="2867502"/>
            <a:ext cx="2688788" cy="1384995"/>
          </a:xfrm>
          <a:prstGeom prst="rect">
            <a:avLst/>
          </a:prstGeom>
        </p:spPr>
        <p:txBody>
          <a:bodyPr wrap="square">
            <a:spAutoFit/>
          </a:bodyPr>
          <a:lstStyle/>
          <a:p>
            <a:r>
              <a:rPr lang="es-ES" sz="2000" b="1" dirty="0">
                <a:latin typeface="Trebuchet MS" panose="020B0703020202090204" pitchFamily="34" charset="0"/>
              </a:rPr>
              <a:t>Storitveno učenje: </a:t>
            </a:r>
            <a:r>
              <a:rPr lang="en-US" sz="1600" dirty="0">
                <a:latin typeface="Trebuchet MS" panose="020B0703020202090204" pitchFamily="34" charset="0"/>
              </a:rPr>
              <a:t>Izboljšanje zgradbe: energija, dostopnost, akustika, prezračevanje, ...</a:t>
            </a:r>
            <a:endParaRPr lang="es-ES" sz="1600" dirty="0">
              <a:latin typeface="Trebuchet MS" panose="020B0703020202090204" pitchFamily="34" charset="0"/>
            </a:endParaRPr>
          </a:p>
        </p:txBody>
      </p:sp>
      <p:pic>
        <p:nvPicPr>
          <p:cNvPr id="17" name="Picture 16">
            <a:extLst>
              <a:ext uri="{FF2B5EF4-FFF2-40B4-BE49-F238E27FC236}">
                <a16:creationId xmlns:a16="http://schemas.microsoft.com/office/drawing/2014/main" id="{1B779AD3-E1FF-4F90-98EF-4C339CAD7086}"/>
              </a:ext>
            </a:extLst>
          </p:cNvPr>
          <p:cNvPicPr>
            <a:picLocks noChangeAspect="1"/>
          </p:cNvPicPr>
          <p:nvPr/>
        </p:nvPicPr>
        <p:blipFill>
          <a:blip r:embed="rId10"/>
          <a:stretch>
            <a:fillRect/>
          </a:stretch>
        </p:blipFill>
        <p:spPr>
          <a:xfrm>
            <a:off x="1187852" y="3098265"/>
            <a:ext cx="2159450" cy="783672"/>
          </a:xfrm>
          <a:prstGeom prst="rect">
            <a:avLst/>
          </a:prstGeom>
        </p:spPr>
      </p:pic>
      <p:pic>
        <p:nvPicPr>
          <p:cNvPr id="18" name="Picture 17">
            <a:extLst>
              <a:ext uri="{FF2B5EF4-FFF2-40B4-BE49-F238E27FC236}">
                <a16:creationId xmlns:a16="http://schemas.microsoft.com/office/drawing/2014/main" id="{B82FE328-1A2B-47B9-99DB-6E00963AD5CC}"/>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541483" y="2638224"/>
            <a:ext cx="1121506" cy="840047"/>
          </a:xfrm>
          <a:prstGeom prst="rect">
            <a:avLst/>
          </a:prstGeom>
        </p:spPr>
      </p:pic>
      <p:pic>
        <p:nvPicPr>
          <p:cNvPr id="19" name="Picture 18">
            <a:extLst>
              <a:ext uri="{FF2B5EF4-FFF2-40B4-BE49-F238E27FC236}">
                <a16:creationId xmlns:a16="http://schemas.microsoft.com/office/drawing/2014/main" id="{D1274626-7D9C-4658-9901-42EB985385EA}"/>
              </a:ext>
            </a:extLst>
          </p:cNvPr>
          <p:cNvPicPr>
            <a:picLocks noChangeAspect="1"/>
          </p:cNvPicPr>
          <p:nvPr/>
        </p:nvPicPr>
        <p:blipFill rotWithShape="1">
          <a:blip r:embed="rId12"/>
          <a:srcRect l="55168" r="3788"/>
          <a:stretch/>
        </p:blipFill>
        <p:spPr>
          <a:xfrm>
            <a:off x="7661631" y="2844916"/>
            <a:ext cx="938214" cy="1199036"/>
          </a:xfrm>
          <a:prstGeom prst="rect">
            <a:avLst/>
          </a:prstGeom>
        </p:spPr>
      </p:pic>
      <p:pic>
        <p:nvPicPr>
          <p:cNvPr id="20" name="Picture 19">
            <a:extLst>
              <a:ext uri="{FF2B5EF4-FFF2-40B4-BE49-F238E27FC236}">
                <a16:creationId xmlns:a16="http://schemas.microsoft.com/office/drawing/2014/main" id="{DE7E1E28-4DC7-4FEB-A23D-B39F2F962D06}"/>
              </a:ext>
            </a:extLst>
          </p:cNvPr>
          <p:cNvPicPr>
            <a:picLocks noChangeAspect="1"/>
          </p:cNvPicPr>
          <p:nvPr/>
        </p:nvPicPr>
        <p:blipFill>
          <a:blip r:embed="rId13"/>
          <a:stretch>
            <a:fillRect/>
          </a:stretch>
        </p:blipFill>
        <p:spPr>
          <a:xfrm>
            <a:off x="6582336" y="3042195"/>
            <a:ext cx="1138234" cy="959121"/>
          </a:xfrm>
          <a:prstGeom prst="rect">
            <a:avLst/>
          </a:prstGeom>
        </p:spPr>
      </p:pic>
      <p:sp>
        <p:nvSpPr>
          <p:cNvPr id="21" name="TextBox 20">
            <a:extLst>
              <a:ext uri="{FF2B5EF4-FFF2-40B4-BE49-F238E27FC236}">
                <a16:creationId xmlns:a16="http://schemas.microsoft.com/office/drawing/2014/main" id="{EC2F1BB3-E3E0-433C-A2DC-D542125EBEDC}"/>
              </a:ext>
            </a:extLst>
          </p:cNvPr>
          <p:cNvSpPr txBox="1"/>
          <p:nvPr/>
        </p:nvSpPr>
        <p:spPr>
          <a:xfrm>
            <a:off x="588926" y="3899805"/>
            <a:ext cx="10899728" cy="1809726"/>
          </a:xfrm>
          <a:prstGeom prst="rect">
            <a:avLst/>
          </a:prstGeom>
          <a:noFill/>
        </p:spPr>
        <p:txBody>
          <a:bodyPr wrap="square">
            <a:spAutoFit/>
          </a:bodyPr>
          <a:lstStyle/>
          <a:p>
            <a:pPr marL="285750" lvl="1" indent="-285750" defTabSz="800100">
              <a:lnSpc>
                <a:spcPct val="90000"/>
              </a:lnSpc>
              <a:spcBef>
                <a:spcPct val="0"/>
              </a:spcBef>
              <a:spcAft>
                <a:spcPct val="20000"/>
              </a:spcAft>
              <a:buFont typeface="Wingdings" panose="05000000000000000000" pitchFamily="2" charset="2"/>
              <a:buChar char="Ø"/>
            </a:pPr>
            <a:r>
              <a:rPr lang="en-US" dirty="0"/>
              <a:t>Obravnavajte resničnost žensk in moških</a:t>
            </a:r>
          </a:p>
          <a:p>
            <a:pPr marL="285750" lvl="1" indent="-285750" defTabSz="800100">
              <a:lnSpc>
                <a:spcPct val="90000"/>
              </a:lnSpc>
              <a:spcBef>
                <a:spcPct val="0"/>
              </a:spcBef>
              <a:spcAft>
                <a:spcPct val="20000"/>
              </a:spcAft>
              <a:buFont typeface="Wingdings" panose="05000000000000000000" pitchFamily="2" charset="2"/>
              <a:buChar char="Ø"/>
            </a:pPr>
            <a:r>
              <a:rPr lang="en-US" dirty="0"/>
              <a:t>Spremenljivke spola in/ali spola kot študijske spremenljivke</a:t>
            </a:r>
          </a:p>
          <a:p>
            <a:pPr marL="285750" lvl="1" indent="-285750" defTabSz="800100">
              <a:lnSpc>
                <a:spcPct val="90000"/>
              </a:lnSpc>
              <a:spcBef>
                <a:spcPct val="0"/>
              </a:spcBef>
              <a:spcAft>
                <a:spcPct val="20000"/>
              </a:spcAft>
              <a:buFont typeface="Wingdings" panose="05000000000000000000" pitchFamily="2" charset="2"/>
              <a:buChar char="Ø"/>
            </a:pPr>
            <a:r>
              <a:rPr lang="en-US" dirty="0"/>
              <a:t>V anketah in zbiranju podatkov razčlenite po spolu (in spolu) ter analizirajte možne razlike in ukrepe, ki jih je treba sprejeti</a:t>
            </a:r>
          </a:p>
          <a:p>
            <a:pPr marL="285750" lvl="1" indent="-285750" defTabSz="800100">
              <a:lnSpc>
                <a:spcPct val="90000"/>
              </a:lnSpc>
              <a:spcBef>
                <a:spcPct val="0"/>
              </a:spcBef>
              <a:spcAft>
                <a:spcPct val="20000"/>
              </a:spcAft>
              <a:buFont typeface="Wingdings" panose="05000000000000000000" pitchFamily="2" charset="2"/>
              <a:buChar char="Ø"/>
            </a:pPr>
            <a:r>
              <a:rPr lang="en-US" dirty="0"/>
              <a:t>Reprezentativnost vzorčne skupine</a:t>
            </a:r>
          </a:p>
          <a:p>
            <a:pPr marL="285750" lvl="1" indent="-285750" defTabSz="800100">
              <a:lnSpc>
                <a:spcPct val="90000"/>
              </a:lnSpc>
              <a:spcBef>
                <a:spcPct val="0"/>
              </a:spcBef>
              <a:spcAft>
                <a:spcPct val="20000"/>
              </a:spcAft>
              <a:buFont typeface="Wingdings" panose="05000000000000000000" pitchFamily="2" charset="2"/>
              <a:buChar char="Ø"/>
            </a:pPr>
            <a:r>
              <a:rPr lang="en-US" dirty="0"/>
              <a:t>Vključujoč in </a:t>
            </a:r>
            <a:r>
              <a:rPr lang="en-US" dirty="0" err="1"/>
              <a:t>neseksistični</a:t>
            </a:r>
            <a:r>
              <a:rPr lang="en-US" dirty="0"/>
              <a:t> jezik (in slike)</a:t>
            </a:r>
            <a:endParaRPr lang="es-ES" sz="1800" kern="1200" dirty="0"/>
          </a:p>
        </p:txBody>
      </p:sp>
    </p:spTree>
    <p:extLst>
      <p:ext uri="{BB962C8B-B14F-4D97-AF65-F5344CB8AC3E}">
        <p14:creationId xmlns:p14="http://schemas.microsoft.com/office/powerpoint/2010/main" val="25777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lvlOne"/>
        </p:bldSub>
      </p:bldGraphic>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36EFDC-68D7-46B3-A90E-0ED081BE1A18}"/>
              </a:ext>
            </a:extLst>
          </p:cNvPr>
          <p:cNvGraphicFramePr/>
          <p:nvPr>
            <p:extLst>
              <p:ext uri="{D42A27DB-BD31-4B8C-83A1-F6EECF244321}">
                <p14:modId xmlns:p14="http://schemas.microsoft.com/office/powerpoint/2010/main" val="3008163862"/>
              </p:ext>
            </p:extLst>
          </p:nvPr>
        </p:nvGraphicFramePr>
        <p:xfrm>
          <a:off x="946144" y="1553866"/>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8324FBD-1519-419C-864E-64BCBA18A35E}"/>
              </a:ext>
            </a:extLst>
          </p:cNvPr>
          <p:cNvSpPr/>
          <p:nvPr/>
        </p:nvSpPr>
        <p:spPr>
          <a:xfrm>
            <a:off x="1106614" y="2815489"/>
            <a:ext cx="9629559" cy="369332"/>
          </a:xfrm>
          <a:prstGeom prst="rect">
            <a:avLst/>
          </a:prstGeom>
        </p:spPr>
        <p:txBody>
          <a:bodyPr wrap="none">
            <a:spAutoFit/>
          </a:bodyPr>
          <a:lstStyle/>
          <a:p>
            <a:r>
              <a:rPr lang="en-US" dirty="0">
                <a:latin typeface="Trebuchet MS" panose="020B0703020202090204" pitchFamily="34" charset="0"/>
                <a:sym typeface="Wingdings" panose="05000000000000000000" pitchFamily="2" charset="2"/>
              </a:rPr>
              <a:t>Razprave o razlikah med spoloma in pristranskosti v selekcijskih postopkih in napredovanju</a:t>
            </a:r>
            <a:endParaRPr lang="en-US" dirty="0">
              <a:latin typeface="Trebuchet MS" panose="020B0703020202090204" pitchFamily="34" charset="0"/>
            </a:endParaRPr>
          </a:p>
        </p:txBody>
      </p:sp>
      <p:pic>
        <p:nvPicPr>
          <p:cNvPr id="8" name="Picture 7">
            <a:extLst>
              <a:ext uri="{FF2B5EF4-FFF2-40B4-BE49-F238E27FC236}">
                <a16:creationId xmlns:a16="http://schemas.microsoft.com/office/drawing/2014/main" id="{B30A6868-9BDC-49DE-A4B6-2D583A9B765C}"/>
              </a:ext>
            </a:extLst>
          </p:cNvPr>
          <p:cNvPicPr>
            <a:picLocks noChangeAspect="1"/>
          </p:cNvPicPr>
          <p:nvPr/>
        </p:nvPicPr>
        <p:blipFill>
          <a:blip r:embed="rId8"/>
          <a:stretch>
            <a:fillRect/>
          </a:stretch>
        </p:blipFill>
        <p:spPr>
          <a:xfrm>
            <a:off x="4352586" y="3289288"/>
            <a:ext cx="1160519" cy="869270"/>
          </a:xfrm>
          <a:prstGeom prst="rect">
            <a:avLst/>
          </a:prstGeom>
        </p:spPr>
      </p:pic>
      <p:sp>
        <p:nvSpPr>
          <p:cNvPr id="2" name="TextovéPole 3">
            <a:extLst>
              <a:ext uri="{FF2B5EF4-FFF2-40B4-BE49-F238E27FC236}">
                <a16:creationId xmlns:a16="http://schemas.microsoft.com/office/drawing/2014/main" id="{EB9F6CAC-B245-B5F6-C97E-9878E99DEA68}"/>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Vsebina</a:t>
            </a:r>
            <a:endParaRPr lang="cs-CZ" sz="3200" b="1" i="0" dirty="0">
              <a:solidFill>
                <a:schemeClr val="tx1">
                  <a:lumMod val="65000"/>
                  <a:lumOff val="35000"/>
                </a:schemeClr>
              </a:solidFill>
              <a:latin typeface="Sofia Pro" pitchFamily="2" charset="0"/>
            </a:endParaRPr>
          </a:p>
        </p:txBody>
      </p:sp>
      <p:pic>
        <p:nvPicPr>
          <p:cNvPr id="10" name="Picture 9">
            <a:extLst>
              <a:ext uri="{FF2B5EF4-FFF2-40B4-BE49-F238E27FC236}">
                <a16:creationId xmlns:a16="http://schemas.microsoft.com/office/drawing/2014/main" id="{D50FF453-E100-4735-9D3E-093E7902DB3C}"/>
              </a:ext>
            </a:extLst>
          </p:cNvPr>
          <p:cNvPicPr>
            <a:picLocks noChangeAspect="1"/>
          </p:cNvPicPr>
          <p:nvPr/>
        </p:nvPicPr>
        <p:blipFill>
          <a:blip r:embed="rId9" cstate="print"/>
          <a:stretch>
            <a:fillRect/>
          </a:stretch>
        </p:blipFill>
        <p:spPr>
          <a:xfrm>
            <a:off x="8220521" y="3171720"/>
            <a:ext cx="2315277" cy="2419653"/>
          </a:xfrm>
          <a:prstGeom prst="rect">
            <a:avLst/>
          </a:prstGeom>
        </p:spPr>
      </p:pic>
      <p:sp>
        <p:nvSpPr>
          <p:cNvPr id="11" name="TextBox 10">
            <a:extLst>
              <a:ext uri="{FF2B5EF4-FFF2-40B4-BE49-F238E27FC236}">
                <a16:creationId xmlns:a16="http://schemas.microsoft.com/office/drawing/2014/main" id="{392CA37F-2CC7-425E-A723-AB3021F94E70}"/>
              </a:ext>
            </a:extLst>
          </p:cNvPr>
          <p:cNvSpPr txBox="1"/>
          <p:nvPr/>
        </p:nvSpPr>
        <p:spPr>
          <a:xfrm>
            <a:off x="739585" y="4263025"/>
            <a:ext cx="7831016" cy="1477328"/>
          </a:xfrm>
          <a:prstGeom prst="rect">
            <a:avLst/>
          </a:prstGeom>
          <a:noFill/>
        </p:spPr>
        <p:txBody>
          <a:bodyPr wrap="square">
            <a:spAutoFit/>
          </a:bodyPr>
          <a:lstStyle/>
          <a:p>
            <a:pPr lvl="0"/>
            <a:r>
              <a:rPr lang="en-US" dirty="0"/>
              <a:t>Pri projektih ali študijah primerov timska analiza:</a:t>
            </a:r>
          </a:p>
          <a:p>
            <a:pPr marL="285750" lvl="0" indent="-285750">
              <a:buFont typeface="Arial" panose="020B0604020202020204" pitchFamily="34" charset="0"/>
              <a:buChar char="•"/>
            </a:pPr>
            <a:r>
              <a:rPr lang="en-US" dirty="0"/>
              <a:t>Enakomernost spolov v </a:t>
            </a:r>
            <a:r>
              <a:rPr lang="en-US" dirty="0" err="1"/>
              <a:t>timih</a:t>
            </a:r>
            <a:r>
              <a:rPr lang="en-US" dirty="0"/>
              <a:t>, ravnotežje med poklicnim in zasebnim življenjem ter napredovanje v karieri</a:t>
            </a:r>
          </a:p>
          <a:p>
            <a:pPr marL="285750" lvl="0" indent="-285750">
              <a:buFont typeface="Arial" panose="020B0604020202020204" pitchFamily="34" charset="0"/>
              <a:buChar char="•"/>
            </a:pPr>
            <a:r>
              <a:rPr lang="en-US" dirty="0"/>
              <a:t>Transparentno in nepristransko zaposlovanje</a:t>
            </a:r>
          </a:p>
          <a:p>
            <a:pPr marL="285750" lvl="0" indent="-285750">
              <a:buFont typeface="Arial" panose="020B0604020202020204" pitchFamily="34" charset="0"/>
              <a:buChar char="•"/>
            </a:pPr>
            <a:r>
              <a:rPr lang="en-US" dirty="0"/>
              <a:t>Spremljanje</a:t>
            </a:r>
            <a:endParaRPr lang="es-ES" dirty="0"/>
          </a:p>
        </p:txBody>
      </p:sp>
      <p:pic>
        <p:nvPicPr>
          <p:cNvPr id="12" name="Imatge 11" descr="Imatge que conté text, captura de pantalla, logotip, disseny&#10;&#10;Descripció generada automàticament">
            <a:extLst>
              <a:ext uri="{FF2B5EF4-FFF2-40B4-BE49-F238E27FC236}">
                <a16:creationId xmlns:a16="http://schemas.microsoft.com/office/drawing/2014/main" id="{1718D4FE-8F23-CBE9-9E4C-4A0E1FF1E492}"/>
              </a:ext>
            </a:extLst>
          </p:cNvPr>
          <p:cNvPicPr>
            <a:picLocks noChangeAspect="1"/>
          </p:cNvPicPr>
          <p:nvPr/>
        </p:nvPicPr>
        <p:blipFill>
          <a:blip r:embed="rId10"/>
          <a:stretch>
            <a:fillRect/>
          </a:stretch>
        </p:blipFill>
        <p:spPr>
          <a:xfrm>
            <a:off x="2811462" y="3286490"/>
            <a:ext cx="1156922" cy="1086095"/>
          </a:xfrm>
          <a:prstGeom prst="rect">
            <a:avLst/>
          </a:prstGeom>
        </p:spPr>
      </p:pic>
    </p:spTree>
    <p:extLst>
      <p:ext uri="{BB962C8B-B14F-4D97-AF65-F5344CB8AC3E}">
        <p14:creationId xmlns:p14="http://schemas.microsoft.com/office/powerpoint/2010/main" val="29070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Vsebina</a:t>
            </a:r>
            <a:endParaRPr lang="cs-CZ" sz="3200" b="1" i="0" dirty="0">
              <a:solidFill>
                <a:schemeClr val="tx1">
                  <a:lumMod val="65000"/>
                  <a:lumOff val="35000"/>
                </a:schemeClr>
              </a:solidFill>
              <a:latin typeface="Sofia Pro" pitchFamily="2" charset="0"/>
            </a:endParaRPr>
          </a:p>
        </p:txBody>
      </p:sp>
      <p:graphicFrame>
        <p:nvGraphicFramePr>
          <p:cNvPr id="8" name="Diagram 7">
            <a:extLst>
              <a:ext uri="{FF2B5EF4-FFF2-40B4-BE49-F238E27FC236}">
                <a16:creationId xmlns:a16="http://schemas.microsoft.com/office/drawing/2014/main" id="{0C969D26-33E7-4B15-8522-B08BA4152DEC}"/>
              </a:ext>
            </a:extLst>
          </p:cNvPr>
          <p:cNvGraphicFramePr/>
          <p:nvPr>
            <p:extLst>
              <p:ext uri="{D42A27DB-BD31-4B8C-83A1-F6EECF244321}">
                <p14:modId xmlns:p14="http://schemas.microsoft.com/office/powerpoint/2010/main" val="3505262230"/>
              </p:ext>
            </p:extLst>
          </p:nvPr>
        </p:nvGraphicFramePr>
        <p:xfrm>
          <a:off x="1142415" y="1664921"/>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29FC6FA-646B-4AB7-BFB7-12109C51FCA4}"/>
              </a:ext>
            </a:extLst>
          </p:cNvPr>
          <p:cNvGraphicFramePr/>
          <p:nvPr>
            <p:extLst>
              <p:ext uri="{D42A27DB-BD31-4B8C-83A1-F6EECF244321}">
                <p14:modId xmlns:p14="http://schemas.microsoft.com/office/powerpoint/2010/main" val="605869060"/>
              </p:ext>
            </p:extLst>
          </p:nvPr>
        </p:nvGraphicFramePr>
        <p:xfrm>
          <a:off x="1142415" y="2934125"/>
          <a:ext cx="9668046" cy="11980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E66AEAEF-ECE9-4B93-B44D-21FA535120A4}"/>
              </a:ext>
            </a:extLst>
          </p:cNvPr>
          <p:cNvGraphicFramePr/>
          <p:nvPr>
            <p:extLst>
              <p:ext uri="{D42A27DB-BD31-4B8C-83A1-F6EECF244321}">
                <p14:modId xmlns:p14="http://schemas.microsoft.com/office/powerpoint/2010/main" val="3417404429"/>
              </p:ext>
            </p:extLst>
          </p:nvPr>
        </p:nvGraphicFramePr>
        <p:xfrm>
          <a:off x="1142415" y="4203325"/>
          <a:ext cx="9668046" cy="11980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6876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Ocenjevanje</a:t>
            </a:r>
            <a:endParaRPr lang="cs-CZ" sz="3200" b="1" i="0" dirty="0">
              <a:solidFill>
                <a:schemeClr val="tx1">
                  <a:lumMod val="65000"/>
                  <a:lumOff val="35000"/>
                </a:schemeClr>
              </a:solidFill>
              <a:latin typeface="Sofia Pro" pitchFamily="2" charset="0"/>
            </a:endParaRPr>
          </a:p>
        </p:txBody>
      </p:sp>
      <p:sp>
        <p:nvSpPr>
          <p:cNvPr id="4" name="Rectangle 3">
            <a:extLst>
              <a:ext uri="{FF2B5EF4-FFF2-40B4-BE49-F238E27FC236}">
                <a16:creationId xmlns:a16="http://schemas.microsoft.com/office/drawing/2014/main" id="{5BC437E7-B040-40D7-AD31-45D640B54F9D}"/>
              </a:ext>
            </a:extLst>
          </p:cNvPr>
          <p:cNvSpPr/>
          <p:nvPr/>
        </p:nvSpPr>
        <p:spPr>
          <a:xfrm>
            <a:off x="858246" y="1511340"/>
            <a:ext cx="6265333" cy="400110"/>
          </a:xfrm>
          <a:prstGeom prst="rect">
            <a:avLst/>
          </a:prstGeom>
        </p:spPr>
        <p:txBody>
          <a:bodyPr wrap="square">
            <a:spAutoFit/>
          </a:bodyPr>
          <a:lstStyle/>
          <a:p>
            <a:r>
              <a:rPr lang="en-GB" sz="2000" b="1" i="1" dirty="0">
                <a:solidFill>
                  <a:srgbClr val="6A007C"/>
                </a:solidFill>
                <a:latin typeface="Fira Sans"/>
              </a:rPr>
              <a:t>Ali je relevantno? Potem ga je treba oceniti</a:t>
            </a:r>
          </a:p>
        </p:txBody>
      </p:sp>
      <p:sp>
        <p:nvSpPr>
          <p:cNvPr id="5" name="Rectangle 4">
            <a:extLst>
              <a:ext uri="{FF2B5EF4-FFF2-40B4-BE49-F238E27FC236}">
                <a16:creationId xmlns:a16="http://schemas.microsoft.com/office/drawing/2014/main" id="{3F30030A-9B73-4D7E-9823-21A6FA4F2D27}"/>
              </a:ext>
            </a:extLst>
          </p:cNvPr>
          <p:cNvSpPr/>
          <p:nvPr/>
        </p:nvSpPr>
        <p:spPr>
          <a:xfrm>
            <a:off x="858247" y="2017717"/>
            <a:ext cx="6265333" cy="1196802"/>
          </a:xfrm>
          <a:prstGeom prst="rect">
            <a:avLst/>
          </a:prstGeom>
        </p:spPr>
        <p:txBody>
          <a:bodyPr wrap="square">
            <a:spAutoFit/>
          </a:bodyPr>
          <a:lstStyle/>
          <a:p>
            <a:pPr marL="342900" indent="-342900">
              <a:lnSpc>
                <a:spcPts val="3000"/>
              </a:lnSpc>
              <a:buFont typeface="Wingdings" panose="05000000000000000000" pitchFamily="2" charset="2"/>
              <a:buChar char="q"/>
            </a:pPr>
            <a:r>
              <a:rPr lang="en-GB" dirty="0">
                <a:latin typeface="Fira Sans"/>
              </a:rPr>
              <a:t>Orodja: </a:t>
            </a:r>
          </a:p>
          <a:p>
            <a:pPr marL="800100" lvl="1" indent="-342900">
              <a:lnSpc>
                <a:spcPts val="3000"/>
              </a:lnSpc>
              <a:buFont typeface="Wingdings" panose="05000000000000000000" pitchFamily="2" charset="2"/>
              <a:buChar char="à"/>
            </a:pPr>
            <a:r>
              <a:rPr lang="en-GB" sz="1600" dirty="0">
                <a:latin typeface="Fira Sans"/>
              </a:rPr>
              <a:t>Odprto vprašanje ali test izbire?</a:t>
            </a:r>
          </a:p>
          <a:p>
            <a:pPr marL="800100" lvl="1" indent="-342900">
              <a:lnSpc>
                <a:spcPts val="3000"/>
              </a:lnSpc>
              <a:buFont typeface="Wingdings" panose="05000000000000000000" pitchFamily="2" charset="2"/>
              <a:buChar char="à"/>
            </a:pPr>
            <a:r>
              <a:rPr lang="en-GB" sz="1600" dirty="0" err="1">
                <a:latin typeface="Fira Sans"/>
              </a:rPr>
              <a:t>Kontekstualizirana</a:t>
            </a:r>
            <a:r>
              <a:rPr lang="en-GB" sz="1600" dirty="0">
                <a:latin typeface="Fira Sans"/>
              </a:rPr>
              <a:t> vprašanja</a:t>
            </a:r>
          </a:p>
        </p:txBody>
      </p:sp>
      <p:sp>
        <p:nvSpPr>
          <p:cNvPr id="7" name="Rectangle 6">
            <a:extLst>
              <a:ext uri="{FF2B5EF4-FFF2-40B4-BE49-F238E27FC236}">
                <a16:creationId xmlns:a16="http://schemas.microsoft.com/office/drawing/2014/main" id="{F0197108-8696-4BB6-9C94-A8F83F0A2407}"/>
              </a:ext>
            </a:extLst>
          </p:cNvPr>
          <p:cNvSpPr/>
          <p:nvPr/>
        </p:nvSpPr>
        <p:spPr>
          <a:xfrm>
            <a:off x="858247" y="3314678"/>
            <a:ext cx="8374353" cy="1211485"/>
          </a:xfrm>
          <a:prstGeom prst="rect">
            <a:avLst/>
          </a:prstGeom>
        </p:spPr>
        <p:txBody>
          <a:bodyPr wrap="square">
            <a:spAutoFit/>
          </a:bodyPr>
          <a:lstStyle/>
          <a:p>
            <a:pPr marL="342900" indent="-342900">
              <a:lnSpc>
                <a:spcPts val="3000"/>
              </a:lnSpc>
              <a:buFont typeface="Wingdings" panose="05000000000000000000" pitchFamily="2" charset="2"/>
              <a:buChar char="q"/>
            </a:pPr>
            <a:r>
              <a:rPr lang="en-GB" dirty="0">
                <a:latin typeface="Fira Sans"/>
              </a:rPr>
              <a:t>Vrste : </a:t>
            </a:r>
          </a:p>
          <a:p>
            <a:pPr marL="800100" lvl="1" indent="-342900">
              <a:lnSpc>
                <a:spcPts val="3000"/>
              </a:lnSpc>
              <a:buFont typeface="Wingdings" panose="05000000000000000000" pitchFamily="2" charset="2"/>
              <a:buChar char="à"/>
            </a:pPr>
            <a:r>
              <a:rPr lang="en-GB" sz="1600" dirty="0">
                <a:latin typeface="Fira Sans"/>
              </a:rPr>
              <a:t>Formativno, povratna informacija</a:t>
            </a:r>
          </a:p>
          <a:p>
            <a:pPr marL="800100" lvl="1" indent="-342900">
              <a:lnSpc>
                <a:spcPts val="3000"/>
              </a:lnSpc>
              <a:buFont typeface="Wingdings" panose="05000000000000000000" pitchFamily="2" charset="2"/>
              <a:buChar char="à"/>
            </a:pPr>
            <a:r>
              <a:rPr lang="en-GB" sz="1600" dirty="0">
                <a:latin typeface="Fira Sans"/>
              </a:rPr>
              <a:t>Prednosti in slabosti so/samoocenjevanja</a:t>
            </a:r>
            <a:endParaRPr lang="en-GB" dirty="0">
              <a:latin typeface="Fira Sans"/>
            </a:endParaRPr>
          </a:p>
        </p:txBody>
      </p:sp>
      <p:sp>
        <p:nvSpPr>
          <p:cNvPr id="8" name="Rectangle 7">
            <a:extLst>
              <a:ext uri="{FF2B5EF4-FFF2-40B4-BE49-F238E27FC236}">
                <a16:creationId xmlns:a16="http://schemas.microsoft.com/office/drawing/2014/main" id="{A0935DA2-BF73-4151-A3DE-5DB3F6092016}"/>
              </a:ext>
            </a:extLst>
          </p:cNvPr>
          <p:cNvSpPr/>
          <p:nvPr/>
        </p:nvSpPr>
        <p:spPr>
          <a:xfrm>
            <a:off x="858246" y="4611639"/>
            <a:ext cx="6265333" cy="369332"/>
          </a:xfrm>
          <a:prstGeom prst="rect">
            <a:avLst/>
          </a:prstGeom>
        </p:spPr>
        <p:txBody>
          <a:bodyPr wrap="square">
            <a:spAutoFit/>
          </a:bodyPr>
          <a:lstStyle/>
          <a:p>
            <a:pPr marL="342900" indent="-342900">
              <a:buFont typeface="Wingdings" panose="05000000000000000000" pitchFamily="2" charset="2"/>
              <a:buChar char="q"/>
            </a:pPr>
            <a:r>
              <a:rPr lang="en-GB" dirty="0">
                <a:latin typeface="Fira Sans"/>
              </a:rPr>
              <a:t>Vključevanje študentov: kdaj, kako, zakaj</a:t>
            </a:r>
            <a:endParaRPr lang="en-GB" i="1" dirty="0">
              <a:latin typeface="Fira Sans"/>
            </a:endParaRPr>
          </a:p>
        </p:txBody>
      </p:sp>
      <p:sp>
        <p:nvSpPr>
          <p:cNvPr id="9" name="Rectangle 8">
            <a:extLst>
              <a:ext uri="{FF2B5EF4-FFF2-40B4-BE49-F238E27FC236}">
                <a16:creationId xmlns:a16="http://schemas.microsoft.com/office/drawing/2014/main" id="{5DEAD039-F32D-48CE-A3FE-D44331AFFC14}"/>
              </a:ext>
            </a:extLst>
          </p:cNvPr>
          <p:cNvSpPr/>
          <p:nvPr/>
        </p:nvSpPr>
        <p:spPr>
          <a:xfrm>
            <a:off x="858246" y="5097225"/>
            <a:ext cx="6265333" cy="369332"/>
          </a:xfrm>
          <a:prstGeom prst="rect">
            <a:avLst/>
          </a:prstGeom>
        </p:spPr>
        <p:txBody>
          <a:bodyPr wrap="square">
            <a:spAutoFit/>
          </a:bodyPr>
          <a:lstStyle/>
          <a:p>
            <a:pPr marL="342900" indent="-342900">
              <a:buFont typeface="Wingdings" panose="05000000000000000000" pitchFamily="2" charset="2"/>
              <a:buChar char="q"/>
            </a:pPr>
            <a:r>
              <a:rPr lang="en-GB" dirty="0">
                <a:latin typeface="Fira Sans"/>
              </a:rPr>
              <a:t>Nezavedna pristranskost vzgojitelja!</a:t>
            </a:r>
          </a:p>
        </p:txBody>
      </p:sp>
    </p:spTree>
    <p:extLst>
      <p:ext uri="{BB962C8B-B14F-4D97-AF65-F5344CB8AC3E}">
        <p14:creationId xmlns:p14="http://schemas.microsoft.com/office/powerpoint/2010/main" val="13650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323471" y="631573"/>
            <a:ext cx="658069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Dejavnost 2: kontrolni seznam</a:t>
            </a:r>
            <a:endParaRPr lang="cs-CZ" sz="4000" b="1"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78FE8D34-3CED-4D9E-AFBB-1754D27FB809}"/>
              </a:ext>
            </a:extLst>
          </p:cNvPr>
          <p:cNvPicPr>
            <a:picLocks noChangeAspect="1"/>
          </p:cNvPicPr>
          <p:nvPr/>
        </p:nvPicPr>
        <p:blipFill>
          <a:blip r:embed="rId4"/>
          <a:stretch>
            <a:fillRect/>
          </a:stretch>
        </p:blipFill>
        <p:spPr>
          <a:xfrm>
            <a:off x="499711" y="1633689"/>
            <a:ext cx="4420217" cy="4544059"/>
          </a:xfrm>
          <a:prstGeom prst="rect">
            <a:avLst/>
          </a:prstGeom>
          <a:ln w="38100">
            <a:solidFill>
              <a:srgbClr val="6A007C"/>
            </a:solidFill>
          </a:ln>
        </p:spPr>
      </p:pic>
      <p:pic>
        <p:nvPicPr>
          <p:cNvPr id="13" name="Picture 12">
            <a:extLst>
              <a:ext uri="{FF2B5EF4-FFF2-40B4-BE49-F238E27FC236}">
                <a16:creationId xmlns:a16="http://schemas.microsoft.com/office/drawing/2014/main" id="{6D9099E9-ECEF-467E-B42A-83C45A463E31}"/>
              </a:ext>
            </a:extLst>
          </p:cNvPr>
          <p:cNvPicPr>
            <a:picLocks noChangeAspect="1"/>
          </p:cNvPicPr>
          <p:nvPr/>
        </p:nvPicPr>
        <p:blipFill>
          <a:blip r:embed="rId5"/>
          <a:stretch>
            <a:fillRect/>
          </a:stretch>
        </p:blipFill>
        <p:spPr>
          <a:xfrm>
            <a:off x="4403712" y="1339459"/>
            <a:ext cx="4420217" cy="2657846"/>
          </a:xfrm>
          <a:prstGeom prst="rect">
            <a:avLst/>
          </a:prstGeom>
          <a:ln w="38100">
            <a:solidFill>
              <a:srgbClr val="6A007C"/>
            </a:solidFill>
          </a:ln>
        </p:spPr>
      </p:pic>
      <p:pic>
        <p:nvPicPr>
          <p:cNvPr id="24" name="Picture 23">
            <a:extLst>
              <a:ext uri="{FF2B5EF4-FFF2-40B4-BE49-F238E27FC236}">
                <a16:creationId xmlns:a16="http://schemas.microsoft.com/office/drawing/2014/main" id="{DDA427C2-798D-41BF-AA78-9CDBF5A5A35A}"/>
              </a:ext>
            </a:extLst>
          </p:cNvPr>
          <p:cNvPicPr>
            <a:picLocks noChangeAspect="1"/>
          </p:cNvPicPr>
          <p:nvPr/>
        </p:nvPicPr>
        <p:blipFill>
          <a:blip r:embed="rId6"/>
          <a:stretch>
            <a:fillRect/>
          </a:stretch>
        </p:blipFill>
        <p:spPr>
          <a:xfrm>
            <a:off x="6971173" y="1457530"/>
            <a:ext cx="4920813" cy="5079549"/>
          </a:xfrm>
          <a:prstGeom prst="rect">
            <a:avLst/>
          </a:prstGeom>
          <a:ln w="38100">
            <a:solidFill>
              <a:srgbClr val="6A007C"/>
            </a:solidFill>
          </a:ln>
        </p:spPr>
      </p:pic>
      <p:pic>
        <p:nvPicPr>
          <p:cNvPr id="20" name="Picture 19">
            <a:extLst>
              <a:ext uri="{FF2B5EF4-FFF2-40B4-BE49-F238E27FC236}">
                <a16:creationId xmlns:a16="http://schemas.microsoft.com/office/drawing/2014/main" id="{C2D08965-3E3C-4F81-8877-C04649B2F39F}"/>
              </a:ext>
            </a:extLst>
          </p:cNvPr>
          <p:cNvPicPr>
            <a:picLocks noChangeAspect="1"/>
          </p:cNvPicPr>
          <p:nvPr/>
        </p:nvPicPr>
        <p:blipFill>
          <a:blip r:embed="rId7"/>
          <a:stretch>
            <a:fillRect/>
          </a:stretch>
        </p:blipFill>
        <p:spPr>
          <a:xfrm>
            <a:off x="3890653" y="3781072"/>
            <a:ext cx="4410691" cy="2886478"/>
          </a:xfrm>
          <a:prstGeom prst="rect">
            <a:avLst/>
          </a:prstGeom>
          <a:ln w="38100">
            <a:solidFill>
              <a:srgbClr val="6A007C"/>
            </a:solidFill>
          </a:ln>
        </p:spPr>
      </p:pic>
    </p:spTree>
    <p:extLst>
      <p:ext uri="{BB962C8B-B14F-4D97-AF65-F5344CB8AC3E}">
        <p14:creationId xmlns:p14="http://schemas.microsoft.com/office/powerpoint/2010/main" val="188687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Calibri"/>
                <a:cs typeface="Calibri"/>
              </a:rPr>
              <a:t>Slovar</a:t>
            </a:r>
            <a:endParaRPr lang="cs-CZ" sz="2800" b="1" i="0" dirty="0">
              <a:solidFill>
                <a:schemeClr val="tx1">
                  <a:lumMod val="65000"/>
                  <a:lumOff val="35000"/>
                </a:schemeClr>
              </a:solidFill>
              <a:latin typeface="Calibri"/>
              <a:cs typeface="Calibri"/>
            </a:endParaRPr>
          </a:p>
        </p:txBody>
      </p:sp>
      <p:sp>
        <p:nvSpPr>
          <p:cNvPr id="7" name="TextovéPole 4">
            <a:extLst>
              <a:ext uri="{FF2B5EF4-FFF2-40B4-BE49-F238E27FC236}">
                <a16:creationId xmlns:a16="http://schemas.microsoft.com/office/drawing/2014/main" id="{08338C97-1F5A-76F9-C058-235BDCCE2660}"/>
              </a:ext>
            </a:extLst>
          </p:cNvPr>
          <p:cNvSpPr txBox="1"/>
          <p:nvPr/>
        </p:nvSpPr>
        <p:spPr>
          <a:xfrm>
            <a:off x="1115039" y="1923613"/>
            <a:ext cx="4812281" cy="34163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Ravnovesje med spoloma: </a:t>
            </a:r>
            <a:r>
              <a:rPr lang="en-US" sz="1400" dirty="0">
                <a:solidFill>
                  <a:srgbClr val="000000"/>
                </a:solidFill>
                <a:ea typeface="+mn-lt"/>
                <a:cs typeface="+mn-lt"/>
              </a:rPr>
              <a:t>Pravična porazdelitev spolov v skupini, organizaciji ali </a:t>
            </a:r>
            <a:r>
              <a:rPr lang="en-US" sz="1400" dirty="0" err="1">
                <a:solidFill>
                  <a:srgbClr val="000000"/>
                </a:solidFill>
                <a:ea typeface="+mn-lt"/>
                <a:cs typeface="+mn-lt"/>
              </a:rPr>
              <a:t>timu</a:t>
            </a:r>
            <a:r>
              <a:rPr lang="en-US" sz="1400" dirty="0">
                <a:solidFill>
                  <a:srgbClr val="000000"/>
                </a:solidFill>
                <a:ea typeface="+mn-lt"/>
                <a:cs typeface="+mn-lt"/>
              </a:rPr>
              <a:t>, pogosto s ciljem spodbujanja različnih pogledov in zmanjševanja pristranskosti.</a:t>
            </a:r>
          </a:p>
          <a:p>
            <a:pPr>
              <a:spcAft>
                <a:spcPts val="600"/>
              </a:spcAft>
            </a:pPr>
            <a:r>
              <a:rPr lang="en-US" sz="1400" b="1" dirty="0">
                <a:solidFill>
                  <a:srgbClr val="000000"/>
                </a:solidFill>
                <a:ea typeface="+mn-lt"/>
                <a:cs typeface="+mn-lt"/>
              </a:rPr>
              <a:t>Ovire glede na spol: </a:t>
            </a:r>
            <a:r>
              <a:rPr lang="en-US" sz="1400" dirty="0">
                <a:solidFill>
                  <a:srgbClr val="000000"/>
                </a:solidFill>
                <a:ea typeface="+mn-lt"/>
                <a:cs typeface="+mn-lt"/>
              </a:rPr>
              <a:t>ovire, ki omejujejo priložnosti, vire ali pošteno obravnavo na podlagi spola, ki pogosto izvirajo iz družbenih norm ali institucionalnih praks.</a:t>
            </a:r>
          </a:p>
          <a:p>
            <a:pPr>
              <a:spcAft>
                <a:spcPts val="600"/>
              </a:spcAft>
            </a:pPr>
            <a:r>
              <a:rPr lang="en-US" sz="1400" b="1" dirty="0">
                <a:solidFill>
                  <a:srgbClr val="000000"/>
                </a:solidFill>
                <a:ea typeface="+mn-lt"/>
                <a:cs typeface="+mn-lt"/>
              </a:rPr>
              <a:t>Nasilje na podlagi spola: </a:t>
            </a:r>
            <a:r>
              <a:rPr lang="en-US" sz="1400" dirty="0">
                <a:solidFill>
                  <a:srgbClr val="000000"/>
                </a:solidFill>
                <a:ea typeface="+mn-lt"/>
                <a:cs typeface="+mn-lt"/>
              </a:rPr>
              <a:t>Vsako dejanje nasilja, usmerjeno proti posamezniku na podlagi njegovega spola, ki je pogosto namenjeno vzpostavitvi ali krepitvi neenakosti moči na podlagi spola.</a:t>
            </a:r>
          </a:p>
          <a:p>
            <a:pPr>
              <a:spcAft>
                <a:spcPts val="600"/>
              </a:spcAft>
            </a:pPr>
            <a:r>
              <a:rPr lang="en-US" sz="1400" b="1" dirty="0">
                <a:solidFill>
                  <a:srgbClr val="000000"/>
                </a:solidFill>
                <a:ea typeface="+mn-lt"/>
                <a:cs typeface="+mn-lt"/>
              </a:rPr>
              <a:t>Razsežnost spola: </a:t>
            </a:r>
            <a:r>
              <a:rPr lang="en-US" sz="1400" dirty="0">
                <a:solidFill>
                  <a:srgbClr val="000000"/>
                </a:solidFill>
                <a:ea typeface="+mn-lt"/>
                <a:cs typeface="+mn-lt"/>
              </a:rPr>
              <a:t>vključevanje vprašanj enakosti spolov v načrtovanje, izvajanje in vrednotenje politik, projektov ali raziskav, da se zagotovi, da pravično koristijo vsem spolom.</a:t>
            </a:r>
            <a:endParaRPr lang="en-US" sz="1400" dirty="0">
              <a:latin typeface="Calibri"/>
              <a:cs typeface="Calibri"/>
            </a:endParaRPr>
          </a:p>
          <a:p>
            <a:pPr>
              <a:spcAft>
                <a:spcPts val="600"/>
              </a:spcAft>
            </a:pPr>
            <a:endParaRPr lang="en-US" sz="1400" dirty="0">
              <a:latin typeface="Calibri"/>
              <a:cs typeface="Calibri"/>
            </a:endParaRPr>
          </a:p>
        </p:txBody>
      </p:sp>
      <p:sp>
        <p:nvSpPr>
          <p:cNvPr id="10" name="QuadreDeText 2">
            <a:extLst>
              <a:ext uri="{FF2B5EF4-FFF2-40B4-BE49-F238E27FC236}">
                <a16:creationId xmlns:a16="http://schemas.microsoft.com/office/drawing/2014/main" id="{C7C8A01B-186D-2491-BFAA-2ED81D6C24A1}"/>
              </a:ext>
            </a:extLst>
          </p:cNvPr>
          <p:cNvSpPr txBox="1"/>
          <p:nvPr/>
        </p:nvSpPr>
        <p:spPr>
          <a:xfrm>
            <a:off x="6555058" y="1927302"/>
            <a:ext cx="4322955" cy="33393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cs typeface="Segoe UI"/>
              </a:rPr>
              <a:t>Enakost spolov: </a:t>
            </a:r>
            <a:r>
              <a:rPr lang="en-US" sz="1400" dirty="0">
                <a:cs typeface="Segoe UI"/>
              </a:rPr>
              <a:t>Stanje enakega dostopa do priložnosti in virov, ne glede na spol, katerega cilj je odpraviti diskriminacijo na podlagi spola in zagotoviti pošteno obravnavo za vse.​</a:t>
            </a:r>
          </a:p>
          <a:p>
            <a:pPr>
              <a:spcAft>
                <a:spcPts val="600"/>
              </a:spcAft>
            </a:pPr>
            <a:r>
              <a:rPr lang="en-US" sz="1400" b="1" dirty="0">
                <a:cs typeface="Segoe UI"/>
              </a:rPr>
              <a:t>Načrt enakosti spolov: </a:t>
            </a:r>
            <a:r>
              <a:rPr lang="en-US" sz="1400" dirty="0">
                <a:cs typeface="Segoe UI"/>
              </a:rPr>
              <a:t>uradna politika ali dokument, ki ga je razvila organizacija za spodbujanje enakih možnosti in odpravo pristranskosti glede spolov na delovnem mestu ali v projektnem okolju.​</a:t>
            </a:r>
          </a:p>
          <a:p>
            <a:pPr>
              <a:spcAft>
                <a:spcPts val="600"/>
              </a:spcAft>
            </a:pPr>
            <a:r>
              <a:rPr lang="en-US" sz="1400" b="1" dirty="0">
                <a:cs typeface="Segoe UI"/>
              </a:rPr>
              <a:t>Vpliv na spol: </a:t>
            </a:r>
            <a:r>
              <a:rPr lang="en-US" sz="1400" dirty="0">
                <a:cs typeface="Segoe UI"/>
              </a:rPr>
              <a:t>Posebni učinki ali rezultati, ki jih ima ukrep, politika ali program na enakost spolov ali izkušnje različnih spolov.​</a:t>
            </a:r>
          </a:p>
          <a:p>
            <a:pPr>
              <a:spcAft>
                <a:spcPts val="600"/>
              </a:spcAft>
            </a:pPr>
            <a:r>
              <a:rPr lang="en-US" sz="1400" b="1" dirty="0">
                <a:cs typeface="Segoe UI"/>
              </a:rPr>
              <a:t>Neenakosti med spoloma: </a:t>
            </a:r>
            <a:r>
              <a:rPr lang="en-US" sz="1400" dirty="0">
                <a:cs typeface="Segoe UI"/>
              </a:rPr>
              <a:t>razlike v statusu, virih, priložnostih in obravnavi na podlagi spola, ki so pogosto posledica sistemskih pristranskosti ali diskriminacije.​​</a:t>
            </a:r>
            <a:endParaRPr lang="en-US" sz="1400" dirty="0">
              <a:ea typeface="Calibri"/>
              <a:cs typeface="Segoe UI"/>
            </a:endParaRPr>
          </a:p>
        </p:txBody>
      </p:sp>
    </p:spTree>
    <p:extLst>
      <p:ext uri="{BB962C8B-B14F-4D97-AF65-F5344CB8AC3E}">
        <p14:creationId xmlns:p14="http://schemas.microsoft.com/office/powerpoint/2010/main" val="1127758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F44367-0C16-47C0-97DE-38FF35378C4B}"/>
              </a:ext>
            </a:extLst>
          </p:cNvPr>
          <p:cNvPicPr>
            <a:picLocks noChangeAspect="1"/>
          </p:cNvPicPr>
          <p:nvPr/>
        </p:nvPicPr>
        <p:blipFill>
          <a:blip r:embed="rId4"/>
          <a:stretch>
            <a:fillRect/>
          </a:stretch>
        </p:blipFill>
        <p:spPr>
          <a:xfrm>
            <a:off x="3055672" y="2683311"/>
            <a:ext cx="4474037" cy="2883867"/>
          </a:xfrm>
          <a:prstGeom prst="rect">
            <a:avLst/>
          </a:prstGeom>
        </p:spPr>
      </p:pic>
      <p:pic>
        <p:nvPicPr>
          <p:cNvPr id="7" name="Picture 6">
            <a:extLst>
              <a:ext uri="{FF2B5EF4-FFF2-40B4-BE49-F238E27FC236}">
                <a16:creationId xmlns:a16="http://schemas.microsoft.com/office/drawing/2014/main" id="{112A7C87-7186-4775-9974-1EA2D3E2D2C3}"/>
              </a:ext>
            </a:extLst>
          </p:cNvPr>
          <p:cNvPicPr>
            <a:picLocks noChangeAspect="1"/>
          </p:cNvPicPr>
          <p:nvPr/>
        </p:nvPicPr>
        <p:blipFill rotWithShape="1">
          <a:blip r:embed="rId5"/>
          <a:srcRect t="30952" b="30522"/>
          <a:stretch/>
        </p:blipFill>
        <p:spPr>
          <a:xfrm>
            <a:off x="9376491" y="528024"/>
            <a:ext cx="2143125" cy="825646"/>
          </a:xfrm>
          <a:prstGeom prst="rect">
            <a:avLst/>
          </a:prstGeom>
        </p:spPr>
      </p:pic>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289566343"/>
              </p:ext>
            </p:extLst>
          </p:nvPr>
        </p:nvGraphicFramePr>
        <p:xfrm>
          <a:off x="738925" y="1341835"/>
          <a:ext cx="6080655" cy="1112520"/>
        </p:xfrm>
        <a:graphic>
          <a:graphicData uri="http://schemas.openxmlformats.org/drawingml/2006/table">
            <a:tbl>
              <a:tblPr firstRow="1" bandRow="1">
                <a:tableStyleId>{93296810-A885-4BE3-A3E7-6D5BEEA58F35}</a:tableStyleId>
              </a:tblPr>
              <a:tblGrid>
                <a:gridCol w="1331487">
                  <a:extLst>
                    <a:ext uri="{9D8B030D-6E8A-4147-A177-3AD203B41FA5}">
                      <a16:colId xmlns:a16="http://schemas.microsoft.com/office/drawing/2014/main" val="4143261047"/>
                    </a:ext>
                  </a:extLst>
                </a:gridCol>
                <a:gridCol w="4749168">
                  <a:extLst>
                    <a:ext uri="{9D8B030D-6E8A-4147-A177-3AD203B41FA5}">
                      <a16:colId xmlns:a16="http://schemas.microsoft.com/office/drawing/2014/main" val="2295103040"/>
                    </a:ext>
                  </a:extLst>
                </a:gridCol>
              </a:tblGrid>
              <a:tr h="370840">
                <a:tc>
                  <a:txBody>
                    <a:bodyPr/>
                    <a:lstStyle/>
                    <a:p>
                      <a:pPr algn="ctr"/>
                      <a:r>
                        <a:rPr lang="en-US" dirty="0"/>
                        <a:t>Čas</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10 min.</a:t>
                      </a:r>
                    </a:p>
                  </a:txBody>
                  <a:tcPr>
                    <a:solidFill>
                      <a:srgbClr val="A468AE">
                        <a:alpha val="40000"/>
                      </a:srgbClr>
                    </a:solidFill>
                  </a:tcPr>
                </a:tc>
                <a:tc>
                  <a:txBody>
                    <a:bodyPr/>
                    <a:lstStyle/>
                    <a:p>
                      <a:r>
                        <a:rPr lang="en-US" dirty="0"/>
                        <a:t>Posamezno izpolnite kontrolni seznam</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dirty="0"/>
                        <a:t>Svoje ocene zapišite v zbirno tabelo v MIRO</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sp>
        <p:nvSpPr>
          <p:cNvPr id="3" name="Freeform: Shape 2">
            <a:extLst>
              <a:ext uri="{FF2B5EF4-FFF2-40B4-BE49-F238E27FC236}">
                <a16:creationId xmlns:a16="http://schemas.microsoft.com/office/drawing/2014/main" id="{DCD5B835-BBD2-4299-AE2B-75E4C620C50A}"/>
              </a:ext>
            </a:extLst>
          </p:cNvPr>
          <p:cNvSpPr/>
          <p:nvPr/>
        </p:nvSpPr>
        <p:spPr>
          <a:xfrm>
            <a:off x="1713244" y="1996966"/>
            <a:ext cx="1342428" cy="2232134"/>
          </a:xfrm>
          <a:custGeom>
            <a:avLst/>
            <a:gdLst>
              <a:gd name="connsiteX0" fmla="*/ 304742 w 809239"/>
              <a:gd name="connsiteY0" fmla="*/ 0 h 1891862"/>
              <a:gd name="connsiteX1" fmla="*/ 20963 w 809239"/>
              <a:gd name="connsiteY1" fmla="*/ 1093075 h 1891862"/>
              <a:gd name="connsiteX2" fmla="*/ 809239 w 809239"/>
              <a:gd name="connsiteY2" fmla="*/ 1891862 h 1891862"/>
            </a:gdLst>
            <a:ahLst/>
            <a:cxnLst>
              <a:cxn ang="0">
                <a:pos x="connsiteX0" y="connsiteY0"/>
              </a:cxn>
              <a:cxn ang="0">
                <a:pos x="connsiteX1" y="connsiteY1"/>
              </a:cxn>
              <a:cxn ang="0">
                <a:pos x="connsiteX2" y="connsiteY2"/>
              </a:cxn>
            </a:cxnLst>
            <a:rect l="l" t="t" r="r" b="b"/>
            <a:pathLst>
              <a:path w="809239" h="1891862">
                <a:moveTo>
                  <a:pt x="304742" y="0"/>
                </a:moveTo>
                <a:cubicBezTo>
                  <a:pt x="120811" y="388882"/>
                  <a:pt x="-63120" y="777765"/>
                  <a:pt x="20963" y="1093075"/>
                </a:cubicBezTo>
                <a:cubicBezTo>
                  <a:pt x="105046" y="1408385"/>
                  <a:pt x="457142" y="1650123"/>
                  <a:pt x="809239" y="1891862"/>
                </a:cubicBez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2E77720-70EC-4B9A-A547-186A3CE51102}"/>
              </a:ext>
            </a:extLst>
          </p:cNvPr>
          <p:cNvSpPr/>
          <p:nvPr/>
        </p:nvSpPr>
        <p:spPr>
          <a:xfrm>
            <a:off x="5978837" y="2168304"/>
            <a:ext cx="2316778" cy="1755997"/>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15842 w 1396594"/>
              <a:gd name="connsiteY0" fmla="*/ 0 h 1891862"/>
              <a:gd name="connsiteX1" fmla="*/ 1392698 w 1396594"/>
              <a:gd name="connsiteY1" fmla="*/ 378371 h 1891862"/>
              <a:gd name="connsiteX2" fmla="*/ 520339 w 1396594"/>
              <a:gd name="connsiteY2" fmla="*/ 1891862 h 1891862"/>
              <a:gd name="connsiteX0" fmla="*/ 15842 w 1403713"/>
              <a:gd name="connsiteY0" fmla="*/ 0 h 1030014"/>
              <a:gd name="connsiteX1" fmla="*/ 1392698 w 1403713"/>
              <a:gd name="connsiteY1" fmla="*/ 378371 h 1030014"/>
              <a:gd name="connsiteX2" fmla="*/ 1392697 w 1403713"/>
              <a:gd name="connsiteY2" fmla="*/ 1030014 h 1030014"/>
              <a:gd name="connsiteX0" fmla="*/ 15842 w 1487570"/>
              <a:gd name="connsiteY0" fmla="*/ 0 h 1030014"/>
              <a:gd name="connsiteX1" fmla="*/ 1392698 w 1487570"/>
              <a:gd name="connsiteY1" fmla="*/ 378371 h 1030014"/>
              <a:gd name="connsiteX2" fmla="*/ 1392697 w 1487570"/>
              <a:gd name="connsiteY2" fmla="*/ 1030014 h 1030014"/>
              <a:gd name="connsiteX0" fmla="*/ 14339 w 1591531"/>
              <a:gd name="connsiteY0" fmla="*/ 0 h 1030014"/>
              <a:gd name="connsiteX1" fmla="*/ 1559360 w 1591531"/>
              <a:gd name="connsiteY1" fmla="*/ 325820 h 1030014"/>
              <a:gd name="connsiteX2" fmla="*/ 1391194 w 1591531"/>
              <a:gd name="connsiteY2" fmla="*/ 1030014 h 1030014"/>
              <a:gd name="connsiteX0" fmla="*/ 769445 w 2316778"/>
              <a:gd name="connsiteY0" fmla="*/ 0 h 1184173"/>
              <a:gd name="connsiteX1" fmla="*/ 2314466 w 2316778"/>
              <a:gd name="connsiteY1" fmla="*/ 325820 h 1184173"/>
              <a:gd name="connsiteX2" fmla="*/ 0 w 2316778"/>
              <a:gd name="connsiteY2" fmla="*/ 1184173 h 1184173"/>
            </a:gdLst>
            <a:ahLst/>
            <a:cxnLst>
              <a:cxn ang="0">
                <a:pos x="connsiteX0" y="connsiteY0"/>
              </a:cxn>
              <a:cxn ang="0">
                <a:pos x="connsiteX1" y="connsiteY1"/>
              </a:cxn>
              <a:cxn ang="0">
                <a:pos x="connsiteX2" y="connsiteY2"/>
              </a:cxn>
            </a:cxnLst>
            <a:rect l="l" t="t" r="r" b="b"/>
            <a:pathLst>
              <a:path w="2316778" h="1184173">
                <a:moveTo>
                  <a:pt x="769445" y="0"/>
                </a:moveTo>
                <a:cubicBezTo>
                  <a:pt x="585514" y="388882"/>
                  <a:pt x="2230383" y="10510"/>
                  <a:pt x="2314466" y="325820"/>
                </a:cubicBezTo>
                <a:cubicBezTo>
                  <a:pt x="2398549" y="641130"/>
                  <a:pt x="162910" y="900392"/>
                  <a:pt x="0" y="1184173"/>
                </a:cubicBezTo>
              </a:path>
            </a:pathLst>
          </a:custGeom>
          <a:noFill/>
          <a:ln w="50800">
            <a:solidFill>
              <a:srgbClr val="339933"/>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2B569741-AF98-34C6-4B91-1C0140A8B850}"/>
              </a:ext>
            </a:extLst>
          </p:cNvPr>
          <p:cNvSpPr txBox="1"/>
          <p:nvPr/>
        </p:nvSpPr>
        <p:spPr>
          <a:xfrm>
            <a:off x="2805651" y="586904"/>
            <a:ext cx="658069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Dejavnost 2: kontrolni seznam</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31912329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4269118600"/>
              </p:ext>
            </p:extLst>
          </p:nvPr>
        </p:nvGraphicFramePr>
        <p:xfrm>
          <a:off x="7801015" y="2926038"/>
          <a:ext cx="2929596" cy="1381760"/>
        </p:xfrm>
        <a:graphic>
          <a:graphicData uri="http://schemas.openxmlformats.org/drawingml/2006/table">
            <a:tbl>
              <a:tblPr firstRow="1" bandRow="1">
                <a:tableStyleId>{93296810-A885-4BE3-A3E7-6D5BEEA58F35}</a:tableStyleId>
              </a:tblPr>
              <a:tblGrid>
                <a:gridCol w="883979">
                  <a:extLst>
                    <a:ext uri="{9D8B030D-6E8A-4147-A177-3AD203B41FA5}">
                      <a16:colId xmlns:a16="http://schemas.microsoft.com/office/drawing/2014/main" val="4143261047"/>
                    </a:ext>
                  </a:extLst>
                </a:gridCol>
                <a:gridCol w="2045617">
                  <a:extLst>
                    <a:ext uri="{9D8B030D-6E8A-4147-A177-3AD203B41FA5}">
                      <a16:colId xmlns:a16="http://schemas.microsoft.com/office/drawing/2014/main" val="2295103040"/>
                    </a:ext>
                  </a:extLst>
                </a:gridCol>
              </a:tblGrid>
              <a:tr h="370840">
                <a:tc>
                  <a:txBody>
                    <a:bodyPr/>
                    <a:lstStyle/>
                    <a:p>
                      <a:pPr algn="ctr"/>
                      <a:r>
                        <a:rPr lang="en-US" dirty="0"/>
                        <a:t>Čas</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15 min.</a:t>
                      </a:r>
                    </a:p>
                  </a:txBody>
                  <a:tcPr>
                    <a:solidFill>
                      <a:srgbClr val="A468AE">
                        <a:alpha val="40000"/>
                      </a:srgbClr>
                    </a:solidFill>
                  </a:tcPr>
                </a:tc>
                <a:tc>
                  <a:txBody>
                    <a:bodyPr/>
                    <a:lstStyle/>
                    <a:p>
                      <a:r>
                        <a:rPr lang="en-US" dirty="0"/>
                        <a:t>Timsko delo</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10 min.</a:t>
                      </a:r>
                    </a:p>
                  </a:txBody>
                  <a:tcPr>
                    <a:solidFill>
                      <a:srgbClr val="B1E5B1">
                        <a:alpha val="40000"/>
                      </a:srgbClr>
                    </a:solidFill>
                  </a:tcPr>
                </a:tc>
                <a:tc>
                  <a:txBody>
                    <a:bodyPr/>
                    <a:lstStyle/>
                    <a:p>
                      <a:r>
                        <a:rPr lang="en-US" dirty="0"/>
                        <a:t>Skupna raba in zaključek</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pic>
        <p:nvPicPr>
          <p:cNvPr id="9" name="Picture 8">
            <a:extLst>
              <a:ext uri="{FF2B5EF4-FFF2-40B4-BE49-F238E27FC236}">
                <a16:creationId xmlns:a16="http://schemas.microsoft.com/office/drawing/2014/main" id="{64B1B730-74A7-4EEE-B3B6-FE6A811966D6}"/>
              </a:ext>
            </a:extLst>
          </p:cNvPr>
          <p:cNvPicPr>
            <a:picLocks noChangeAspect="1"/>
          </p:cNvPicPr>
          <p:nvPr/>
        </p:nvPicPr>
        <p:blipFill rotWithShape="1">
          <a:blip r:embed="rId4"/>
          <a:srcRect t="30952" b="30522"/>
          <a:stretch/>
        </p:blipFill>
        <p:spPr>
          <a:xfrm>
            <a:off x="9376491" y="528024"/>
            <a:ext cx="2143125" cy="825646"/>
          </a:xfrm>
          <a:prstGeom prst="rect">
            <a:avLst/>
          </a:prstGeom>
        </p:spPr>
      </p:pic>
      <p:pic>
        <p:nvPicPr>
          <p:cNvPr id="6" name="Picture 5">
            <a:extLst>
              <a:ext uri="{FF2B5EF4-FFF2-40B4-BE49-F238E27FC236}">
                <a16:creationId xmlns:a16="http://schemas.microsoft.com/office/drawing/2014/main" id="{FB0B0448-7CAC-47DE-93DB-8FE21C7743E3}"/>
              </a:ext>
            </a:extLst>
          </p:cNvPr>
          <p:cNvPicPr>
            <a:picLocks noChangeAspect="1"/>
          </p:cNvPicPr>
          <p:nvPr/>
        </p:nvPicPr>
        <p:blipFill>
          <a:blip r:embed="rId5"/>
          <a:stretch>
            <a:fillRect/>
          </a:stretch>
        </p:blipFill>
        <p:spPr>
          <a:xfrm>
            <a:off x="672384" y="1353670"/>
            <a:ext cx="6604716" cy="4257256"/>
          </a:xfrm>
          <a:prstGeom prst="rect">
            <a:avLst/>
          </a:prstGeom>
        </p:spPr>
      </p:pic>
      <p:sp>
        <p:nvSpPr>
          <p:cNvPr id="7" name="Freeform: Shape 6">
            <a:extLst>
              <a:ext uri="{FF2B5EF4-FFF2-40B4-BE49-F238E27FC236}">
                <a16:creationId xmlns:a16="http://schemas.microsoft.com/office/drawing/2014/main" id="{80C6A37F-B4C0-4F16-B17E-63E784D01CBE}"/>
              </a:ext>
            </a:extLst>
          </p:cNvPr>
          <p:cNvSpPr/>
          <p:nvPr/>
        </p:nvSpPr>
        <p:spPr>
          <a:xfrm>
            <a:off x="6929172" y="3441701"/>
            <a:ext cx="814102" cy="3066"/>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0CE164C-0DB0-450C-AAAB-33C31259F5BA}"/>
              </a:ext>
            </a:extLst>
          </p:cNvPr>
          <p:cNvSpPr/>
          <p:nvPr/>
        </p:nvSpPr>
        <p:spPr>
          <a:xfrm flipV="1">
            <a:off x="4813678" y="3503647"/>
            <a:ext cx="2929596" cy="1112520"/>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1316FF6-D4A5-47A5-85BE-1FC219A996B7}"/>
              </a:ext>
            </a:extLst>
          </p:cNvPr>
          <p:cNvSpPr/>
          <p:nvPr/>
        </p:nvSpPr>
        <p:spPr>
          <a:xfrm flipV="1">
            <a:off x="7081572" y="3503647"/>
            <a:ext cx="661702" cy="1106388"/>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3">
            <a:extLst>
              <a:ext uri="{FF2B5EF4-FFF2-40B4-BE49-F238E27FC236}">
                <a16:creationId xmlns:a16="http://schemas.microsoft.com/office/drawing/2014/main" id="{8C2E1712-F7DD-0AFB-14E6-9047E15D0FFF}"/>
              </a:ext>
            </a:extLst>
          </p:cNvPr>
          <p:cNvSpPr txBox="1"/>
          <p:nvPr/>
        </p:nvSpPr>
        <p:spPr>
          <a:xfrm>
            <a:off x="2805651" y="586904"/>
            <a:ext cx="658069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Dejavnost 2: kontrolni seznam</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489392667"/>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Učni načrt</a:t>
            </a:r>
            <a:endParaRPr lang="cs-CZ" sz="3200" b="1" i="0" dirty="0">
              <a:solidFill>
                <a:schemeClr val="tx1">
                  <a:lumMod val="65000"/>
                  <a:lumOff val="35000"/>
                </a:schemeClr>
              </a:solidFill>
              <a:latin typeface="Sofia Pro" pitchFamily="2" charset="0"/>
            </a:endParaRPr>
          </a:p>
        </p:txBody>
      </p:sp>
      <p:sp>
        <p:nvSpPr>
          <p:cNvPr id="11" name="Rectangle 10">
            <a:extLst>
              <a:ext uri="{FF2B5EF4-FFF2-40B4-BE49-F238E27FC236}">
                <a16:creationId xmlns:a16="http://schemas.microsoft.com/office/drawing/2014/main" id="{823552E7-59C8-4371-8FE5-2100411BFF6C}"/>
              </a:ext>
            </a:extLst>
          </p:cNvPr>
          <p:cNvSpPr/>
          <p:nvPr/>
        </p:nvSpPr>
        <p:spPr>
          <a:xfrm>
            <a:off x="1157328" y="1351498"/>
            <a:ext cx="6012098" cy="1697837"/>
          </a:xfrm>
          <a:prstGeom prst="rect">
            <a:avLst/>
          </a:prstGeom>
        </p:spPr>
        <p:txBody>
          <a:bodyPr wrap="square">
            <a:spAutoFit/>
          </a:bodyPr>
          <a:lstStyle/>
          <a:p>
            <a:pPr>
              <a:lnSpc>
                <a:spcPct val="150000"/>
              </a:lnSpc>
            </a:pPr>
            <a:r>
              <a:rPr lang="en-GB" sz="3200" b="1" dirty="0">
                <a:solidFill>
                  <a:srgbClr val="6A007C"/>
                </a:solidFill>
                <a:latin typeface="Trebuchet MS" panose="020B0703020202090204" pitchFamily="34" charset="0"/>
              </a:rPr>
              <a:t>NUJNO:</a:t>
            </a:r>
          </a:p>
          <a:p>
            <a:pPr>
              <a:lnSpc>
                <a:spcPct val="150000"/>
              </a:lnSpc>
            </a:pPr>
            <a:r>
              <a:rPr lang="en-GB" sz="2000" i="1" dirty="0">
                <a:latin typeface="Trebuchet MS" panose="020B0703020202090204" pitchFamily="34" charset="0"/>
              </a:rPr>
              <a:t>Izraziti družbeno in človeško razsežnost (večine) inženirskih predmetov.</a:t>
            </a:r>
          </a:p>
        </p:txBody>
      </p:sp>
      <p:pic>
        <p:nvPicPr>
          <p:cNvPr id="13" name="Picture 12">
            <a:extLst>
              <a:ext uri="{FF2B5EF4-FFF2-40B4-BE49-F238E27FC236}">
                <a16:creationId xmlns:a16="http://schemas.microsoft.com/office/drawing/2014/main" id="{84E26C5B-55B1-42D7-87E1-56A7A0EA14AC}"/>
              </a:ext>
            </a:extLst>
          </p:cNvPr>
          <p:cNvPicPr>
            <a:picLocks noChangeAspect="1"/>
          </p:cNvPicPr>
          <p:nvPr/>
        </p:nvPicPr>
        <p:blipFill>
          <a:blip r:embed="rId3"/>
          <a:stretch>
            <a:fillRect/>
          </a:stretch>
        </p:blipFill>
        <p:spPr>
          <a:xfrm>
            <a:off x="1320702" y="3295288"/>
            <a:ext cx="3065768" cy="2040129"/>
          </a:xfrm>
          <a:prstGeom prst="rect">
            <a:avLst/>
          </a:prstGeom>
        </p:spPr>
      </p:pic>
      <p:grpSp>
        <p:nvGrpSpPr>
          <p:cNvPr id="14" name="Group 13">
            <a:extLst>
              <a:ext uri="{FF2B5EF4-FFF2-40B4-BE49-F238E27FC236}">
                <a16:creationId xmlns:a16="http://schemas.microsoft.com/office/drawing/2014/main" id="{65996334-8882-4613-A10E-532B84A53F6B}"/>
              </a:ext>
            </a:extLst>
          </p:cNvPr>
          <p:cNvGrpSpPr/>
          <p:nvPr/>
        </p:nvGrpSpPr>
        <p:grpSpPr>
          <a:xfrm>
            <a:off x="7434402" y="1835041"/>
            <a:ext cx="2422299" cy="3351918"/>
            <a:chOff x="6182514" y="3636482"/>
            <a:chExt cx="1899694" cy="2055717"/>
          </a:xfrm>
        </p:grpSpPr>
        <p:sp>
          <p:nvSpPr>
            <p:cNvPr id="15" name="Rounded Rectangle 3">
              <a:extLst>
                <a:ext uri="{FF2B5EF4-FFF2-40B4-BE49-F238E27FC236}">
                  <a16:creationId xmlns:a16="http://schemas.microsoft.com/office/drawing/2014/main" id="{11066C4E-5DAF-409B-BCCE-10B918D5B73A}"/>
                </a:ext>
              </a:extLst>
            </p:cNvPr>
            <p:cNvSpPr/>
            <p:nvPr/>
          </p:nvSpPr>
          <p:spPr>
            <a:xfrm>
              <a:off x="6182514" y="3636482"/>
              <a:ext cx="1899694" cy="2055717"/>
            </a:xfrm>
            <a:prstGeom prst="roundRect">
              <a:avLst>
                <a:gd name="adj" fmla="val 0"/>
              </a:avLst>
            </a:prstGeom>
            <a:solidFill>
              <a:srgbClr val="6A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i="1"/>
            </a:p>
            <a:p>
              <a:pPr algn="ctr"/>
              <a:endParaRPr lang="en-GB" b="1" i="1"/>
            </a:p>
            <a:p>
              <a:pPr algn="ctr"/>
              <a:endParaRPr lang="en-GB" b="1" i="1"/>
            </a:p>
            <a:p>
              <a:pPr algn="ctr"/>
              <a:endParaRPr lang="en-GB"/>
            </a:p>
            <a:p>
              <a:pPr algn="ctr"/>
              <a:endParaRPr lang="en-GB"/>
            </a:p>
            <a:p>
              <a:pPr algn="ctr"/>
              <a:endParaRPr lang="en-GB"/>
            </a:p>
            <a:p>
              <a:pPr algn="ctr"/>
              <a:endParaRPr lang="en-GB"/>
            </a:p>
          </p:txBody>
        </p:sp>
        <p:sp>
          <p:nvSpPr>
            <p:cNvPr id="16" name="Rectangle 15">
              <a:extLst>
                <a:ext uri="{FF2B5EF4-FFF2-40B4-BE49-F238E27FC236}">
                  <a16:creationId xmlns:a16="http://schemas.microsoft.com/office/drawing/2014/main" id="{5399F2EB-54A6-42AB-8F71-1AB1F515B8D1}"/>
                </a:ext>
              </a:extLst>
            </p:cNvPr>
            <p:cNvSpPr/>
            <p:nvPr/>
          </p:nvSpPr>
          <p:spPr>
            <a:xfrm>
              <a:off x="6408210" y="3814025"/>
              <a:ext cx="1584437" cy="1528940"/>
            </a:xfrm>
            <a:prstGeom prst="rect">
              <a:avLst/>
            </a:prstGeom>
          </p:spPr>
          <p:txBody>
            <a:bodyPr wrap="square">
              <a:spAutoFit/>
            </a:bodyPr>
            <a:lstStyle/>
            <a:p>
              <a:pPr>
                <a:lnSpc>
                  <a:spcPct val="150000"/>
                </a:lnSpc>
              </a:pPr>
              <a:r>
                <a:rPr lang="en-GB" sz="2400" b="1" i="1" dirty="0">
                  <a:solidFill>
                    <a:schemeClr val="bg1"/>
                  </a:solidFill>
                </a:rPr>
                <a:t>Učni načrt</a:t>
              </a:r>
              <a:endParaRPr lang="en-GB" sz="1600" b="1" i="1" dirty="0">
                <a:solidFill>
                  <a:schemeClr val="bg1"/>
                </a:solidFill>
              </a:endParaRPr>
            </a:p>
            <a:p>
              <a:pPr marL="285750" indent="-285750">
                <a:lnSpc>
                  <a:spcPct val="150000"/>
                </a:lnSpc>
                <a:buFont typeface="Wingdings" panose="05000000000000000000" pitchFamily="2" charset="2"/>
                <a:buChar char="§"/>
              </a:pPr>
              <a:r>
                <a:rPr lang="en-GB" sz="1600" dirty="0">
                  <a:solidFill>
                    <a:schemeClr val="bg1"/>
                  </a:solidFill>
                  <a:latin typeface="Fira Sans"/>
                </a:rPr>
                <a:t>Cilji</a:t>
              </a:r>
            </a:p>
            <a:p>
              <a:pPr marL="285750" indent="-285750">
                <a:lnSpc>
                  <a:spcPct val="150000"/>
                </a:lnSpc>
                <a:buFont typeface="Wingdings" panose="05000000000000000000" pitchFamily="2" charset="2"/>
                <a:buChar char="§"/>
              </a:pPr>
              <a:r>
                <a:rPr lang="en-GB" sz="1600" dirty="0">
                  <a:solidFill>
                    <a:schemeClr val="bg1"/>
                  </a:solidFill>
                  <a:latin typeface="Fira Sans"/>
                </a:rPr>
                <a:t>Vsebina</a:t>
              </a:r>
            </a:p>
            <a:p>
              <a:pPr marL="285750" indent="-285750">
                <a:lnSpc>
                  <a:spcPct val="150000"/>
                </a:lnSpc>
                <a:buFont typeface="Wingdings" panose="05000000000000000000" pitchFamily="2" charset="2"/>
                <a:buChar char="§"/>
              </a:pPr>
              <a:r>
                <a:rPr lang="en-GB" sz="1600" dirty="0">
                  <a:solidFill>
                    <a:schemeClr val="bg1"/>
                  </a:solidFill>
                  <a:latin typeface="Fira Sans"/>
                </a:rPr>
                <a:t>Metodologija</a:t>
              </a:r>
            </a:p>
            <a:p>
              <a:pPr marL="285750" indent="-285750">
                <a:lnSpc>
                  <a:spcPct val="150000"/>
                </a:lnSpc>
                <a:buFont typeface="Wingdings" panose="05000000000000000000" pitchFamily="2" charset="2"/>
                <a:buChar char="§"/>
              </a:pPr>
              <a:r>
                <a:rPr lang="en-GB" sz="1600" dirty="0">
                  <a:solidFill>
                    <a:schemeClr val="bg1"/>
                  </a:solidFill>
                  <a:latin typeface="Fira Sans"/>
                </a:rPr>
                <a:t>Ocenjevanje</a:t>
              </a:r>
            </a:p>
            <a:p>
              <a:pPr marL="285750" indent="-285750">
                <a:lnSpc>
                  <a:spcPct val="150000"/>
                </a:lnSpc>
                <a:buFont typeface="Wingdings" panose="05000000000000000000" pitchFamily="2" charset="2"/>
                <a:buChar char="§"/>
              </a:pPr>
              <a:r>
                <a:rPr lang="en-GB" sz="1600" dirty="0">
                  <a:solidFill>
                    <a:schemeClr val="bg1"/>
                  </a:solidFill>
                  <a:latin typeface="Fira Sans"/>
                </a:rPr>
                <a:t>Reference</a:t>
              </a:r>
            </a:p>
          </p:txBody>
        </p:sp>
      </p:grpSp>
    </p:spTree>
    <p:extLst>
      <p:ext uri="{BB962C8B-B14F-4D97-AF65-F5344CB8AC3E}">
        <p14:creationId xmlns:p14="http://schemas.microsoft.com/office/powerpoint/2010/main" val="187297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030350" y="696297"/>
            <a:ext cx="636714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Odpori vzgojiteljev</a:t>
            </a:r>
            <a:endParaRPr lang="cs-CZ" sz="3200" b="1" i="0" dirty="0">
              <a:solidFill>
                <a:schemeClr val="tx1">
                  <a:lumMod val="65000"/>
                  <a:lumOff val="35000"/>
                </a:schemeClr>
              </a:solidFill>
              <a:latin typeface="Sofia Pro" pitchFamily="2" charset="0"/>
            </a:endParaRPr>
          </a:p>
        </p:txBody>
      </p:sp>
      <p:graphicFrame>
        <p:nvGraphicFramePr>
          <p:cNvPr id="4" name="Table 3">
            <a:extLst>
              <a:ext uri="{FF2B5EF4-FFF2-40B4-BE49-F238E27FC236}">
                <a16:creationId xmlns:a16="http://schemas.microsoft.com/office/drawing/2014/main" id="{6EA27764-E1EB-47C7-8D72-3B76AD8CED20}"/>
              </a:ext>
            </a:extLst>
          </p:cNvPr>
          <p:cNvGraphicFramePr>
            <a:graphicFrameLocks noGrp="1"/>
          </p:cNvGraphicFramePr>
          <p:nvPr>
            <p:extLst>
              <p:ext uri="{D42A27DB-BD31-4B8C-83A1-F6EECF244321}">
                <p14:modId xmlns:p14="http://schemas.microsoft.com/office/powerpoint/2010/main" val="815557997"/>
              </p:ext>
            </p:extLst>
          </p:nvPr>
        </p:nvGraphicFramePr>
        <p:xfrm>
          <a:off x="803413" y="1635241"/>
          <a:ext cx="10585173" cy="3823099"/>
        </p:xfrm>
        <a:graphic>
          <a:graphicData uri="http://schemas.openxmlformats.org/drawingml/2006/table">
            <a:tbl>
              <a:tblPr firstRow="1" firstCol="1" bandRow="1">
                <a:tableStyleId>{68D230F3-CF80-4859-8CE7-A43EE81993B5}</a:tableStyleId>
              </a:tblPr>
              <a:tblGrid>
                <a:gridCol w="328140">
                  <a:extLst>
                    <a:ext uri="{9D8B030D-6E8A-4147-A177-3AD203B41FA5}">
                      <a16:colId xmlns:a16="http://schemas.microsoft.com/office/drawing/2014/main" val="3912250511"/>
                    </a:ext>
                  </a:extLst>
                </a:gridCol>
                <a:gridCol w="3240008">
                  <a:extLst>
                    <a:ext uri="{9D8B030D-6E8A-4147-A177-3AD203B41FA5}">
                      <a16:colId xmlns:a16="http://schemas.microsoft.com/office/drawing/2014/main" val="2419864383"/>
                    </a:ext>
                  </a:extLst>
                </a:gridCol>
                <a:gridCol w="7017025">
                  <a:extLst>
                    <a:ext uri="{9D8B030D-6E8A-4147-A177-3AD203B41FA5}">
                      <a16:colId xmlns:a16="http://schemas.microsoft.com/office/drawing/2014/main" val="4253170115"/>
                    </a:ext>
                  </a:extLst>
                </a:gridCol>
              </a:tblGrid>
              <a:tr h="2845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ID</a:t>
                      </a:r>
                      <a:endParaRPr lang="en-US" sz="120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dirty="0">
                          <a:effectLst/>
                          <a:latin typeface="Fira Sans" panose="020B0503050000020004" pitchFamily="34" charset="0"/>
                        </a:rPr>
                        <a:t>Opis</a:t>
                      </a:r>
                      <a:endParaRPr lang="en-US" sz="1200" dirty="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dirty="0">
                          <a:effectLst/>
                          <a:latin typeface="Fira Sans" panose="020B0503050000020004" pitchFamily="34" charset="0"/>
                        </a:rPr>
                        <a:t>AKCIJA</a:t>
                      </a:r>
                      <a:endParaRPr lang="en-US" sz="1200" dirty="0">
                        <a:effectLst/>
                        <a:latin typeface="Fira Sans" panose="020B0503050000020004" pitchFamily="34" charset="0"/>
                        <a:ea typeface="Times New Roman" panose="02020603050405020304" pitchFamily="18" charset="0"/>
                      </a:endParaRPr>
                    </a:p>
                  </a:txBody>
                  <a:tcPr marL="29870" marR="29870" marT="0" marB="0" anchor="ctr"/>
                </a:tc>
                <a:extLst>
                  <a:ext uri="{0D108BD9-81ED-4DB2-BD59-A6C34878D82A}">
                    <a16:rowId xmlns:a16="http://schemas.microsoft.com/office/drawing/2014/main" val="3680930623"/>
                  </a:ext>
                </a:extLst>
              </a:tr>
              <a:tr h="543264">
                <a:tc>
                  <a:txBody>
                    <a:bodyPr/>
                    <a:lstStyle/>
                    <a:p>
                      <a:pPr marL="0" marR="0" algn="ctr">
                        <a:lnSpc>
                          <a:spcPct val="100000"/>
                        </a:lnSpc>
                        <a:spcBef>
                          <a:spcPts val="0"/>
                        </a:spcBef>
                        <a:spcAft>
                          <a:spcPts val="0"/>
                        </a:spcAft>
                      </a:pPr>
                      <a:r>
                        <a:rPr lang="en-GB" sz="1200" cap="all">
                          <a:effectLst/>
                          <a:latin typeface="Fira Sans" panose="020B0503050000020004" pitchFamily="34" charset="0"/>
                        </a:rPr>
                        <a:t>1</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dirty="0">
                          <a:solidFill>
                            <a:srgbClr val="FF0000"/>
                          </a:solidFill>
                          <a:effectLst/>
                          <a:latin typeface="Fira Sans" panose="020B0503050000020004" pitchFamily="34" charset="0"/>
                        </a:rPr>
                        <a:t>Zamera do moških (zaradi osebnih izkušenj ali kulturne dediščine). Pojavi se na samem začetku treninga.</a:t>
                      </a: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Prosite udeležence, naj ohranijo svojo osredotočenost na prepoznavanje in izvajanje sprememb v svojih učnih urah in dejavnostih poučevanja. Če je opravljeno pravilno, se ne pojavijo dodatni incidenti.</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897028099"/>
                  </a:ext>
                </a:extLst>
              </a:tr>
              <a:tr h="197690">
                <a:tc>
                  <a:txBody>
                    <a:bodyPr/>
                    <a:lstStyle/>
                    <a:p>
                      <a:pPr marL="0" marR="0" algn="ctr">
                        <a:lnSpc>
                          <a:spcPct val="100000"/>
                        </a:lnSpc>
                        <a:spcBef>
                          <a:spcPts val="0"/>
                        </a:spcBef>
                        <a:spcAft>
                          <a:spcPts val="0"/>
                        </a:spcAft>
                      </a:pPr>
                      <a:r>
                        <a:rPr lang="en-GB" sz="1200" cap="all">
                          <a:effectLst/>
                          <a:latin typeface="Fira Sans" panose="020B0503050000020004" pitchFamily="34" charset="0"/>
                        </a:rPr>
                        <a:t>2</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0" dirty="0">
                          <a:solidFill>
                            <a:schemeClr val="tx1"/>
                          </a:solidFill>
                          <a:effectLst/>
                          <a:latin typeface="Fira Sans" panose="020B0503050000020004" pitchFamily="34" charset="0"/>
                        </a:rPr>
                        <a:t>Spolno zaslepljeni (neizkušeni) udeleženci.</a:t>
                      </a:r>
                      <a:endParaRPr lang="en-US" sz="1200" b="0" dirty="0">
                        <a:solidFill>
                          <a:schemeClr val="tx1"/>
                        </a:solidFill>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Spodbujajte razpravo o statističnih podatkih in primerih za </a:t>
                      </a:r>
                      <a:r>
                        <a:rPr lang="en-GB" sz="1200" dirty="0" err="1">
                          <a:effectLst/>
                          <a:latin typeface="Fira Sans" panose="020B0503050000020004" pitchFamily="34" charset="0"/>
                        </a:rPr>
                        <a:t>ozaveščanje</a:t>
                      </a:r>
                      <a:r>
                        <a:rPr lang="en-GB" sz="1200" dirty="0">
                          <a:effectLst/>
                          <a:latin typeface="Fira Sans" panose="020B0503050000020004" pitchFamily="34" charset="0"/>
                        </a:rPr>
                        <a:t> (Carreiro-Otero et al., 2021).</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8596662"/>
                  </a:ext>
                </a:extLst>
              </a:tr>
              <a:tr h="402073">
                <a:tc>
                  <a:txBody>
                    <a:bodyPr/>
                    <a:lstStyle/>
                    <a:p>
                      <a:pPr marL="0" marR="0" algn="ctr">
                        <a:lnSpc>
                          <a:spcPct val="100000"/>
                        </a:lnSpc>
                        <a:spcBef>
                          <a:spcPts val="0"/>
                        </a:spcBef>
                        <a:spcAft>
                          <a:spcPts val="0"/>
                        </a:spcAft>
                      </a:pPr>
                      <a:r>
                        <a:rPr lang="en-GB" sz="1200" cap="all">
                          <a:effectLst/>
                          <a:latin typeface="Fira Sans" panose="020B0503050000020004" pitchFamily="34" charset="0"/>
                        </a:rPr>
                        <a:t>3</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dirty="0">
                          <a:solidFill>
                            <a:srgbClr val="FF0000"/>
                          </a:solidFill>
                          <a:effectLst/>
                          <a:latin typeface="Fira Sans" panose="020B0503050000020004" pitchFamily="34" charset="0"/>
                        </a:rPr>
                        <a:t>Pomanjkanje soglasja o tem, kako doseči pravičnost pri sodelovanju študentov</a:t>
                      </a:r>
                      <a:endParaRPr lang="en-US" sz="1200" dirty="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Predstavite in razpravljajte o različnih strategijah za spodbujanje enake udeležbe. "Ena velikost za vse" ni mogoče uporabiti.</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400644"/>
                  </a:ext>
                </a:extLst>
              </a:tr>
              <a:tr h="556739">
                <a:tc>
                  <a:txBody>
                    <a:bodyPr/>
                    <a:lstStyle/>
                    <a:p>
                      <a:pPr marL="0" marR="0" algn="ctr">
                        <a:lnSpc>
                          <a:spcPct val="100000"/>
                        </a:lnSpc>
                        <a:spcBef>
                          <a:spcPts val="0"/>
                        </a:spcBef>
                        <a:spcAft>
                          <a:spcPts val="0"/>
                        </a:spcAft>
                      </a:pPr>
                      <a:r>
                        <a:rPr lang="en-GB" sz="1200" cap="all">
                          <a:effectLst/>
                          <a:latin typeface="Fira Sans" panose="020B0503050000020004" pitchFamily="34" charset="0"/>
                        </a:rPr>
                        <a:t>4</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"Kako lahko vključim spolno vsebino v svoj spolno nevtralen predmet?" (udeleženci STEM)</a:t>
                      </a:r>
                      <a:endParaRPr lang="en-US" sz="1200" dirty="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Navedite, da predmeti STEM niso spolno nevtralni in da se za vsako tehnologijo ali strategijo lahko najdejo uporabniki, upravičenci ali </a:t>
                      </a:r>
                      <a:r>
                        <a:rPr lang="en-GB" sz="1200" dirty="0" err="1">
                          <a:effectLst/>
                          <a:latin typeface="Fira Sans" panose="020B0503050000020004" pitchFamily="34" charset="0"/>
                        </a:rPr>
                        <a:t>konceptualisti</a:t>
                      </a:r>
                      <a:r>
                        <a:rPr lang="en-GB" sz="1200" dirty="0">
                          <a:effectLst/>
                          <a:latin typeface="Fira Sans" panose="020B0503050000020004" pitchFamily="34" charset="0"/>
                        </a:rPr>
                        <a:t> (med drugim), kar predstavlja vir spolno pristranskih konceptov in priložnost za spodbujanje enakosti spolov.</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591813036"/>
                  </a:ext>
                </a:extLst>
              </a:tr>
              <a:tr h="7072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5</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dirty="0">
                          <a:solidFill>
                            <a:srgbClr val="FF0000"/>
                          </a:solidFill>
                          <a:effectLst/>
                          <a:latin typeface="Fira Sans" panose="020B0503050000020004" pitchFamily="34" charset="0"/>
                        </a:rPr>
                        <a:t>Strah pred odporom učencev in sošolcev</a:t>
                      </a:r>
                      <a:endParaRPr lang="en-US" sz="1200" dirty="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Spodbujajte postopno in naravno uvajanje razsežnosti spola, pri tem pa se zavedajte, da subjekt od tega koristi.</a:t>
                      </a:r>
                    </a:p>
                    <a:p>
                      <a:pPr marL="0" marR="0">
                        <a:lnSpc>
                          <a:spcPct val="100000"/>
                        </a:lnSpc>
                        <a:spcBef>
                          <a:spcPts val="0"/>
                        </a:spcBef>
                        <a:spcAft>
                          <a:spcPts val="0"/>
                        </a:spcAft>
                      </a:pPr>
                      <a:r>
                        <a:rPr lang="en-GB" sz="1200" dirty="0">
                          <a:effectLst/>
                          <a:latin typeface="Fira Sans" panose="020B0503050000020004" pitchFamily="34" charset="0"/>
                        </a:rPr>
                        <a:t>Včasih je lažje, če besedo "spol" spremenimo z "človek", da bi pridobili sprejem med učitelji, ki se ne zavedajo spola.</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4112172018"/>
                  </a:ext>
                </a:extLst>
              </a:tr>
              <a:tr h="353637">
                <a:tc>
                  <a:txBody>
                    <a:bodyPr/>
                    <a:lstStyle/>
                    <a:p>
                      <a:pPr marL="0" marR="0" algn="ctr">
                        <a:lnSpc>
                          <a:spcPct val="100000"/>
                        </a:lnSpc>
                        <a:spcBef>
                          <a:spcPts val="0"/>
                        </a:spcBef>
                        <a:spcAft>
                          <a:spcPts val="0"/>
                        </a:spcAft>
                      </a:pPr>
                      <a:r>
                        <a:rPr lang="en-GB" sz="1200" cap="all">
                          <a:effectLst/>
                          <a:latin typeface="Fira Sans" panose="020B0503050000020004" pitchFamily="34" charset="0"/>
                        </a:rPr>
                        <a:t>6</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Težave pri navajanju spola v priročniku za poučevanje</a:t>
                      </a:r>
                      <a:endParaRPr lang="en-US" sz="1200" dirty="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Zagotovite trajno podporo pri preoblikovanju vodnika za poučevanje. Ne prehitevajte udeležencev.</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986982058"/>
                  </a:ext>
                </a:extLst>
              </a:tr>
              <a:tr h="736103">
                <a:tc>
                  <a:txBody>
                    <a:bodyPr/>
                    <a:lstStyle/>
                    <a:p>
                      <a:pPr marL="0" marR="0" algn="ctr">
                        <a:lnSpc>
                          <a:spcPct val="100000"/>
                        </a:lnSpc>
                        <a:spcBef>
                          <a:spcPts val="0"/>
                        </a:spcBef>
                        <a:spcAft>
                          <a:spcPts val="0"/>
                        </a:spcAft>
                      </a:pPr>
                      <a:r>
                        <a:rPr lang="en-GB" sz="1200" cap="all">
                          <a:effectLst/>
                          <a:latin typeface="Fira Sans" panose="020B0503050000020004" pitchFamily="34" charset="0"/>
                        </a:rPr>
                        <a:t>7</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dirty="0">
                          <a:solidFill>
                            <a:srgbClr val="FF0000"/>
                          </a:solidFill>
                          <a:effectLst/>
                          <a:latin typeface="Fira Sans" panose="020B0503050000020004" pitchFamily="34" charset="0"/>
                        </a:rPr>
                        <a:t>Pomanjkanje časa</a:t>
                      </a:r>
                      <a:endParaRPr lang="en-US" sz="1200" b="1" dirty="0">
                        <a:solidFill>
                          <a:srgbClr val="FF0000"/>
                        </a:solidFill>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dirty="0">
                          <a:effectLst/>
                          <a:latin typeface="Fira Sans" panose="020B0503050000020004" pitchFamily="34" charset="0"/>
                        </a:rPr>
                        <a:t>Določite minimalno udeležbo za pridobitev certifikata o usposabljanju kot ukrep pritiska za scenarij pomanjkanja samoregulacije (Barak et al., 2016).</a:t>
                      </a:r>
                    </a:p>
                    <a:p>
                      <a:pPr marL="0" marR="0">
                        <a:lnSpc>
                          <a:spcPct val="100000"/>
                        </a:lnSpc>
                        <a:spcBef>
                          <a:spcPts val="0"/>
                        </a:spcBef>
                        <a:spcAft>
                          <a:spcPts val="0"/>
                        </a:spcAft>
                      </a:pPr>
                      <a:r>
                        <a:rPr lang="en-GB" sz="1200" dirty="0">
                          <a:effectLst/>
                          <a:latin typeface="Fira Sans" panose="020B0503050000020004" pitchFamily="34" charset="0"/>
                        </a:rPr>
                        <a:t>Univerza in uprava bi morali opredeliti nekatere spodbude za pedagoške delavce tako, da bi v njihovo strokovno presojo vključili vrednote pedagoške dejavnosti.</a:t>
                      </a:r>
                      <a:endParaRPr lang="en-US" sz="1200" dirty="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419989170"/>
                  </a:ext>
                </a:extLst>
              </a:tr>
            </a:tbl>
          </a:graphicData>
        </a:graphic>
      </p:graphicFrame>
    </p:spTree>
    <p:extLst>
      <p:ext uri="{BB962C8B-B14F-4D97-AF65-F5344CB8AC3E}">
        <p14:creationId xmlns:p14="http://schemas.microsoft.com/office/powerpoint/2010/main" val="2895809199"/>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217F-E836-C8C3-E0D6-8A1DD61AAA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E7576ED-3710-0452-E747-C11643F67180}"/>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AE3C7FF5-21AA-FEBF-8CCC-ACC9D004D274}"/>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AE8E98CB-12DD-FDF0-F224-359AA9665803}"/>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AA1F36C3-30F4-47E2-5135-17B86BE945AA}"/>
              </a:ext>
            </a:extLst>
          </p:cNvPr>
          <p:cNvSpPr txBox="1"/>
          <p:nvPr/>
        </p:nvSpPr>
        <p:spPr>
          <a:xfrm>
            <a:off x="1019909" y="1386836"/>
            <a:ext cx="4401099"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6D15B942-3597-C538-9C71-C183F93C5346}"/>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BB643685-A3CA-B6A8-FFAF-A92600CFC186}"/>
              </a:ext>
            </a:extLst>
          </p:cNvPr>
          <p:cNvSpPr txBox="1"/>
          <p:nvPr/>
        </p:nvSpPr>
        <p:spPr>
          <a:xfrm>
            <a:off x="1019909" y="2273677"/>
            <a:ext cx="440110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Kontekst kmetijsko-prehranskih sistemov</a:t>
            </a:r>
          </a:p>
          <a:p>
            <a:pPr marL="342900" indent="-342900">
              <a:lnSpc>
                <a:spcPct val="150000"/>
              </a:lnSpc>
              <a:buAutoNum type="arabicPeriod"/>
            </a:pPr>
            <a:r>
              <a:rPr lang="en-US" dirty="0">
                <a:solidFill>
                  <a:schemeClr val="bg1">
                    <a:lumMod val="65000"/>
                  </a:schemeClr>
                </a:solidFill>
                <a:latin typeface="Sofia Pro"/>
              </a:rPr>
              <a:t>Spol v poučevanju</a:t>
            </a:r>
          </a:p>
          <a:p>
            <a:pPr marL="342900" indent="-342900">
              <a:lnSpc>
                <a:spcPct val="150000"/>
              </a:lnSpc>
              <a:buFontTx/>
              <a:buAutoNum type="arabicPeriod"/>
            </a:pPr>
            <a:r>
              <a:rPr lang="en-US" b="1" dirty="0">
                <a:solidFill>
                  <a:srgbClr val="6A007C"/>
                </a:solidFill>
                <a:latin typeface="Sofia Pro"/>
              </a:rPr>
              <a:t>Primeri kmetijsko-prehranskih sistemov</a:t>
            </a:r>
          </a:p>
          <a:p>
            <a:pPr marL="342900" indent="-342900">
              <a:lnSpc>
                <a:spcPct val="150000"/>
              </a:lnSpc>
              <a:buAutoNum type="arabicPeriod"/>
            </a:pPr>
            <a:r>
              <a:rPr lang="en-US" dirty="0">
                <a:solidFill>
                  <a:schemeClr val="bg1">
                    <a:lumMod val="65000"/>
                  </a:schemeClr>
                </a:solidFill>
                <a:latin typeface="Sofia Pro"/>
              </a:rPr>
              <a:t>Institucionalnemu preoblikovanju naproti</a:t>
            </a:r>
          </a:p>
          <a:p>
            <a:pPr marL="342900" indent="-342900">
              <a:lnSpc>
                <a:spcPct val="150000"/>
              </a:lnSpc>
              <a:buAutoNum type="arabicPeriod"/>
            </a:pPr>
            <a:r>
              <a:rPr lang="en-US" dirty="0">
                <a:solidFill>
                  <a:schemeClr val="bg1">
                    <a:lumMod val="65000"/>
                  </a:schemeClr>
                </a:solidFill>
                <a:latin typeface="Sofia Pro"/>
              </a:rPr>
              <a:t>Priporočeno branje</a:t>
            </a:r>
          </a:p>
          <a:p>
            <a:pPr marL="342900" indent="-342900">
              <a:lnSpc>
                <a:spcPct val="150000"/>
              </a:lnSpc>
              <a:buAutoNum type="arabicPeriod"/>
            </a:pPr>
            <a:r>
              <a:rPr lang="en-US" dirty="0">
                <a:solidFill>
                  <a:schemeClr val="bg1">
                    <a:lumMod val="65000"/>
                  </a:schemeClr>
                </a:solidFill>
                <a:latin typeface="Sofia Pro"/>
              </a:rPr>
              <a:t>Končne pripombe</a:t>
            </a:r>
          </a:p>
        </p:txBody>
      </p:sp>
    </p:spTree>
    <p:extLst>
      <p:ext uri="{BB962C8B-B14F-4D97-AF65-F5344CB8AC3E}">
        <p14:creationId xmlns:p14="http://schemas.microsoft.com/office/powerpoint/2010/main" val="415922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9CDD1D08-618B-420A-817F-781EF1FC15A3}"/>
              </a:ext>
            </a:extLst>
          </p:cNvPr>
          <p:cNvPicPr>
            <a:picLocks noChangeAspect="1"/>
          </p:cNvPicPr>
          <p:nvPr/>
        </p:nvPicPr>
        <p:blipFill>
          <a:blip r:embed="rId4"/>
          <a:stretch>
            <a:fillRect/>
          </a:stretch>
        </p:blipFill>
        <p:spPr>
          <a:xfrm>
            <a:off x="1165746" y="1766338"/>
            <a:ext cx="6106495" cy="1310936"/>
          </a:xfrm>
          <a:prstGeom prst="rect">
            <a:avLst/>
          </a:prstGeom>
          <a:ln w="19050">
            <a:solidFill>
              <a:srgbClr val="007F2D"/>
            </a:solidFill>
          </a:ln>
        </p:spPr>
      </p:pic>
      <p:pic>
        <p:nvPicPr>
          <p:cNvPr id="5" name="Picture 4">
            <a:extLst>
              <a:ext uri="{FF2B5EF4-FFF2-40B4-BE49-F238E27FC236}">
                <a16:creationId xmlns:a16="http://schemas.microsoft.com/office/drawing/2014/main" id="{9CF8C5C9-800A-44A6-8935-73C0ACE08F4E}"/>
              </a:ext>
            </a:extLst>
          </p:cNvPr>
          <p:cNvPicPr>
            <a:picLocks noChangeAspect="1"/>
          </p:cNvPicPr>
          <p:nvPr/>
        </p:nvPicPr>
        <p:blipFill rotWithShape="1">
          <a:blip r:embed="rId5"/>
          <a:srcRect t="8273" r="55465" b="3483"/>
          <a:stretch/>
        </p:blipFill>
        <p:spPr>
          <a:xfrm>
            <a:off x="3436440" y="3203270"/>
            <a:ext cx="1565105" cy="1583479"/>
          </a:xfrm>
          <a:prstGeom prst="rect">
            <a:avLst/>
          </a:prstGeom>
        </p:spPr>
      </p:pic>
      <p:pic>
        <p:nvPicPr>
          <p:cNvPr id="6" name="Picture 5">
            <a:extLst>
              <a:ext uri="{FF2B5EF4-FFF2-40B4-BE49-F238E27FC236}">
                <a16:creationId xmlns:a16="http://schemas.microsoft.com/office/drawing/2014/main" id="{627DB4AE-BEA4-4AC2-A4F4-6D2C8E330AD4}"/>
              </a:ext>
            </a:extLst>
          </p:cNvPr>
          <p:cNvPicPr>
            <a:picLocks noChangeAspect="1"/>
          </p:cNvPicPr>
          <p:nvPr/>
        </p:nvPicPr>
        <p:blipFill rotWithShape="1">
          <a:blip r:embed="rId5"/>
          <a:srcRect l="50075"/>
          <a:stretch/>
        </p:blipFill>
        <p:spPr>
          <a:xfrm>
            <a:off x="7582841" y="1749949"/>
            <a:ext cx="3613185" cy="3695457"/>
          </a:xfrm>
          <a:prstGeom prst="rect">
            <a:avLst/>
          </a:prstGeom>
          <a:effectLst>
            <a:softEdge rad="0"/>
          </a:effectLst>
        </p:spPr>
      </p:pic>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ofia Pro" pitchFamily="2" charset="0"/>
              </a:rPr>
              <a:t>Predmet: stroji in mehanizacija</a:t>
            </a:r>
            <a:endParaRPr lang="cs-CZ" sz="3200" b="1" dirty="0">
              <a:solidFill>
                <a:schemeClr val="tx1">
                  <a:lumMod val="65000"/>
                  <a:lumOff val="35000"/>
                </a:schemeClr>
              </a:solidFill>
            </a:endParaRPr>
          </a:p>
        </p:txBody>
      </p:sp>
      <p:sp>
        <p:nvSpPr>
          <p:cNvPr id="9" name="TextBox 8">
            <a:extLst>
              <a:ext uri="{FF2B5EF4-FFF2-40B4-BE49-F238E27FC236}">
                <a16:creationId xmlns:a16="http://schemas.microsoft.com/office/drawing/2014/main" id="{83E08455-823F-45F3-BA22-9D7404461CD6}"/>
              </a:ext>
            </a:extLst>
          </p:cNvPr>
          <p:cNvSpPr txBox="1"/>
          <p:nvPr/>
        </p:nvSpPr>
        <p:spPr>
          <a:xfrm>
            <a:off x="1063247" y="4983741"/>
            <a:ext cx="6106495" cy="461665"/>
          </a:xfrm>
          <a:prstGeom prst="rect">
            <a:avLst/>
          </a:prstGeom>
          <a:noFill/>
        </p:spPr>
        <p:txBody>
          <a:bodyPr wrap="square">
            <a:spAutoFit/>
          </a:bodyPr>
          <a:lstStyle/>
          <a:p>
            <a:pPr fontAlgn="base"/>
            <a:r>
              <a:rPr lang="en-US" sz="1200" b="0" i="0" u="none" strike="noStrike" dirty="0">
                <a:solidFill>
                  <a:schemeClr val="bg1">
                    <a:lumMod val="50000"/>
                  </a:schemeClr>
                </a:solidFill>
                <a:effectLst/>
                <a:latin typeface="Sofia Pro"/>
                <a:hlinkClick r:id="rId6"/>
              </a:rPr>
              <a:t>Enginyeries Agraries: guies per a una docència universitària amb perspectiva de gènere. </a:t>
            </a:r>
            <a:br>
              <a:rPr lang="en-US" sz="1200" b="0" i="0" u="none" strike="noStrike" dirty="0">
                <a:solidFill>
                  <a:schemeClr val="bg1">
                    <a:lumMod val="50000"/>
                  </a:schemeClr>
                </a:solidFill>
                <a:effectLst/>
                <a:latin typeface="Sofia Pro"/>
                <a:hlinkClick r:id="rId6"/>
              </a:rPr>
            </a:br>
            <a:r>
              <a:rPr lang="en-US" sz="1200" b="0" i="0" dirty="0">
                <a:solidFill>
                  <a:srgbClr val="808080"/>
                </a:solidFill>
                <a:effectLst/>
                <a:latin typeface="Sofia Pro"/>
                <a:hlinkClick r:id="rId6"/>
              </a:rPr>
              <a:t>Raigón Jiménez, María Dolores (Xarxa Vives d'Universitats, 2022)</a:t>
            </a:r>
            <a:endParaRPr lang="en-US" sz="1200" b="0" i="0" dirty="0">
              <a:solidFill>
                <a:srgbClr val="808080"/>
              </a:solidFill>
              <a:effectLst/>
              <a:latin typeface="Sofia Pro"/>
            </a:endParaRPr>
          </a:p>
        </p:txBody>
      </p:sp>
      <p:pic>
        <p:nvPicPr>
          <p:cNvPr id="12" name="Picture 11">
            <a:extLst>
              <a:ext uri="{FF2B5EF4-FFF2-40B4-BE49-F238E27FC236}">
                <a16:creationId xmlns:a16="http://schemas.microsoft.com/office/drawing/2014/main" id="{7BBB91A7-0E08-4DF3-94E7-8416ECED6FB0}"/>
              </a:ext>
            </a:extLst>
          </p:cNvPr>
          <p:cNvPicPr>
            <a:picLocks noChangeAspect="1"/>
          </p:cNvPicPr>
          <p:nvPr/>
        </p:nvPicPr>
        <p:blipFill>
          <a:blip r:embed="rId7"/>
          <a:stretch>
            <a:fillRect/>
          </a:stretch>
        </p:blipFill>
        <p:spPr>
          <a:xfrm>
            <a:off x="9665025" y="4716469"/>
            <a:ext cx="826198" cy="826198"/>
          </a:xfrm>
          <a:prstGeom prst="rect">
            <a:avLst/>
          </a:prstGeom>
        </p:spPr>
      </p:pic>
      <p:pic>
        <p:nvPicPr>
          <p:cNvPr id="14" name="Picture 13">
            <a:extLst>
              <a:ext uri="{FF2B5EF4-FFF2-40B4-BE49-F238E27FC236}">
                <a16:creationId xmlns:a16="http://schemas.microsoft.com/office/drawing/2014/main" id="{F81D78AB-0C31-4278-80CC-FAC6694DC93B}"/>
              </a:ext>
            </a:extLst>
          </p:cNvPr>
          <p:cNvPicPr>
            <a:picLocks noChangeAspect="1"/>
          </p:cNvPicPr>
          <p:nvPr/>
        </p:nvPicPr>
        <p:blipFill>
          <a:blip r:embed="rId8"/>
          <a:stretch>
            <a:fillRect/>
          </a:stretch>
        </p:blipFill>
        <p:spPr>
          <a:xfrm>
            <a:off x="10491223" y="4716470"/>
            <a:ext cx="826197" cy="826197"/>
          </a:xfrm>
          <a:prstGeom prst="rect">
            <a:avLst/>
          </a:prstGeom>
        </p:spPr>
      </p:pic>
    </p:spTree>
    <p:extLst>
      <p:ext uri="{BB962C8B-B14F-4D97-AF65-F5344CB8AC3E}">
        <p14:creationId xmlns:p14="http://schemas.microsoft.com/office/powerpoint/2010/main" val="269778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Koncept: Ustrezna tehnologija</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471815"/>
            <a:ext cx="8177782" cy="3082062"/>
          </a:xfrm>
          <a:prstGeom prst="rect">
            <a:avLst/>
          </a:prstGeom>
        </p:spPr>
        <p:txBody>
          <a:bodyPr wrap="square" lIns="91440" tIns="45720" rIns="91440" bIns="45720" anchor="t">
            <a:spAutoFit/>
          </a:bodyPr>
          <a:lstStyle/>
          <a:p>
            <a:pPr marL="342900" indent="-342900">
              <a:lnSpc>
                <a:spcPct val="200000"/>
              </a:lnSpc>
              <a:buFont typeface="Wingdings"/>
              <a:buChar char="ü"/>
            </a:pPr>
            <a:r>
              <a:rPr lang="en-GB" sz="2000" i="1" dirty="0">
                <a:latin typeface="Trebuchet MS"/>
              </a:rPr>
              <a:t>Primerno za posebne družbene, ekonomske in okoljske razmere določene skupnosti ali konteksta.</a:t>
            </a:r>
          </a:p>
          <a:p>
            <a:pPr marL="342900" indent="-342900">
              <a:lnSpc>
                <a:spcPct val="200000"/>
              </a:lnSpc>
              <a:buFont typeface="Wingdings"/>
              <a:buChar char="ü"/>
            </a:pPr>
            <a:r>
              <a:rPr lang="en-GB" sz="2000" i="1" dirty="0">
                <a:latin typeface="Trebuchet MS"/>
              </a:rPr>
              <a:t>Trajnostne rešitve (pogosto preproste, cenovno dostopne in prilagodljive)</a:t>
            </a:r>
          </a:p>
          <a:p>
            <a:pPr marL="342900" indent="-342900">
              <a:lnSpc>
                <a:spcPct val="200000"/>
              </a:lnSpc>
              <a:buFont typeface="Wingdings"/>
              <a:buChar char="ü"/>
            </a:pPr>
            <a:r>
              <a:rPr lang="en-GB" sz="2000" i="1" dirty="0">
                <a:latin typeface="Trebuchet MS"/>
              </a:rPr>
              <a:t>Dajte prednost dostopnosti, lokalni udeležbi in </a:t>
            </a:r>
            <a:r>
              <a:rPr lang="en-GB" sz="2000" i="1" dirty="0" err="1">
                <a:latin typeface="Trebuchet MS"/>
              </a:rPr>
              <a:t>opolnomočenju</a:t>
            </a:r>
            <a:r>
              <a:rPr lang="en-GB" sz="2000" i="1" dirty="0">
                <a:latin typeface="Trebuchet MS"/>
              </a:rPr>
              <a:t>.</a:t>
            </a:r>
            <a:endParaRPr lang="en-GB" dirty="0">
              <a:latin typeface="Calibri" panose="020F0502020204030204"/>
              <a:ea typeface="Calibri" panose="020F0502020204030204"/>
              <a:cs typeface="Calibri" panose="020F0502020204030204"/>
            </a:endParaRPr>
          </a:p>
        </p:txBody>
      </p:sp>
      <p:sp>
        <p:nvSpPr>
          <p:cNvPr id="13" name="Rectangle: cantonades arrodonides 12">
            <a:extLst>
              <a:ext uri="{FF2B5EF4-FFF2-40B4-BE49-F238E27FC236}">
                <a16:creationId xmlns:a16="http://schemas.microsoft.com/office/drawing/2014/main" id="{C5641D0E-1856-DD53-B381-AD694AEB5DE7}"/>
              </a:ext>
            </a:extLst>
          </p:cNvPr>
          <p:cNvSpPr/>
          <p:nvPr/>
        </p:nvSpPr>
        <p:spPr>
          <a:xfrm>
            <a:off x="6831262" y="4548605"/>
            <a:ext cx="3124868" cy="1036052"/>
          </a:xfrm>
          <a:prstGeom prst="roundRect">
            <a:avLst/>
          </a:prstGeom>
          <a:solidFill>
            <a:schemeClr val="accent6"/>
          </a:solidFill>
          <a:ln w="28575">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6A007C"/>
                </a:solidFill>
                <a:latin typeface="Trebuchet MS"/>
              </a:rPr>
              <a:t>zmanjšanje negativnih vplivov na okolje</a:t>
            </a:r>
            <a:endParaRPr lang="ca-ES" sz="2000" b="1" dirty="0">
              <a:solidFill>
                <a:srgbClr val="6A007C"/>
              </a:solidFill>
              <a:latin typeface="Trebuchet MS"/>
            </a:endParaRPr>
          </a:p>
        </p:txBody>
      </p:sp>
      <p:sp>
        <p:nvSpPr>
          <p:cNvPr id="15" name="Rectangle: cantonades arrodonides 14">
            <a:extLst>
              <a:ext uri="{FF2B5EF4-FFF2-40B4-BE49-F238E27FC236}">
                <a16:creationId xmlns:a16="http://schemas.microsoft.com/office/drawing/2014/main" id="{B3016F8C-6B0C-B44F-17D7-199D3A436122}"/>
              </a:ext>
            </a:extLst>
          </p:cNvPr>
          <p:cNvSpPr/>
          <p:nvPr/>
        </p:nvSpPr>
        <p:spPr>
          <a:xfrm>
            <a:off x="2245894" y="4548604"/>
            <a:ext cx="3124868" cy="1036052"/>
          </a:xfrm>
          <a:prstGeom prst="roundRect">
            <a:avLst/>
          </a:prstGeom>
          <a:solidFill>
            <a:schemeClr val="accent6"/>
          </a:solidFill>
          <a:ln w="28575">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i="1" dirty="0">
                <a:solidFill>
                  <a:srgbClr val="6A007C"/>
                </a:solidFill>
                <a:latin typeface="Trebuchet MS"/>
              </a:rPr>
              <a:t>izboljšati življenjski standard</a:t>
            </a:r>
            <a:endParaRPr lang="ca-ES" dirty="0"/>
          </a:p>
        </p:txBody>
      </p:sp>
      <p:sp>
        <p:nvSpPr>
          <p:cNvPr id="16" name="Fletxa: esquerra i dreta 15">
            <a:extLst>
              <a:ext uri="{FF2B5EF4-FFF2-40B4-BE49-F238E27FC236}">
                <a16:creationId xmlns:a16="http://schemas.microsoft.com/office/drawing/2014/main" id="{309F09BC-DA2B-6382-3CBB-E8848825FAE0}"/>
              </a:ext>
            </a:extLst>
          </p:cNvPr>
          <p:cNvSpPr/>
          <p:nvPr/>
        </p:nvSpPr>
        <p:spPr>
          <a:xfrm>
            <a:off x="5651500" y="4869447"/>
            <a:ext cx="902368" cy="284078"/>
          </a:xfrm>
          <a:prstGeom prst="leftRightArrow">
            <a:avLst/>
          </a:prstGeom>
          <a:solidFill>
            <a:srgbClr val="6A007C"/>
          </a:solid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7" name="Imatge 16" descr="trees. Malawi africa village ...">
            <a:extLst>
              <a:ext uri="{FF2B5EF4-FFF2-40B4-BE49-F238E27FC236}">
                <a16:creationId xmlns:a16="http://schemas.microsoft.com/office/drawing/2014/main" id="{816685C5-09E6-0F7F-4196-03F0E3BFD4D7}"/>
              </a:ext>
            </a:extLst>
          </p:cNvPr>
          <p:cNvPicPr>
            <a:picLocks noChangeAspect="1"/>
          </p:cNvPicPr>
          <p:nvPr/>
        </p:nvPicPr>
        <p:blipFill>
          <a:blip r:embed="rId3"/>
          <a:stretch>
            <a:fillRect/>
          </a:stretch>
        </p:blipFill>
        <p:spPr>
          <a:xfrm>
            <a:off x="9745995" y="1889040"/>
            <a:ext cx="1750430" cy="1208340"/>
          </a:xfrm>
          <a:prstGeom prst="rect">
            <a:avLst/>
          </a:prstGeom>
        </p:spPr>
      </p:pic>
      <p:pic>
        <p:nvPicPr>
          <p:cNvPr id="18" name="Imatge 17" descr="Yurts in cemetery - Ulaanbaatar ...">
            <a:extLst>
              <a:ext uri="{FF2B5EF4-FFF2-40B4-BE49-F238E27FC236}">
                <a16:creationId xmlns:a16="http://schemas.microsoft.com/office/drawing/2014/main" id="{9E161541-6FBB-BF7F-FF2C-3F7696205544}"/>
              </a:ext>
            </a:extLst>
          </p:cNvPr>
          <p:cNvPicPr>
            <a:picLocks noChangeAspect="1"/>
          </p:cNvPicPr>
          <p:nvPr/>
        </p:nvPicPr>
        <p:blipFill>
          <a:blip r:embed="rId4"/>
          <a:srcRect l="19353" t="-833" b="-1044"/>
          <a:stretch/>
        </p:blipFill>
        <p:spPr>
          <a:xfrm>
            <a:off x="9751721" y="664891"/>
            <a:ext cx="1744390" cy="1218407"/>
          </a:xfrm>
          <a:prstGeom prst="rect">
            <a:avLst/>
          </a:prstGeom>
        </p:spPr>
      </p:pic>
      <p:pic>
        <p:nvPicPr>
          <p:cNvPr id="19" name="Imatge 18" descr="pueblo, vacaciones, choza ...">
            <a:extLst>
              <a:ext uri="{FF2B5EF4-FFF2-40B4-BE49-F238E27FC236}">
                <a16:creationId xmlns:a16="http://schemas.microsoft.com/office/drawing/2014/main" id="{EF27BC5D-B09F-5F5B-864B-CDCDE0F84734}"/>
              </a:ext>
            </a:extLst>
          </p:cNvPr>
          <p:cNvPicPr>
            <a:picLocks noChangeAspect="1"/>
          </p:cNvPicPr>
          <p:nvPr/>
        </p:nvPicPr>
        <p:blipFill>
          <a:blip r:embed="rId5"/>
          <a:stretch>
            <a:fillRect/>
          </a:stretch>
        </p:blipFill>
        <p:spPr>
          <a:xfrm>
            <a:off x="9745995" y="3105569"/>
            <a:ext cx="1750430" cy="1208339"/>
          </a:xfrm>
          <a:prstGeom prst="rect">
            <a:avLst/>
          </a:prstGeom>
        </p:spPr>
      </p:pic>
      <p:pic>
        <p:nvPicPr>
          <p:cNvPr id="20" name="Imatge 19" descr="Glasses - Free vector clipart images on ...">
            <a:extLst>
              <a:ext uri="{FF2B5EF4-FFF2-40B4-BE49-F238E27FC236}">
                <a16:creationId xmlns:a16="http://schemas.microsoft.com/office/drawing/2014/main" id="{4437EE2B-4683-BB91-1A48-371779A73DFF}"/>
              </a:ext>
            </a:extLst>
          </p:cNvPr>
          <p:cNvPicPr>
            <a:picLocks noChangeAspect="1"/>
          </p:cNvPicPr>
          <p:nvPr/>
        </p:nvPicPr>
        <p:blipFill>
          <a:blip r:embed="rId6"/>
          <a:stretch>
            <a:fillRect/>
          </a:stretch>
        </p:blipFill>
        <p:spPr>
          <a:xfrm>
            <a:off x="10195092" y="5153191"/>
            <a:ext cx="1106237" cy="348248"/>
          </a:xfrm>
          <a:prstGeom prst="rect">
            <a:avLst/>
          </a:prstGeom>
        </p:spPr>
      </p:pic>
    </p:spTree>
    <p:extLst>
      <p:ext uri="{BB962C8B-B14F-4D97-AF65-F5344CB8AC3E}">
        <p14:creationId xmlns:p14="http://schemas.microsoft.com/office/powerpoint/2010/main" val="276044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Študija primera: kuhanje v podsaharski Afriki</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471815"/>
            <a:ext cx="8177782" cy="3690690"/>
          </a:xfrm>
          <a:prstGeom prst="rect">
            <a:avLst/>
          </a:prstGeom>
        </p:spPr>
        <p:txBody>
          <a:bodyPr wrap="square" lIns="91440" tIns="45720" rIns="91440" bIns="45720" anchor="t">
            <a:spAutoFit/>
          </a:bodyPr>
          <a:lstStyle/>
          <a:p>
            <a:pPr>
              <a:lnSpc>
                <a:spcPct val="200000"/>
              </a:lnSpc>
            </a:pPr>
            <a:r>
              <a:rPr lang="en-GB" sz="2000" i="1" dirty="0">
                <a:latin typeface="Trebuchet MS"/>
                <a:ea typeface="Calibri" panose="020F0502020204030204"/>
                <a:cs typeface="Calibri" panose="020F0502020204030204"/>
              </a:rPr>
              <a:t>Vplivi:</a:t>
            </a:r>
          </a:p>
          <a:p>
            <a:pPr marL="342900" indent="-342900">
              <a:lnSpc>
                <a:spcPct val="200000"/>
              </a:lnSpc>
              <a:buFont typeface="Wingdings"/>
              <a:buChar char="q"/>
            </a:pPr>
            <a:r>
              <a:rPr lang="en-GB" sz="2000" i="1" dirty="0">
                <a:latin typeface="Trebuchet MS"/>
                <a:ea typeface="Calibri" panose="020F0502020204030204"/>
                <a:cs typeface="Calibri" panose="020F0502020204030204"/>
              </a:rPr>
              <a:t>Krčenje gozdov –  izguba biotske raznovrstnosti, erozija prsti in zmanjšanje </a:t>
            </a:r>
            <a:r>
              <a:rPr lang="en-GB" sz="2000" i="1" dirty="0" err="1">
                <a:latin typeface="Trebuchet MS"/>
                <a:ea typeface="Calibri" panose="020F0502020204030204"/>
                <a:cs typeface="Calibri" panose="020F0502020204030204"/>
              </a:rPr>
              <a:t>sekvestracije</a:t>
            </a:r>
            <a:r>
              <a:rPr lang="en-GB" sz="2000" i="1" dirty="0">
                <a:latin typeface="Trebuchet MS"/>
                <a:ea typeface="Calibri" panose="020F0502020204030204"/>
                <a:cs typeface="Calibri" panose="020F0502020204030204"/>
              </a:rPr>
              <a:t> CO2 – podnebne spremembe!</a:t>
            </a:r>
          </a:p>
          <a:p>
            <a:pPr marL="342900" indent="-342900">
              <a:lnSpc>
                <a:spcPct val="200000"/>
              </a:lnSpc>
              <a:buFont typeface="Wingdings"/>
              <a:buChar char="q"/>
            </a:pPr>
            <a:r>
              <a:rPr lang="en-GB" sz="2000" i="1" dirty="0">
                <a:latin typeface="Trebuchet MS"/>
                <a:ea typeface="Calibri" panose="020F0502020204030204"/>
                <a:cs typeface="Calibri" panose="020F0502020204030204"/>
              </a:rPr>
              <a:t>Onesnaženost zraka v zaprtih prostorih – bolezni dihal – ženske in otroci!</a:t>
            </a:r>
          </a:p>
          <a:p>
            <a:pPr marL="342900" indent="-342900">
              <a:lnSpc>
                <a:spcPct val="200000"/>
              </a:lnSpc>
              <a:buFont typeface="Wingdings"/>
              <a:buChar char="q"/>
            </a:pPr>
            <a:r>
              <a:rPr lang="en-GB" sz="2000" i="1" dirty="0">
                <a:latin typeface="Trebuchet MS"/>
                <a:ea typeface="Calibri" panose="020F0502020204030204"/>
                <a:cs typeface="Calibri" panose="020F0502020204030204"/>
              </a:rPr>
              <a:t>časovno in delovno intenzivno: izguba priložnosti!</a:t>
            </a:r>
          </a:p>
        </p:txBody>
      </p:sp>
      <p:pic>
        <p:nvPicPr>
          <p:cNvPr id="2" name="Imatge 1" descr="Erasmus + Mobility Grant with the ...">
            <a:extLst>
              <a:ext uri="{FF2B5EF4-FFF2-40B4-BE49-F238E27FC236}">
                <a16:creationId xmlns:a16="http://schemas.microsoft.com/office/drawing/2014/main" id="{96DB9316-DEF4-1938-BDAE-F40388799E52}"/>
              </a:ext>
            </a:extLst>
          </p:cNvPr>
          <p:cNvPicPr>
            <a:picLocks noChangeAspect="1"/>
          </p:cNvPicPr>
          <p:nvPr/>
        </p:nvPicPr>
        <p:blipFill>
          <a:blip r:embed="rId3"/>
          <a:srcRect l="1951" t="1855" r="-414" b="7847"/>
          <a:stretch/>
        </p:blipFill>
        <p:spPr>
          <a:xfrm>
            <a:off x="9136995" y="1289890"/>
            <a:ext cx="2264662" cy="543878"/>
          </a:xfrm>
          <a:prstGeom prst="rect">
            <a:avLst/>
          </a:prstGeom>
        </p:spPr>
      </p:pic>
      <p:pic>
        <p:nvPicPr>
          <p:cNvPr id="3" name="Imatge 2" descr="People Cooking in the Kitchen 02.jpg ...">
            <a:extLst>
              <a:ext uri="{FF2B5EF4-FFF2-40B4-BE49-F238E27FC236}">
                <a16:creationId xmlns:a16="http://schemas.microsoft.com/office/drawing/2014/main" id="{5DF677DA-92B0-268D-5088-35B061928D2C}"/>
              </a:ext>
            </a:extLst>
          </p:cNvPr>
          <p:cNvPicPr>
            <a:picLocks noChangeAspect="1"/>
          </p:cNvPicPr>
          <p:nvPr/>
        </p:nvPicPr>
        <p:blipFill>
          <a:blip r:embed="rId4"/>
          <a:stretch>
            <a:fillRect/>
          </a:stretch>
        </p:blipFill>
        <p:spPr>
          <a:xfrm>
            <a:off x="9131952" y="3860987"/>
            <a:ext cx="2265270" cy="1679762"/>
          </a:xfrm>
          <a:prstGeom prst="rect">
            <a:avLst/>
          </a:prstGeom>
        </p:spPr>
      </p:pic>
      <p:pic>
        <p:nvPicPr>
          <p:cNvPr id="5" name="Imatge 4" descr="Glasses - Free vector clipart images on ...">
            <a:extLst>
              <a:ext uri="{FF2B5EF4-FFF2-40B4-BE49-F238E27FC236}">
                <a16:creationId xmlns:a16="http://schemas.microsoft.com/office/drawing/2014/main" id="{E5D13333-7DCC-5149-6F5E-3BAEB0627778}"/>
              </a:ext>
            </a:extLst>
          </p:cNvPr>
          <p:cNvPicPr>
            <a:picLocks noChangeAspect="1"/>
          </p:cNvPicPr>
          <p:nvPr/>
        </p:nvPicPr>
        <p:blipFill>
          <a:blip r:embed="rId5"/>
          <a:stretch>
            <a:fillRect/>
          </a:stretch>
        </p:blipFill>
        <p:spPr>
          <a:xfrm>
            <a:off x="7166162" y="5108762"/>
            <a:ext cx="1131794" cy="360829"/>
          </a:xfrm>
          <a:prstGeom prst="rect">
            <a:avLst/>
          </a:prstGeom>
        </p:spPr>
      </p:pic>
    </p:spTree>
    <p:extLst>
      <p:ext uri="{BB962C8B-B14F-4D97-AF65-F5344CB8AC3E}">
        <p14:creationId xmlns:p14="http://schemas.microsoft.com/office/powerpoint/2010/main" val="403604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Študija primera: kuhanje v podsaharski Afriki</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561460"/>
            <a:ext cx="7875222" cy="3871846"/>
          </a:xfrm>
          <a:prstGeom prst="rect">
            <a:avLst/>
          </a:prstGeom>
        </p:spPr>
        <p:txBody>
          <a:bodyPr wrap="square" lIns="91440" tIns="45720" rIns="91440" bIns="45720" anchor="t">
            <a:spAutoFit/>
          </a:bodyPr>
          <a:lstStyle/>
          <a:p>
            <a:pPr>
              <a:lnSpc>
                <a:spcPct val="200000"/>
              </a:lnSpc>
            </a:pPr>
            <a:r>
              <a:rPr lang="en-GB" sz="2000" i="1" dirty="0">
                <a:latin typeface="Trebuchet MS"/>
                <a:ea typeface="Calibri" panose="020F0502020204030204"/>
                <a:cs typeface="Calibri" panose="020F0502020204030204"/>
              </a:rPr>
              <a:t>Ustrezna tehnologija: Tehnologija bioplina</a:t>
            </a:r>
          </a:p>
          <a:p>
            <a:pPr marL="342900" indent="-342900">
              <a:lnSpc>
                <a:spcPct val="150000"/>
              </a:lnSpc>
              <a:buFont typeface="Wingdings"/>
              <a:buChar char="ü"/>
            </a:pPr>
            <a:r>
              <a:rPr lang="en-GB" sz="2000" i="1" dirty="0">
                <a:latin typeface="Trebuchet MS"/>
                <a:ea typeface="Calibri" panose="020F0502020204030204"/>
                <a:cs typeface="Calibri" panose="020F0502020204030204"/>
              </a:rPr>
              <a:t>Od organskih odpadkov do uporabne energije</a:t>
            </a:r>
          </a:p>
          <a:p>
            <a:pPr marL="342900" indent="-342900">
              <a:lnSpc>
                <a:spcPct val="150000"/>
              </a:lnSpc>
              <a:buFont typeface="Wingdings"/>
              <a:buChar char="ü"/>
            </a:pPr>
            <a:r>
              <a:rPr lang="en-GB" sz="2000" i="1" dirty="0">
                <a:latin typeface="Trebuchet MS"/>
                <a:ea typeface="Calibri" panose="020F0502020204030204"/>
                <a:cs typeface="Calibri" panose="020F0502020204030204"/>
              </a:rPr>
              <a:t>Pogozdovanje</a:t>
            </a:r>
          </a:p>
          <a:p>
            <a:pPr marL="342900" indent="-342900">
              <a:lnSpc>
                <a:spcPct val="150000"/>
              </a:lnSpc>
              <a:buFont typeface="Wingdings"/>
              <a:buChar char="ü"/>
            </a:pPr>
            <a:r>
              <a:rPr lang="en-GB" sz="2000" i="1" dirty="0">
                <a:latin typeface="Trebuchet MS"/>
                <a:ea typeface="Calibri" panose="020F0502020204030204"/>
                <a:cs typeface="Calibri" panose="020F0502020204030204"/>
              </a:rPr>
              <a:t>Nova časovna razporeditev</a:t>
            </a:r>
          </a:p>
          <a:p>
            <a:pPr>
              <a:lnSpc>
                <a:spcPct val="150000"/>
              </a:lnSpc>
            </a:pPr>
            <a:r>
              <a:rPr lang="en-GB" sz="2000" b="1" i="1" dirty="0">
                <a:solidFill>
                  <a:srgbClr val="FF0000"/>
                </a:solidFill>
                <a:latin typeface="Trebuchet MS"/>
                <a:ea typeface="Calibri" panose="020F0502020204030204"/>
                <a:cs typeface="Calibri" panose="020F0502020204030204"/>
              </a:rPr>
              <a:t>X</a:t>
            </a:r>
            <a:r>
              <a:rPr lang="en-GB" sz="2000" b="1" i="1" dirty="0">
                <a:latin typeface="Trebuchet MS"/>
                <a:ea typeface="Calibri" panose="020F0502020204030204"/>
                <a:cs typeface="Calibri" panose="020F0502020204030204"/>
              </a:rPr>
              <a:t> </a:t>
            </a:r>
            <a:r>
              <a:rPr lang="en-GB" sz="2000" b="1" i="1" dirty="0">
                <a:solidFill>
                  <a:srgbClr val="FF0000"/>
                </a:solidFill>
                <a:latin typeface="Trebuchet MS"/>
                <a:ea typeface="Calibri" panose="020F0502020204030204"/>
                <a:cs typeface="Calibri" panose="020F0502020204030204"/>
              </a:rPr>
              <a:t>Tveganje</a:t>
            </a:r>
            <a:r>
              <a:rPr lang="en-GB" sz="2000" i="1" dirty="0">
                <a:latin typeface="Trebuchet MS"/>
                <a:ea typeface="Calibri" panose="020F0502020204030204"/>
                <a:cs typeface="Calibri" panose="020F0502020204030204"/>
              </a:rPr>
              <a:t>: norme glede na spol (odločitev, koristi)</a:t>
            </a:r>
          </a:p>
          <a:p>
            <a:pPr marL="342900" indent="-342900">
              <a:lnSpc>
                <a:spcPct val="150000"/>
              </a:lnSpc>
              <a:buFont typeface="Wingdings"/>
              <a:buChar char="ü"/>
            </a:pPr>
            <a:r>
              <a:rPr lang="en-GB" sz="2000" b="1" i="1" dirty="0">
                <a:solidFill>
                  <a:srgbClr val="6A007C"/>
                </a:solidFill>
                <a:latin typeface="Trebuchet MS"/>
                <a:ea typeface="Calibri" panose="020F0502020204030204"/>
                <a:cs typeface="Calibri" panose="020F0502020204030204"/>
              </a:rPr>
              <a:t>Vertikalne in horizontalne koalicije</a:t>
            </a:r>
            <a:r>
              <a:rPr lang="en-GB" sz="2000" i="1" dirty="0">
                <a:latin typeface="Trebuchet MS"/>
                <a:ea typeface="Calibri" panose="020F0502020204030204"/>
                <a:cs typeface="Calibri" panose="020F0502020204030204"/>
              </a:rPr>
              <a:t>: ženske v upravljanju in procesih odločanja</a:t>
            </a:r>
          </a:p>
          <a:p>
            <a:pPr marL="342900" indent="-342900">
              <a:lnSpc>
                <a:spcPct val="150000"/>
              </a:lnSpc>
              <a:buFont typeface="Wingdings"/>
              <a:buChar char="ü"/>
            </a:pPr>
            <a:r>
              <a:rPr lang="en-GB" sz="2000" b="1" i="1" dirty="0">
                <a:solidFill>
                  <a:srgbClr val="6A007C"/>
                </a:solidFill>
                <a:latin typeface="Trebuchet MS"/>
                <a:ea typeface="Calibri" panose="020F0502020204030204"/>
                <a:cs typeface="Calibri" panose="020F0502020204030204"/>
              </a:rPr>
              <a:t>Spremenite dinamiko moči </a:t>
            </a:r>
            <a:r>
              <a:rPr lang="en-GB" sz="2000" i="1" dirty="0">
                <a:latin typeface="Trebuchet MS"/>
                <a:ea typeface="Calibri" panose="020F0502020204030204"/>
                <a:cs typeface="Calibri" panose="020F0502020204030204"/>
              </a:rPr>
              <a:t>v gospodinjstvih in skupnostih</a:t>
            </a:r>
          </a:p>
        </p:txBody>
      </p:sp>
      <p:pic>
        <p:nvPicPr>
          <p:cNvPr id="6" name="Imatge 5" descr="Erasmus + Mobility Grant with the ...">
            <a:extLst>
              <a:ext uri="{FF2B5EF4-FFF2-40B4-BE49-F238E27FC236}">
                <a16:creationId xmlns:a16="http://schemas.microsoft.com/office/drawing/2014/main" id="{4E76D0AB-2DEE-3D71-5A93-8D13E177CBDC}"/>
              </a:ext>
            </a:extLst>
          </p:cNvPr>
          <p:cNvPicPr>
            <a:picLocks noChangeAspect="1"/>
          </p:cNvPicPr>
          <p:nvPr/>
        </p:nvPicPr>
        <p:blipFill>
          <a:blip r:embed="rId3"/>
          <a:srcRect l="1951" t="1855" r="-414" b="7847"/>
          <a:stretch/>
        </p:blipFill>
        <p:spPr>
          <a:xfrm>
            <a:off x="9136995" y="1289890"/>
            <a:ext cx="2264662" cy="543878"/>
          </a:xfrm>
          <a:prstGeom prst="rect">
            <a:avLst/>
          </a:prstGeom>
        </p:spPr>
      </p:pic>
      <p:pic>
        <p:nvPicPr>
          <p:cNvPr id="12" name="Imatge 11" descr="Imatge que conté text, diagrama, esbós, Pla&#10;&#10;Descripció generada automàticament">
            <a:extLst>
              <a:ext uri="{FF2B5EF4-FFF2-40B4-BE49-F238E27FC236}">
                <a16:creationId xmlns:a16="http://schemas.microsoft.com/office/drawing/2014/main" id="{26382144-D614-3D06-D595-5ECE43070A9B}"/>
              </a:ext>
            </a:extLst>
          </p:cNvPr>
          <p:cNvPicPr>
            <a:picLocks noChangeAspect="1"/>
          </p:cNvPicPr>
          <p:nvPr/>
        </p:nvPicPr>
        <p:blipFill>
          <a:blip r:embed="rId4"/>
          <a:srcRect l="7398" t="26014" b="5504"/>
          <a:stretch/>
        </p:blipFill>
        <p:spPr>
          <a:xfrm>
            <a:off x="6280753" y="1835527"/>
            <a:ext cx="5126839" cy="1862502"/>
          </a:xfrm>
          <a:prstGeom prst="rect">
            <a:avLst/>
          </a:prstGeom>
        </p:spPr>
      </p:pic>
      <p:pic>
        <p:nvPicPr>
          <p:cNvPr id="13" name="Imatge 12" descr="Methane formation in biogas digester ...">
            <a:extLst>
              <a:ext uri="{FF2B5EF4-FFF2-40B4-BE49-F238E27FC236}">
                <a16:creationId xmlns:a16="http://schemas.microsoft.com/office/drawing/2014/main" id="{A5CF9A96-E608-1E4F-5AB3-583574472F39}"/>
              </a:ext>
            </a:extLst>
          </p:cNvPr>
          <p:cNvPicPr>
            <a:picLocks noChangeAspect="1"/>
          </p:cNvPicPr>
          <p:nvPr/>
        </p:nvPicPr>
        <p:blipFill>
          <a:blip r:embed="rId5"/>
          <a:stretch>
            <a:fillRect/>
          </a:stretch>
        </p:blipFill>
        <p:spPr>
          <a:xfrm>
            <a:off x="9138397" y="4197163"/>
            <a:ext cx="1636060" cy="1253943"/>
          </a:xfrm>
          <a:prstGeom prst="rect">
            <a:avLst/>
          </a:prstGeom>
        </p:spPr>
      </p:pic>
      <p:pic>
        <p:nvPicPr>
          <p:cNvPr id="16" name="Imatge 15" descr="Inlet of the biogas plant | Photo taken ...">
            <a:extLst>
              <a:ext uri="{FF2B5EF4-FFF2-40B4-BE49-F238E27FC236}">
                <a16:creationId xmlns:a16="http://schemas.microsoft.com/office/drawing/2014/main" id="{3CE83995-7ABA-C9E5-9BA2-1766D39794C0}"/>
              </a:ext>
            </a:extLst>
          </p:cNvPr>
          <p:cNvPicPr>
            <a:picLocks noChangeAspect="1"/>
          </p:cNvPicPr>
          <p:nvPr/>
        </p:nvPicPr>
        <p:blipFill>
          <a:blip r:embed="rId6"/>
          <a:stretch>
            <a:fillRect/>
          </a:stretch>
        </p:blipFill>
        <p:spPr>
          <a:xfrm>
            <a:off x="9795903" y="3426198"/>
            <a:ext cx="1609725" cy="1238250"/>
          </a:xfrm>
          <a:prstGeom prst="rect">
            <a:avLst/>
          </a:prstGeom>
        </p:spPr>
      </p:pic>
      <p:pic>
        <p:nvPicPr>
          <p:cNvPr id="18" name="Imatge 17" descr="Glasses - Free vector clipart images on ...">
            <a:extLst>
              <a:ext uri="{FF2B5EF4-FFF2-40B4-BE49-F238E27FC236}">
                <a16:creationId xmlns:a16="http://schemas.microsoft.com/office/drawing/2014/main" id="{A4380E1F-4CBA-3273-7A82-590090FC91D3}"/>
              </a:ext>
            </a:extLst>
          </p:cNvPr>
          <p:cNvPicPr>
            <a:picLocks noChangeAspect="1"/>
          </p:cNvPicPr>
          <p:nvPr/>
        </p:nvPicPr>
        <p:blipFill>
          <a:blip r:embed="rId7"/>
          <a:stretch>
            <a:fillRect/>
          </a:stretch>
        </p:blipFill>
        <p:spPr>
          <a:xfrm>
            <a:off x="7135315" y="3698029"/>
            <a:ext cx="1131794" cy="360829"/>
          </a:xfrm>
          <a:prstGeom prst="rect">
            <a:avLst/>
          </a:prstGeom>
        </p:spPr>
      </p:pic>
    </p:spTree>
    <p:extLst>
      <p:ext uri="{BB962C8B-B14F-4D97-AF65-F5344CB8AC3E}">
        <p14:creationId xmlns:p14="http://schemas.microsoft.com/office/powerpoint/2010/main" val="1010225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Različni konteksti</a:t>
            </a:r>
            <a:endParaRPr lang="ca-ES" dirty="0"/>
          </a:p>
        </p:txBody>
      </p:sp>
      <p:sp>
        <p:nvSpPr>
          <p:cNvPr id="4" name="Rectangle 3">
            <a:extLst>
              <a:ext uri="{FF2B5EF4-FFF2-40B4-BE49-F238E27FC236}">
                <a16:creationId xmlns:a16="http://schemas.microsoft.com/office/drawing/2014/main" id="{0040F2BD-1BB9-7BC7-EAAE-571C47BE4AEF}"/>
              </a:ext>
            </a:extLst>
          </p:cNvPr>
          <p:cNvSpPr/>
          <p:nvPr/>
        </p:nvSpPr>
        <p:spPr>
          <a:xfrm>
            <a:off x="4094449" y="5057695"/>
            <a:ext cx="3986781" cy="619850"/>
          </a:xfrm>
          <a:prstGeom prst="rect">
            <a:avLst/>
          </a:prstGeom>
        </p:spPr>
        <p:txBody>
          <a:bodyPr wrap="square" lIns="91440" tIns="45720" rIns="91440" bIns="45720" anchor="t">
            <a:spAutoFit/>
          </a:bodyPr>
          <a:lstStyle/>
          <a:p>
            <a:pPr algn="ctr">
              <a:lnSpc>
                <a:spcPct val="200000"/>
              </a:lnSpc>
            </a:pPr>
            <a:r>
              <a:rPr lang="en-GB" sz="2000" i="1" dirty="0">
                <a:latin typeface="Trebuchet MS"/>
                <a:ea typeface="Calibri" panose="020F0502020204030204"/>
                <a:cs typeface="Calibri" panose="020F0502020204030204"/>
              </a:rPr>
              <a:t>Globalni sever in globalni jug</a:t>
            </a:r>
            <a:endParaRPr lang="ca-ES" dirty="0">
              <a:ea typeface="Calibri" panose="020F0502020204030204"/>
              <a:cs typeface="Calibri" panose="020F0502020204030204"/>
            </a:endParaRPr>
          </a:p>
        </p:txBody>
      </p:sp>
      <p:pic>
        <p:nvPicPr>
          <p:cNvPr id="3" name="Imatge 2" descr="North south divide.jpg - Wikimedia Commons">
            <a:extLst>
              <a:ext uri="{FF2B5EF4-FFF2-40B4-BE49-F238E27FC236}">
                <a16:creationId xmlns:a16="http://schemas.microsoft.com/office/drawing/2014/main" id="{6C8EB792-D473-EC00-820B-3475434ACD55}"/>
              </a:ext>
            </a:extLst>
          </p:cNvPr>
          <p:cNvPicPr>
            <a:picLocks noChangeAspect="1"/>
          </p:cNvPicPr>
          <p:nvPr/>
        </p:nvPicPr>
        <p:blipFill>
          <a:blip r:embed="rId3"/>
          <a:srcRect r="1" b="7870"/>
          <a:stretch/>
        </p:blipFill>
        <p:spPr>
          <a:xfrm>
            <a:off x="1645222" y="1282676"/>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2106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Calibri"/>
                <a:cs typeface="Calibri"/>
              </a:rPr>
              <a:t>Slovar</a:t>
            </a:r>
            <a:endParaRPr lang="cs-CZ" sz="2800" b="1" i="0" dirty="0">
              <a:solidFill>
                <a:schemeClr val="tx1">
                  <a:lumMod val="65000"/>
                  <a:lumOff val="35000"/>
                </a:schemeClr>
              </a:solidFill>
              <a:latin typeface="Calibri"/>
              <a:cs typeface="Calibri"/>
            </a:endParaRPr>
          </a:p>
        </p:txBody>
      </p:sp>
      <p:sp>
        <p:nvSpPr>
          <p:cNvPr id="3" name="TextovéPole 4">
            <a:extLst>
              <a:ext uri="{FF2B5EF4-FFF2-40B4-BE49-F238E27FC236}">
                <a16:creationId xmlns:a16="http://schemas.microsoft.com/office/drawing/2014/main" id="{08338C97-1F5A-76F9-C058-235BDCCE2660}"/>
              </a:ext>
            </a:extLst>
          </p:cNvPr>
          <p:cNvSpPr txBox="1"/>
          <p:nvPr/>
        </p:nvSpPr>
        <p:spPr>
          <a:xfrm>
            <a:off x="1115039" y="1923613"/>
            <a:ext cx="4812281" cy="3123932"/>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Integracija načela enakosti spolov: </a:t>
            </a:r>
            <a:r>
              <a:rPr lang="en-US" sz="1400" dirty="0">
                <a:solidFill>
                  <a:srgbClr val="000000"/>
                </a:solidFill>
                <a:ea typeface="+mn-lt"/>
                <a:cs typeface="+mn-lt"/>
              </a:rPr>
              <a:t>strategija, v kateri so vidiki enakosti spolov vključeni v vse faze načrtovanja, izvajanja in vrednotenja projekta, spodbujanje enakih možnosti in preprečevanje diskriminacije na podlagi spola.</a:t>
            </a:r>
          </a:p>
          <a:p>
            <a:pPr>
              <a:spcAft>
                <a:spcPts val="600"/>
              </a:spcAft>
            </a:pPr>
            <a:r>
              <a:rPr lang="en-US" sz="1400" b="1" dirty="0">
                <a:solidFill>
                  <a:srgbClr val="000000"/>
                </a:solidFill>
                <a:ea typeface="+mn-lt"/>
                <a:cs typeface="+mn-lt"/>
              </a:rPr>
              <a:t>Kvote spolov: </a:t>
            </a:r>
            <a:r>
              <a:rPr lang="en-US" sz="1400" dirty="0">
                <a:solidFill>
                  <a:srgbClr val="000000"/>
                </a:solidFill>
                <a:ea typeface="+mn-lt"/>
                <a:cs typeface="+mn-lt"/>
              </a:rPr>
              <a:t>sistem določanja minimalnih zahtev za zastopanost spolov na določenih področjih, kot so zaposlovanje ali organi odločanja, za spodbujanje enakosti spolov</a:t>
            </a:r>
            <a:r>
              <a:rPr lang="en-US" sz="1400" b="1" dirty="0">
                <a:solidFill>
                  <a:srgbClr val="000000"/>
                </a:solidFill>
                <a:ea typeface="+mn-lt"/>
                <a:cs typeface="+mn-lt"/>
              </a:rPr>
              <a:t>.</a:t>
            </a:r>
          </a:p>
          <a:p>
            <a:pPr>
              <a:spcAft>
                <a:spcPts val="600"/>
              </a:spcAft>
            </a:pPr>
            <a:r>
              <a:rPr lang="en-US" sz="1400" b="1" dirty="0">
                <a:solidFill>
                  <a:srgbClr val="000000"/>
                </a:solidFill>
                <a:ea typeface="+mn-lt"/>
                <a:cs typeface="+mn-lt"/>
              </a:rPr>
              <a:t>Metafore, povezane s spolom: </a:t>
            </a:r>
            <a:r>
              <a:rPr lang="en-US" sz="1400" dirty="0">
                <a:solidFill>
                  <a:srgbClr val="000000"/>
                </a:solidFill>
                <a:ea typeface="+mn-lt"/>
                <a:cs typeface="+mn-lt"/>
              </a:rPr>
              <a:t>figurativni jezik, ki krepi stereotipe o spolu ali določenim vlogam, predmetom ali dejanjem pripisuje značilnosti, povezane s spolom.</a:t>
            </a:r>
          </a:p>
          <a:p>
            <a:pPr>
              <a:spcAft>
                <a:spcPts val="600"/>
              </a:spcAft>
            </a:pPr>
            <a:r>
              <a:rPr lang="en-US" sz="1400" b="1" dirty="0">
                <a:solidFill>
                  <a:srgbClr val="000000"/>
                </a:solidFill>
                <a:ea typeface="+mn-lt"/>
                <a:cs typeface="+mn-lt"/>
              </a:rPr>
              <a:t>Spolno občutljiva leča: </a:t>
            </a:r>
            <a:r>
              <a:rPr lang="en-US" sz="1400" dirty="0">
                <a:solidFill>
                  <a:srgbClr val="000000"/>
                </a:solidFill>
                <a:ea typeface="+mn-lt"/>
                <a:cs typeface="+mn-lt"/>
              </a:rPr>
              <a:t>pristop ali perspektiva, ki aktivno upošteva in obravnava različne potrebe, vloge in izkušnje posameznikov glede na njihov spol.</a:t>
            </a:r>
          </a:p>
        </p:txBody>
      </p:sp>
      <p:sp>
        <p:nvSpPr>
          <p:cNvPr id="4" name="QuadreDeText 2">
            <a:extLst>
              <a:ext uri="{FF2B5EF4-FFF2-40B4-BE49-F238E27FC236}">
                <a16:creationId xmlns:a16="http://schemas.microsoft.com/office/drawing/2014/main" id="{C7C8A01B-186D-2491-BFAA-2ED81D6C24A1}"/>
              </a:ext>
            </a:extLst>
          </p:cNvPr>
          <p:cNvSpPr txBox="1"/>
          <p:nvPr/>
        </p:nvSpPr>
        <p:spPr>
          <a:xfrm>
            <a:off x="6555058" y="1927302"/>
            <a:ext cx="4322955" cy="37702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ea typeface="Calibri"/>
                <a:cs typeface="Calibri"/>
              </a:rPr>
              <a:t>Jezikovna pristranskost: </a:t>
            </a:r>
            <a:r>
              <a:rPr lang="en-US" sz="1400" dirty="0">
                <a:ea typeface="Calibri"/>
                <a:cs typeface="Calibri"/>
              </a:rPr>
              <a:t>uporaba jezika, ki krepi stereotipe ali izključuje določene skupine, pogosto nenamerno; to lahko vključuje izraze, povezane s spolom, ali fraze, ki dajejo prednost enemu spolu pred drugim.</a:t>
            </a:r>
          </a:p>
          <a:p>
            <a:pPr>
              <a:spcAft>
                <a:spcPts val="600"/>
              </a:spcAft>
            </a:pPr>
            <a:r>
              <a:rPr lang="en-US" sz="1400" b="1" dirty="0" err="1">
                <a:ea typeface="Calibri"/>
                <a:cs typeface="Calibri"/>
              </a:rPr>
              <a:t>Omilitveni</a:t>
            </a:r>
            <a:r>
              <a:rPr lang="en-US" sz="1400" b="1" dirty="0">
                <a:ea typeface="Calibri"/>
                <a:cs typeface="Calibri"/>
              </a:rPr>
              <a:t> ukrepi: </a:t>
            </a:r>
            <a:r>
              <a:rPr lang="en-US" sz="1400" dirty="0">
                <a:ea typeface="Calibri"/>
                <a:cs typeface="Calibri"/>
              </a:rPr>
              <a:t>Ukrepi, sprejeti za zmanjšanje ali preprečevanje morebitnih negativnih učinkov, kot so politike ali prakse, namenjene zmanjšanju ovir ali pristranskosti na podlagi spola.</a:t>
            </a:r>
          </a:p>
          <a:p>
            <a:pPr>
              <a:spcAft>
                <a:spcPts val="600"/>
              </a:spcAft>
            </a:pPr>
            <a:r>
              <a:rPr lang="en-US" sz="1400" b="1" dirty="0">
                <a:ea typeface="Calibri"/>
                <a:cs typeface="Calibri"/>
              </a:rPr>
              <a:t>Spolno nadlegovanje: </a:t>
            </a:r>
            <a:r>
              <a:rPr lang="en-US" sz="1400" dirty="0">
                <a:ea typeface="Calibri"/>
                <a:cs typeface="Calibri"/>
              </a:rPr>
              <a:t>neželeno ali neprimerno vedenje spolne narave, ki ustvarja zastrašujoče, sovražno ali žaljivo okolje za žrtev.</a:t>
            </a:r>
          </a:p>
          <a:p>
            <a:pPr>
              <a:spcAft>
                <a:spcPts val="600"/>
              </a:spcAft>
            </a:pPr>
            <a:r>
              <a:rPr lang="en-US" sz="1400" b="1" dirty="0">
                <a:ea typeface="Calibri"/>
                <a:cs typeface="Calibri"/>
              </a:rPr>
              <a:t>Nezavedne pristranskosti glede spola: </a:t>
            </a:r>
            <a:r>
              <a:rPr lang="en-US" sz="1400" dirty="0">
                <a:ea typeface="Calibri"/>
                <a:cs typeface="Calibri"/>
              </a:rPr>
              <a:t>implicitne pristranskosti, povezane posebej s spolom, ki lahko vplivajo na zaznavanje, odločitve in vedenje brez zavestnega zavedanja, kar pogosto ohranja stereotipe in neenakosti.</a:t>
            </a:r>
            <a:r>
              <a:rPr lang="en-US" sz="1400" dirty="0">
                <a:cs typeface="Segoe UI"/>
              </a:rPr>
              <a:t>​</a:t>
            </a:r>
            <a:endParaRPr lang="en-US" sz="1400" dirty="0">
              <a:ea typeface="Calibri"/>
              <a:cs typeface="Segoe UI"/>
            </a:endParaRPr>
          </a:p>
        </p:txBody>
      </p:sp>
    </p:spTree>
    <p:extLst>
      <p:ext uri="{BB962C8B-B14F-4D97-AF65-F5344CB8AC3E}">
        <p14:creationId xmlns:p14="http://schemas.microsoft.com/office/powerpoint/2010/main" val="1388323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2B927DD-F3D0-4E61-9727-FF3B2D336A70}"/>
              </a:ext>
            </a:extLst>
          </p:cNvPr>
          <p:cNvGrpSpPr/>
          <p:nvPr/>
        </p:nvGrpSpPr>
        <p:grpSpPr>
          <a:xfrm>
            <a:off x="1372602" y="1650860"/>
            <a:ext cx="4357938" cy="1600438"/>
            <a:chOff x="798523" y="2019178"/>
            <a:chExt cx="4357938" cy="1600438"/>
          </a:xfrm>
        </p:grpSpPr>
        <p:sp>
          <p:nvSpPr>
            <p:cNvPr id="29" name="Rectangle 28">
              <a:extLst>
                <a:ext uri="{FF2B5EF4-FFF2-40B4-BE49-F238E27FC236}">
                  <a16:creationId xmlns:a16="http://schemas.microsoft.com/office/drawing/2014/main" id="{25BECE4A-4FB9-4D35-A1AE-46B605C8BE89}"/>
                </a:ext>
              </a:extLst>
            </p:cNvPr>
            <p:cNvSpPr/>
            <p:nvPr/>
          </p:nvSpPr>
          <p:spPr>
            <a:xfrm>
              <a:off x="798523" y="2019178"/>
              <a:ext cx="4357938"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112DBE-89E6-4B7A-A632-AA4CE9458E8B}"/>
                </a:ext>
              </a:extLst>
            </p:cNvPr>
            <p:cNvGrpSpPr/>
            <p:nvPr/>
          </p:nvGrpSpPr>
          <p:grpSpPr>
            <a:xfrm>
              <a:off x="873939" y="2047459"/>
              <a:ext cx="4221846" cy="1468739"/>
              <a:chOff x="873939" y="2047459"/>
              <a:chExt cx="4221846" cy="1468739"/>
            </a:xfrm>
          </p:grpSpPr>
          <p:pic>
            <p:nvPicPr>
              <p:cNvPr id="4" name="Picture 3">
                <a:extLst>
                  <a:ext uri="{FF2B5EF4-FFF2-40B4-BE49-F238E27FC236}">
                    <a16:creationId xmlns:a16="http://schemas.microsoft.com/office/drawing/2014/main" id="{EA110F35-75EF-462A-B14D-B9EB35BE98F0}"/>
                  </a:ext>
                </a:extLst>
              </p:cNvPr>
              <p:cNvPicPr>
                <a:picLocks noChangeAspect="1"/>
              </p:cNvPicPr>
              <p:nvPr/>
            </p:nvPicPr>
            <p:blipFill>
              <a:blip r:embed="rId3"/>
              <a:stretch>
                <a:fillRect/>
              </a:stretch>
            </p:blipFill>
            <p:spPr>
              <a:xfrm>
                <a:off x="969034" y="3116554"/>
                <a:ext cx="3933083" cy="399644"/>
              </a:xfrm>
              <a:prstGeom prst="rect">
                <a:avLst/>
              </a:prstGeom>
            </p:spPr>
          </p:pic>
          <p:pic>
            <p:nvPicPr>
              <p:cNvPr id="10" name="Picture 9">
                <a:hlinkClick r:id="rId4"/>
                <a:extLst>
                  <a:ext uri="{FF2B5EF4-FFF2-40B4-BE49-F238E27FC236}">
                    <a16:creationId xmlns:a16="http://schemas.microsoft.com/office/drawing/2014/main" id="{33B06EA6-16B0-4970-A774-27A354D3DC5B}"/>
                  </a:ext>
                </a:extLst>
              </p:cNvPr>
              <p:cNvPicPr>
                <a:picLocks noChangeAspect="1"/>
              </p:cNvPicPr>
              <p:nvPr/>
            </p:nvPicPr>
            <p:blipFill>
              <a:blip r:embed="rId5"/>
              <a:stretch>
                <a:fillRect/>
              </a:stretch>
            </p:blipFill>
            <p:spPr>
              <a:xfrm>
                <a:off x="873939" y="2047459"/>
                <a:ext cx="4221846" cy="1097375"/>
              </a:xfrm>
              <a:prstGeom prst="rect">
                <a:avLst/>
              </a:prstGeom>
            </p:spPr>
          </p:pic>
        </p:grpSp>
      </p:grpSp>
      <p:grpSp>
        <p:nvGrpSpPr>
          <p:cNvPr id="32" name="Group 31">
            <a:extLst>
              <a:ext uri="{FF2B5EF4-FFF2-40B4-BE49-F238E27FC236}">
                <a16:creationId xmlns:a16="http://schemas.microsoft.com/office/drawing/2014/main" id="{D003BECE-CE08-4D43-9D41-444E17D2F9E9}"/>
              </a:ext>
            </a:extLst>
          </p:cNvPr>
          <p:cNvGrpSpPr/>
          <p:nvPr/>
        </p:nvGrpSpPr>
        <p:grpSpPr>
          <a:xfrm>
            <a:off x="5901051" y="1650860"/>
            <a:ext cx="5044076" cy="1600438"/>
            <a:chOff x="6043773" y="2012254"/>
            <a:chExt cx="5044076" cy="1600438"/>
          </a:xfrm>
        </p:grpSpPr>
        <p:sp>
          <p:nvSpPr>
            <p:cNvPr id="30" name="Rectangle 29">
              <a:extLst>
                <a:ext uri="{FF2B5EF4-FFF2-40B4-BE49-F238E27FC236}">
                  <a16:creationId xmlns:a16="http://schemas.microsoft.com/office/drawing/2014/main" id="{6DA3210B-0E00-4BC7-BC7C-965F420F6FF9}"/>
                </a:ext>
              </a:extLst>
            </p:cNvPr>
            <p:cNvSpPr/>
            <p:nvPr/>
          </p:nvSpPr>
          <p:spPr>
            <a:xfrm>
              <a:off x="6043773" y="2012254"/>
              <a:ext cx="5044076"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170D0-2FF7-41D6-879E-9748DEC65140}"/>
                </a:ext>
              </a:extLst>
            </p:cNvPr>
            <p:cNvGrpSpPr/>
            <p:nvPr/>
          </p:nvGrpSpPr>
          <p:grpSpPr>
            <a:xfrm>
              <a:off x="6076122" y="2141725"/>
              <a:ext cx="4991849" cy="1376237"/>
              <a:chOff x="6076122" y="2141725"/>
              <a:chExt cx="4991849" cy="1376237"/>
            </a:xfrm>
          </p:grpSpPr>
          <p:pic>
            <p:nvPicPr>
              <p:cNvPr id="17" name="Picture 16">
                <a:hlinkClick r:id="rId6"/>
                <a:extLst>
                  <a:ext uri="{FF2B5EF4-FFF2-40B4-BE49-F238E27FC236}">
                    <a16:creationId xmlns:a16="http://schemas.microsoft.com/office/drawing/2014/main" id="{49AAD95D-CD12-44F2-8789-10EE6505897F}"/>
                  </a:ext>
                </a:extLst>
              </p:cNvPr>
              <p:cNvPicPr>
                <a:picLocks noChangeAspect="1"/>
              </p:cNvPicPr>
              <p:nvPr/>
            </p:nvPicPr>
            <p:blipFill>
              <a:blip r:embed="rId7"/>
              <a:stretch>
                <a:fillRect/>
              </a:stretch>
            </p:blipFill>
            <p:spPr>
              <a:xfrm>
                <a:off x="6231117" y="2141725"/>
                <a:ext cx="4672166" cy="1063871"/>
              </a:xfrm>
              <a:prstGeom prst="rect">
                <a:avLst/>
              </a:prstGeom>
            </p:spPr>
          </p:pic>
          <p:pic>
            <p:nvPicPr>
              <p:cNvPr id="19" name="Picture 18">
                <a:extLst>
                  <a:ext uri="{FF2B5EF4-FFF2-40B4-BE49-F238E27FC236}">
                    <a16:creationId xmlns:a16="http://schemas.microsoft.com/office/drawing/2014/main" id="{FD44E0A0-363C-4245-B412-78BB5A76A3A3}"/>
                  </a:ext>
                </a:extLst>
              </p:cNvPr>
              <p:cNvPicPr>
                <a:picLocks noChangeAspect="1"/>
              </p:cNvPicPr>
              <p:nvPr/>
            </p:nvPicPr>
            <p:blipFill>
              <a:blip r:embed="rId8"/>
              <a:stretch>
                <a:fillRect/>
              </a:stretch>
            </p:blipFill>
            <p:spPr>
              <a:xfrm>
                <a:off x="6076122" y="3205596"/>
                <a:ext cx="4991849" cy="312366"/>
              </a:xfrm>
              <a:prstGeom prst="rect">
                <a:avLst/>
              </a:prstGeom>
            </p:spPr>
          </p:pic>
        </p:grpSp>
      </p:grpSp>
      <p:pic>
        <p:nvPicPr>
          <p:cNvPr id="21" name="Picture 20">
            <a:extLst>
              <a:ext uri="{FF2B5EF4-FFF2-40B4-BE49-F238E27FC236}">
                <a16:creationId xmlns:a16="http://schemas.microsoft.com/office/drawing/2014/main" id="{E54BCFB2-9452-4787-B63F-30894C2A9CBD}"/>
              </a:ext>
            </a:extLst>
          </p:cNvPr>
          <p:cNvPicPr>
            <a:picLocks noChangeAspect="1"/>
          </p:cNvPicPr>
          <p:nvPr/>
        </p:nvPicPr>
        <p:blipFill>
          <a:blip r:embed="rId9"/>
          <a:stretch>
            <a:fillRect/>
          </a:stretch>
        </p:blipFill>
        <p:spPr>
          <a:xfrm>
            <a:off x="6559696" y="3606703"/>
            <a:ext cx="1662786" cy="1775708"/>
          </a:xfrm>
          <a:prstGeom prst="rect">
            <a:avLst/>
          </a:prstGeom>
        </p:spPr>
      </p:pic>
      <p:sp>
        <p:nvSpPr>
          <p:cNvPr id="23" name="TextBox 22">
            <a:extLst>
              <a:ext uri="{FF2B5EF4-FFF2-40B4-BE49-F238E27FC236}">
                <a16:creationId xmlns:a16="http://schemas.microsoft.com/office/drawing/2014/main" id="{8EBA11E5-875C-4FF0-BC49-96E0090D121C}"/>
              </a:ext>
            </a:extLst>
          </p:cNvPr>
          <p:cNvSpPr txBox="1"/>
          <p:nvPr/>
        </p:nvSpPr>
        <p:spPr>
          <a:xfrm>
            <a:off x="1041298" y="3619584"/>
            <a:ext cx="2401062" cy="1600438"/>
          </a:xfrm>
          <a:prstGeom prst="rect">
            <a:avLst/>
          </a:prstGeom>
          <a:noFill/>
        </p:spPr>
        <p:txBody>
          <a:bodyPr wrap="square">
            <a:spAutoFit/>
          </a:bodyPr>
          <a:lstStyle/>
          <a:p>
            <a:r>
              <a:rPr lang="en-US" sz="1400" i="1" dirty="0">
                <a:latin typeface="Sofia Pro"/>
              </a:rPr>
              <a:t>Najboljše možno ergonomsko ujemanje poveča operaterjevo učinkovitost, udobje in varnost sistema. Za vsako ergonomsko neskladje odštejete od svoje idealne produktivnosti, kar stane čas in denar.</a:t>
            </a:r>
          </a:p>
        </p:txBody>
      </p:sp>
      <p:pic>
        <p:nvPicPr>
          <p:cNvPr id="24" name="Picture 23">
            <a:extLst>
              <a:ext uri="{FF2B5EF4-FFF2-40B4-BE49-F238E27FC236}">
                <a16:creationId xmlns:a16="http://schemas.microsoft.com/office/drawing/2014/main" id="{848FA882-1B4A-4B95-8674-AF22DF967872}"/>
              </a:ext>
            </a:extLst>
          </p:cNvPr>
          <p:cNvPicPr>
            <a:picLocks noChangeAspect="1"/>
          </p:cNvPicPr>
          <p:nvPr/>
        </p:nvPicPr>
        <p:blipFill>
          <a:blip r:embed="rId10"/>
          <a:stretch>
            <a:fillRect/>
          </a:stretch>
        </p:blipFill>
        <p:spPr>
          <a:xfrm>
            <a:off x="3583722" y="3612706"/>
            <a:ext cx="1241435" cy="1769705"/>
          </a:xfrm>
          <a:prstGeom prst="rect">
            <a:avLst/>
          </a:prstGeom>
        </p:spPr>
      </p:pic>
      <p:pic>
        <p:nvPicPr>
          <p:cNvPr id="25" name="Picture 24">
            <a:extLst>
              <a:ext uri="{FF2B5EF4-FFF2-40B4-BE49-F238E27FC236}">
                <a16:creationId xmlns:a16="http://schemas.microsoft.com/office/drawing/2014/main" id="{2B38A320-FB49-4B8C-9C4E-24866983B7E7}"/>
              </a:ext>
            </a:extLst>
          </p:cNvPr>
          <p:cNvPicPr>
            <a:picLocks noChangeAspect="1"/>
          </p:cNvPicPr>
          <p:nvPr/>
        </p:nvPicPr>
        <p:blipFill>
          <a:blip r:embed="rId11"/>
          <a:stretch>
            <a:fillRect/>
          </a:stretch>
        </p:blipFill>
        <p:spPr>
          <a:xfrm>
            <a:off x="5055852" y="3606703"/>
            <a:ext cx="1273149" cy="1775708"/>
          </a:xfrm>
          <a:prstGeom prst="rect">
            <a:avLst/>
          </a:prstGeom>
        </p:spPr>
      </p:pic>
      <p:pic>
        <p:nvPicPr>
          <p:cNvPr id="26" name="Picture 25">
            <a:extLst>
              <a:ext uri="{FF2B5EF4-FFF2-40B4-BE49-F238E27FC236}">
                <a16:creationId xmlns:a16="http://schemas.microsoft.com/office/drawing/2014/main" id="{3D701724-4BBD-422C-96C5-FA7B9EC95B17}"/>
              </a:ext>
            </a:extLst>
          </p:cNvPr>
          <p:cNvPicPr>
            <a:picLocks noChangeAspect="1"/>
          </p:cNvPicPr>
          <p:nvPr/>
        </p:nvPicPr>
        <p:blipFill>
          <a:blip r:embed="rId12"/>
          <a:stretch>
            <a:fillRect/>
          </a:stretch>
        </p:blipFill>
        <p:spPr>
          <a:xfrm>
            <a:off x="8453177" y="3619584"/>
            <a:ext cx="2644240" cy="1762827"/>
          </a:xfrm>
          <a:prstGeom prst="rect">
            <a:avLst/>
          </a:prstGeom>
        </p:spPr>
      </p:pic>
      <p:sp>
        <p:nvSpPr>
          <p:cNvPr id="2" name="TextovéPole 3">
            <a:extLst>
              <a:ext uri="{FF2B5EF4-FFF2-40B4-BE49-F238E27FC236}">
                <a16:creationId xmlns:a16="http://schemas.microsoft.com/office/drawing/2014/main" id="{B5F29C29-C6FF-4DD3-8115-FD858348C423}"/>
              </a:ext>
            </a:extLst>
          </p:cNvPr>
          <p:cNvSpPr txBox="1"/>
          <p:nvPr/>
        </p:nvSpPr>
        <p:spPr>
          <a:xfrm>
            <a:off x="1993153" y="704708"/>
            <a:ext cx="820569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ofia Pro" pitchFamily="2" charset="0"/>
              </a:rPr>
              <a:t>Predmet: stroji in mehanizacija</a:t>
            </a:r>
            <a:endParaRPr lang="cs-CZ" sz="3200" b="1" dirty="0">
              <a:solidFill>
                <a:schemeClr val="tx1">
                  <a:lumMod val="65000"/>
                  <a:lumOff val="35000"/>
                </a:schemeClr>
              </a:solidFill>
            </a:endParaRPr>
          </a:p>
        </p:txBody>
      </p:sp>
    </p:spTree>
    <p:extLst>
      <p:ext uri="{BB962C8B-B14F-4D97-AF65-F5344CB8AC3E}">
        <p14:creationId xmlns:p14="http://schemas.microsoft.com/office/powerpoint/2010/main" val="3295375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E08455-823F-45F3-BA22-9D7404461CD6}"/>
              </a:ext>
            </a:extLst>
          </p:cNvPr>
          <p:cNvSpPr txBox="1"/>
          <p:nvPr/>
        </p:nvSpPr>
        <p:spPr>
          <a:xfrm>
            <a:off x="995974" y="5053868"/>
            <a:ext cx="5868652" cy="461665"/>
          </a:xfrm>
          <a:prstGeom prst="rect">
            <a:avLst/>
          </a:prstGeom>
          <a:noFill/>
        </p:spPr>
        <p:txBody>
          <a:bodyPr wrap="square">
            <a:spAutoFit/>
          </a:bodyPr>
          <a:lstStyle/>
          <a:p>
            <a:pPr fontAlgn="base"/>
            <a:r>
              <a:rPr lang="en-US" sz="1200" b="0" i="0" u="none" strike="noStrike" dirty="0">
                <a:solidFill>
                  <a:schemeClr val="bg1">
                    <a:lumMod val="50000"/>
                  </a:schemeClr>
                </a:solidFill>
                <a:effectLst/>
                <a:latin typeface="Sofia Pro"/>
                <a:hlinkClick r:id="rId3"/>
              </a:rPr>
              <a:t>Enginyeries Agraries: guies per a una docència universitària amb perspectiva de gènere. </a:t>
            </a:r>
            <a:br>
              <a:rPr lang="en-US" sz="1200" b="0" i="0" u="none" strike="noStrike" dirty="0">
                <a:solidFill>
                  <a:schemeClr val="bg1">
                    <a:lumMod val="50000"/>
                  </a:schemeClr>
                </a:solidFill>
                <a:effectLst/>
                <a:latin typeface="Sofia Pro"/>
                <a:hlinkClick r:id="rId3"/>
              </a:rPr>
            </a:br>
            <a:r>
              <a:rPr lang="en-US" sz="1200" b="0" i="0" dirty="0">
                <a:solidFill>
                  <a:srgbClr val="808080"/>
                </a:solidFill>
                <a:effectLst/>
                <a:latin typeface="Sofia Pro"/>
                <a:hlinkClick r:id="rId3"/>
              </a:rPr>
              <a:t>Raigón Jiménez, María Dolores (Xarxa Vives d'Universitats, 2022)</a:t>
            </a:r>
            <a:endParaRPr lang="en-US" sz="1200" b="0" i="0" dirty="0">
              <a:solidFill>
                <a:srgbClr val="808080"/>
              </a:solidFill>
              <a:effectLst/>
              <a:latin typeface="Sofia Pro"/>
            </a:endParaRPr>
          </a:p>
        </p:txBody>
      </p:sp>
      <p:pic>
        <p:nvPicPr>
          <p:cNvPr id="4" name="Picture 3">
            <a:hlinkClick r:id="rId4"/>
            <a:extLst>
              <a:ext uri="{FF2B5EF4-FFF2-40B4-BE49-F238E27FC236}">
                <a16:creationId xmlns:a16="http://schemas.microsoft.com/office/drawing/2014/main" id="{336176E9-7B28-4CCC-A795-587F7A724050}"/>
              </a:ext>
            </a:extLst>
          </p:cNvPr>
          <p:cNvPicPr>
            <a:picLocks noChangeAspect="1"/>
          </p:cNvPicPr>
          <p:nvPr/>
        </p:nvPicPr>
        <p:blipFill>
          <a:blip r:embed="rId5"/>
          <a:stretch>
            <a:fillRect/>
          </a:stretch>
        </p:blipFill>
        <p:spPr>
          <a:xfrm>
            <a:off x="995974" y="1968929"/>
            <a:ext cx="6187976" cy="2240474"/>
          </a:xfrm>
          <a:prstGeom prst="rect">
            <a:avLst/>
          </a:prstGeom>
          <a:ln w="19050">
            <a:solidFill>
              <a:srgbClr val="007F2D"/>
            </a:solidFill>
          </a:ln>
        </p:spPr>
      </p:pic>
      <p:pic>
        <p:nvPicPr>
          <p:cNvPr id="4098" name="Picture 2">
            <a:extLst>
              <a:ext uri="{FF2B5EF4-FFF2-40B4-BE49-F238E27FC236}">
                <a16:creationId xmlns:a16="http://schemas.microsoft.com/office/drawing/2014/main" id="{B1CAD33A-D728-48EB-B6D8-854B92BF5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106" y="1785673"/>
            <a:ext cx="3825920" cy="286574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DB76ED-C098-4CE7-BDD0-2582661CB257}"/>
              </a:ext>
            </a:extLst>
          </p:cNvPr>
          <p:cNvPicPr>
            <a:picLocks noChangeAspect="1"/>
          </p:cNvPicPr>
          <p:nvPr/>
        </p:nvPicPr>
        <p:blipFill>
          <a:blip r:embed="rId7"/>
          <a:stretch>
            <a:fillRect/>
          </a:stretch>
        </p:blipFill>
        <p:spPr>
          <a:xfrm>
            <a:off x="10181243" y="4393072"/>
            <a:ext cx="885825" cy="885825"/>
          </a:xfrm>
          <a:prstGeom prst="rect">
            <a:avLst/>
          </a:prstGeom>
        </p:spPr>
      </p:pic>
      <p:sp>
        <p:nvSpPr>
          <p:cNvPr id="2" name="TextovéPole 3">
            <a:extLst>
              <a:ext uri="{FF2B5EF4-FFF2-40B4-BE49-F238E27FC236}">
                <a16:creationId xmlns:a16="http://schemas.microsoft.com/office/drawing/2014/main" id="{FF8C1657-3228-FEB5-0E2C-82FCBE316E55}"/>
              </a:ext>
            </a:extLst>
          </p:cNvPr>
          <p:cNvSpPr txBox="1"/>
          <p:nvPr/>
        </p:nvSpPr>
        <p:spPr>
          <a:xfrm>
            <a:off x="1993153" y="704708"/>
            <a:ext cx="820569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ofia Pro" pitchFamily="2" charset="0"/>
              </a:rPr>
              <a:t>Predmet: namakalni inženiring</a:t>
            </a:r>
            <a:endParaRPr lang="cs-CZ" sz="3200" b="1" dirty="0">
              <a:solidFill>
                <a:schemeClr val="tx1">
                  <a:lumMod val="65000"/>
                  <a:lumOff val="35000"/>
                </a:schemeClr>
              </a:solidFill>
            </a:endParaRPr>
          </a:p>
        </p:txBody>
      </p:sp>
    </p:spTree>
    <p:extLst>
      <p:ext uri="{BB962C8B-B14F-4D97-AF65-F5344CB8AC3E}">
        <p14:creationId xmlns:p14="http://schemas.microsoft.com/office/powerpoint/2010/main" val="365034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0D195-6C74-4669-84B9-253A30517C6C}"/>
              </a:ext>
            </a:extLst>
          </p:cNvPr>
          <p:cNvPicPr>
            <a:picLocks noChangeAspect="1"/>
          </p:cNvPicPr>
          <p:nvPr/>
        </p:nvPicPr>
        <p:blipFill>
          <a:blip r:embed="rId3"/>
          <a:stretch>
            <a:fillRect/>
          </a:stretch>
        </p:blipFill>
        <p:spPr>
          <a:xfrm>
            <a:off x="833300" y="1625242"/>
            <a:ext cx="1337452" cy="1872434"/>
          </a:xfrm>
          <a:prstGeom prst="rect">
            <a:avLst/>
          </a:prstGeom>
        </p:spPr>
      </p:pic>
      <p:sp>
        <p:nvSpPr>
          <p:cNvPr id="12" name="TextovéPole 3">
            <a:extLst>
              <a:ext uri="{FF2B5EF4-FFF2-40B4-BE49-F238E27FC236}">
                <a16:creationId xmlns:a16="http://schemas.microsoft.com/office/drawing/2014/main" id="{E6A76AF7-A31D-4063-88B8-24E2115CE49A}"/>
              </a:ext>
            </a:extLst>
          </p:cNvPr>
          <p:cNvSpPr txBox="1"/>
          <p:nvPr/>
        </p:nvSpPr>
        <p:spPr>
          <a:xfrm>
            <a:off x="2278481" y="1518584"/>
            <a:ext cx="1864082" cy="1754326"/>
          </a:xfrm>
          <a:prstGeom prst="rect">
            <a:avLst/>
          </a:prstGeom>
          <a:noFill/>
        </p:spPr>
        <p:txBody>
          <a:bodyPr wrap="square" rtlCol="0">
            <a:spAutoFit/>
          </a:bodyPr>
          <a:lstStyle/>
          <a:p>
            <a:r>
              <a:rPr lang="en-US" b="1" dirty="0">
                <a:solidFill>
                  <a:schemeClr val="tx1">
                    <a:lumMod val="65000"/>
                    <a:lumOff val="35000"/>
                  </a:schemeClr>
                </a:solidFill>
                <a:latin typeface="Sofia Pro" pitchFamily="2" charset="0"/>
              </a:rPr>
              <a:t>Mary Temple Grandin (1947)</a:t>
            </a:r>
          </a:p>
          <a:p>
            <a:r>
              <a:rPr lang="en-US" sz="1200" i="0" dirty="0">
                <a:solidFill>
                  <a:schemeClr val="tx1">
                    <a:lumMod val="65000"/>
                    <a:lumOff val="35000"/>
                  </a:schemeClr>
                </a:solidFill>
                <a:latin typeface="Sofia Pro" pitchFamily="2" charset="0"/>
              </a:rPr>
              <a:t>Njeni inovativni dizajni objektov za ravnanje z živino so spremenili način ravnanja z živalmi in njihove predelave v kmetijskem sektorju.</a:t>
            </a:r>
            <a:endParaRPr lang="cs-CZ" sz="1200" i="0" dirty="0">
              <a:solidFill>
                <a:schemeClr val="tx1">
                  <a:lumMod val="65000"/>
                  <a:lumOff val="35000"/>
                </a:schemeClr>
              </a:solidFill>
              <a:latin typeface="Sofia Pro" pitchFamily="2" charset="0"/>
            </a:endParaRPr>
          </a:p>
        </p:txBody>
      </p:sp>
      <p:pic>
        <p:nvPicPr>
          <p:cNvPr id="5" name="Picture 4">
            <a:extLst>
              <a:ext uri="{FF2B5EF4-FFF2-40B4-BE49-F238E27FC236}">
                <a16:creationId xmlns:a16="http://schemas.microsoft.com/office/drawing/2014/main" id="{A9A58D86-49A6-4392-8FA2-CD71A67E1E49}"/>
              </a:ext>
            </a:extLst>
          </p:cNvPr>
          <p:cNvPicPr>
            <a:picLocks noChangeAspect="1"/>
          </p:cNvPicPr>
          <p:nvPr/>
        </p:nvPicPr>
        <p:blipFill>
          <a:blip r:embed="rId4"/>
          <a:stretch>
            <a:fillRect/>
          </a:stretch>
        </p:blipFill>
        <p:spPr>
          <a:xfrm>
            <a:off x="833300" y="3575255"/>
            <a:ext cx="1337452" cy="1799414"/>
          </a:xfrm>
          <a:prstGeom prst="rect">
            <a:avLst/>
          </a:prstGeom>
        </p:spPr>
      </p:pic>
      <p:pic>
        <p:nvPicPr>
          <p:cNvPr id="15364" name="Picture 4">
            <a:extLst>
              <a:ext uri="{FF2B5EF4-FFF2-40B4-BE49-F238E27FC236}">
                <a16:creationId xmlns:a16="http://schemas.microsoft.com/office/drawing/2014/main" id="{5924E29D-3024-4DD8-AEA1-07F07FA64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739" y="1628207"/>
            <a:ext cx="1047750" cy="1271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3">
            <a:extLst>
              <a:ext uri="{FF2B5EF4-FFF2-40B4-BE49-F238E27FC236}">
                <a16:creationId xmlns:a16="http://schemas.microsoft.com/office/drawing/2014/main" id="{FCA92651-7ADC-4F77-A5EC-56ECB087449E}"/>
              </a:ext>
            </a:extLst>
          </p:cNvPr>
          <p:cNvSpPr txBox="1"/>
          <p:nvPr/>
        </p:nvSpPr>
        <p:spPr>
          <a:xfrm>
            <a:off x="5587217" y="1518584"/>
            <a:ext cx="2021250" cy="1384995"/>
          </a:xfrm>
          <a:prstGeom prst="rect">
            <a:avLst/>
          </a:prstGeom>
          <a:noFill/>
        </p:spPr>
        <p:txBody>
          <a:bodyPr wrap="square" rtlCol="0">
            <a:spAutoFit/>
          </a:bodyPr>
          <a:lstStyle/>
          <a:p>
            <a:r>
              <a:rPr lang="en-US" b="1" dirty="0">
                <a:solidFill>
                  <a:schemeClr val="tx1">
                    <a:lumMod val="65000"/>
                    <a:lumOff val="35000"/>
                  </a:schemeClr>
                </a:solidFill>
                <a:latin typeface="Sofia Pro" pitchFamily="2" charset="0"/>
              </a:rPr>
              <a:t>Louise Fresco (1952)</a:t>
            </a:r>
          </a:p>
          <a:p>
            <a:r>
              <a:rPr lang="en-US" sz="1200" i="0" dirty="0">
                <a:solidFill>
                  <a:schemeClr val="tx1">
                    <a:lumMod val="65000"/>
                    <a:lumOff val="35000"/>
                  </a:schemeClr>
                </a:solidFill>
                <a:latin typeface="Sofia Pro" pitchFamily="2" charset="0"/>
              </a:rPr>
              <a:t>Njeno delo se osredotoča na presečišče znanosti, tehnologije in družbe, zlasti v kontekstu proizvodnje hrane.</a:t>
            </a:r>
            <a:endParaRPr lang="cs-CZ" sz="1200"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12DA83C3-4660-4570-8B16-B9822CA13AD3}"/>
              </a:ext>
            </a:extLst>
          </p:cNvPr>
          <p:cNvPicPr>
            <a:picLocks noChangeAspect="1"/>
          </p:cNvPicPr>
          <p:nvPr/>
        </p:nvPicPr>
        <p:blipFill>
          <a:blip r:embed="rId6"/>
          <a:stretch>
            <a:fillRect/>
          </a:stretch>
        </p:blipFill>
        <p:spPr>
          <a:xfrm>
            <a:off x="4443014" y="3393969"/>
            <a:ext cx="1217644" cy="1826467"/>
          </a:xfrm>
          <a:prstGeom prst="rect">
            <a:avLst/>
          </a:prstGeom>
        </p:spPr>
      </p:pic>
      <p:sp>
        <p:nvSpPr>
          <p:cNvPr id="17" name="TextovéPole 3">
            <a:extLst>
              <a:ext uri="{FF2B5EF4-FFF2-40B4-BE49-F238E27FC236}">
                <a16:creationId xmlns:a16="http://schemas.microsoft.com/office/drawing/2014/main" id="{49429DFC-9803-4642-931B-092A6A4D5983}"/>
              </a:ext>
            </a:extLst>
          </p:cNvPr>
          <p:cNvSpPr txBox="1"/>
          <p:nvPr/>
        </p:nvSpPr>
        <p:spPr>
          <a:xfrm>
            <a:off x="5738194" y="3272910"/>
            <a:ext cx="2181420" cy="1938992"/>
          </a:xfrm>
          <a:prstGeom prst="rect">
            <a:avLst/>
          </a:prstGeom>
          <a:noFill/>
        </p:spPr>
        <p:txBody>
          <a:bodyPr wrap="square" rtlCol="0">
            <a:spAutoFit/>
          </a:bodyPr>
          <a:lstStyle/>
          <a:p>
            <a:r>
              <a:rPr lang="en-US" b="1" dirty="0">
                <a:solidFill>
                  <a:schemeClr val="tx1">
                    <a:lumMod val="65000"/>
                    <a:lumOff val="35000"/>
                  </a:schemeClr>
                </a:solidFill>
                <a:latin typeface="Sofia Pro" pitchFamily="2" charset="0"/>
              </a:rPr>
              <a:t>Mary-Dell Chilton (1939)</a:t>
            </a:r>
          </a:p>
          <a:p>
            <a:r>
              <a:rPr lang="en-US" sz="1200" i="0" dirty="0">
                <a:solidFill>
                  <a:schemeClr val="tx1">
                    <a:lumMod val="65000"/>
                    <a:lumOff val="35000"/>
                  </a:schemeClr>
                </a:solidFill>
                <a:latin typeface="Sofia Pro" pitchFamily="2" charset="0"/>
              </a:rPr>
              <a:t>Njeno delo na področju rastlinskega genskega inženiringa je bilo ključnega pomena pri razvoju gensko spremenjenih pridelkov, kar je pomembno vplivalo na </a:t>
            </a:r>
            <a:r>
              <a:rPr lang="en-US" sz="1200" i="0" dirty="0" err="1">
                <a:solidFill>
                  <a:schemeClr val="tx1">
                    <a:lumMod val="65000"/>
                    <a:lumOff val="35000"/>
                  </a:schemeClr>
                </a:solidFill>
                <a:latin typeface="Sofia Pro" pitchFamily="2" charset="0"/>
              </a:rPr>
              <a:t>agroživilsko</a:t>
            </a:r>
            <a:r>
              <a:rPr lang="en-US" sz="1200" i="0" dirty="0">
                <a:solidFill>
                  <a:schemeClr val="tx1">
                    <a:lumMod val="65000"/>
                    <a:lumOff val="35000"/>
                  </a:schemeClr>
                </a:solidFill>
                <a:latin typeface="Sofia Pro" pitchFamily="2" charset="0"/>
              </a:rPr>
              <a:t> industrijo.</a:t>
            </a:r>
            <a:endParaRPr lang="cs-CZ" sz="1200" i="0" dirty="0">
              <a:solidFill>
                <a:schemeClr val="tx1">
                  <a:lumMod val="65000"/>
                  <a:lumOff val="35000"/>
                </a:schemeClr>
              </a:solidFill>
              <a:latin typeface="Sofia Pro" pitchFamily="2" charset="0"/>
            </a:endParaRPr>
          </a:p>
        </p:txBody>
      </p:sp>
      <p:sp>
        <p:nvSpPr>
          <p:cNvPr id="3" name="TextovéPole 3">
            <a:extLst>
              <a:ext uri="{FF2B5EF4-FFF2-40B4-BE49-F238E27FC236}">
                <a16:creationId xmlns:a16="http://schemas.microsoft.com/office/drawing/2014/main" id="{C687F49E-5892-5732-F9FC-16DB559C9F74}"/>
              </a:ext>
            </a:extLst>
          </p:cNvPr>
          <p:cNvSpPr txBox="1"/>
          <p:nvPr/>
        </p:nvSpPr>
        <p:spPr>
          <a:xfrm>
            <a:off x="1993153" y="704708"/>
            <a:ext cx="820569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ofia Pro" pitchFamily="2" charset="0"/>
              </a:rPr>
              <a:t>Ženske vzornice</a:t>
            </a:r>
            <a:endParaRPr lang="cs-CZ" sz="3200" b="1" dirty="0">
              <a:solidFill>
                <a:schemeClr val="tx1">
                  <a:lumMod val="65000"/>
                  <a:lumOff val="35000"/>
                </a:schemeClr>
              </a:solidFill>
            </a:endParaRPr>
          </a:p>
        </p:txBody>
      </p:sp>
      <p:pic>
        <p:nvPicPr>
          <p:cNvPr id="11" name="Picture 10">
            <a:hlinkClick r:id="rId7"/>
            <a:extLst>
              <a:ext uri="{FF2B5EF4-FFF2-40B4-BE49-F238E27FC236}">
                <a16:creationId xmlns:a16="http://schemas.microsoft.com/office/drawing/2014/main" id="{78968C6D-F112-4C53-ACB8-EAA7F1C0ACD4}"/>
              </a:ext>
            </a:extLst>
          </p:cNvPr>
          <p:cNvPicPr>
            <a:picLocks noChangeAspect="1"/>
          </p:cNvPicPr>
          <p:nvPr/>
        </p:nvPicPr>
        <p:blipFill>
          <a:blip r:embed="rId8"/>
          <a:stretch>
            <a:fillRect/>
          </a:stretch>
        </p:blipFill>
        <p:spPr>
          <a:xfrm>
            <a:off x="8415898" y="4474963"/>
            <a:ext cx="3071157" cy="302614"/>
          </a:xfrm>
          <a:prstGeom prst="rect">
            <a:avLst/>
          </a:prstGeom>
        </p:spPr>
      </p:pic>
      <p:pic>
        <p:nvPicPr>
          <p:cNvPr id="15" name="Picture 14">
            <a:hlinkClick r:id="rId9"/>
            <a:extLst>
              <a:ext uri="{FF2B5EF4-FFF2-40B4-BE49-F238E27FC236}">
                <a16:creationId xmlns:a16="http://schemas.microsoft.com/office/drawing/2014/main" id="{21FB7EE8-45E9-4CEB-9F3A-C361B946A00A}"/>
              </a:ext>
            </a:extLst>
          </p:cNvPr>
          <p:cNvPicPr>
            <a:picLocks noChangeAspect="1"/>
          </p:cNvPicPr>
          <p:nvPr/>
        </p:nvPicPr>
        <p:blipFill>
          <a:blip r:embed="rId10"/>
          <a:stretch>
            <a:fillRect/>
          </a:stretch>
        </p:blipFill>
        <p:spPr>
          <a:xfrm>
            <a:off x="8406793" y="2184191"/>
            <a:ext cx="2791202" cy="1573986"/>
          </a:xfrm>
          <a:prstGeom prst="rect">
            <a:avLst/>
          </a:prstGeom>
        </p:spPr>
      </p:pic>
      <p:pic>
        <p:nvPicPr>
          <p:cNvPr id="9" name="Picture 8">
            <a:hlinkClick r:id="rId11"/>
            <a:extLst>
              <a:ext uri="{FF2B5EF4-FFF2-40B4-BE49-F238E27FC236}">
                <a16:creationId xmlns:a16="http://schemas.microsoft.com/office/drawing/2014/main" id="{D71F6857-86A0-4FC7-94DB-D76F79122EBB}"/>
              </a:ext>
            </a:extLst>
          </p:cNvPr>
          <p:cNvPicPr>
            <a:picLocks noChangeAspect="1"/>
          </p:cNvPicPr>
          <p:nvPr/>
        </p:nvPicPr>
        <p:blipFill>
          <a:blip r:embed="rId12"/>
          <a:stretch>
            <a:fillRect/>
          </a:stretch>
        </p:blipFill>
        <p:spPr>
          <a:xfrm>
            <a:off x="8415899" y="791019"/>
            <a:ext cx="2782096" cy="1296804"/>
          </a:xfrm>
          <a:prstGeom prst="rect">
            <a:avLst/>
          </a:prstGeom>
        </p:spPr>
      </p:pic>
      <p:pic>
        <p:nvPicPr>
          <p:cNvPr id="1026" name="Picture 2" descr="Improving Food Security &amp; Nutrition ...">
            <a:hlinkClick r:id="rId13"/>
            <a:extLst>
              <a:ext uri="{FF2B5EF4-FFF2-40B4-BE49-F238E27FC236}">
                <a16:creationId xmlns:a16="http://schemas.microsoft.com/office/drawing/2014/main" id="{6A2785DC-A558-4513-B626-5596344160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0071" y="3861183"/>
            <a:ext cx="2797924" cy="48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7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53AF4161-23F8-4D99-9CF1-7D7673A9A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78" y="1482815"/>
            <a:ext cx="7636122" cy="3951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968200B-85FD-482E-987B-52431A553E8F}"/>
              </a:ext>
            </a:extLst>
          </p:cNvPr>
          <p:cNvSpPr txBox="1"/>
          <p:nvPr/>
        </p:nvSpPr>
        <p:spPr>
          <a:xfrm>
            <a:off x="8936064" y="5034000"/>
            <a:ext cx="1731936" cy="400110"/>
          </a:xfrm>
          <a:prstGeom prst="rect">
            <a:avLst/>
          </a:prstGeom>
          <a:noFill/>
        </p:spPr>
        <p:txBody>
          <a:bodyPr wrap="square" rtlCol="0">
            <a:spAutoFit/>
          </a:bodyPr>
          <a:lstStyle/>
          <a:p>
            <a:r>
              <a:rPr lang="en-US" sz="2000" b="1">
                <a:solidFill>
                  <a:schemeClr val="tx1">
                    <a:lumMod val="65000"/>
                    <a:lumOff val="35000"/>
                  </a:schemeClr>
                </a:solidFill>
                <a:latin typeface="Trebuchet MS" panose="020B0703020202090204" pitchFamily="34" charset="0"/>
              </a:rPr>
              <a:t>2023 (3)</a:t>
            </a:r>
            <a:endParaRPr lang="cs-CZ" sz="20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110B18EA-160D-F393-ECBA-577010A51F36}"/>
              </a:ext>
            </a:extLst>
          </p:cNvPr>
          <p:cNvSpPr txBox="1"/>
          <p:nvPr/>
        </p:nvSpPr>
        <p:spPr>
          <a:xfrm>
            <a:off x="1993153" y="704708"/>
            <a:ext cx="820569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ofia Pro" pitchFamily="2" charset="0"/>
              </a:rPr>
              <a:t>Ženske vzornice</a:t>
            </a:r>
            <a:endParaRPr lang="cs-CZ" sz="3200" b="1" dirty="0">
              <a:solidFill>
                <a:schemeClr val="tx1">
                  <a:lumMod val="65000"/>
                  <a:lumOff val="35000"/>
                </a:schemeClr>
              </a:solidFill>
            </a:endParaRPr>
          </a:p>
        </p:txBody>
      </p:sp>
    </p:spTree>
    <p:extLst>
      <p:ext uri="{BB962C8B-B14F-4D97-AF65-F5344CB8AC3E}">
        <p14:creationId xmlns:p14="http://schemas.microsoft.com/office/powerpoint/2010/main" val="2388172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2885990" y="613279"/>
            <a:ext cx="6069475" cy="1323439"/>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Dejavnost 3: deležniki – družbeni pomen</a:t>
            </a:r>
            <a:endParaRPr lang="cs-CZ" sz="4000" b="1" i="0" dirty="0">
              <a:solidFill>
                <a:schemeClr val="tx1">
                  <a:lumMod val="65000"/>
                  <a:lumOff val="35000"/>
                </a:schemeClr>
              </a:solidFill>
              <a:latin typeface="Sofia Pro" pitchFamily="2" charset="0"/>
            </a:endParaRPr>
          </a:p>
        </p:txBody>
      </p:sp>
      <p:sp>
        <p:nvSpPr>
          <p:cNvPr id="5" name="TextBox 4">
            <a:extLst>
              <a:ext uri="{FF2B5EF4-FFF2-40B4-BE49-F238E27FC236}">
                <a16:creationId xmlns:a16="http://schemas.microsoft.com/office/drawing/2014/main" id="{887F2A98-69B2-4023-8825-FC71EB58CAEB}"/>
              </a:ext>
            </a:extLst>
          </p:cNvPr>
          <p:cNvSpPr txBox="1"/>
          <p:nvPr/>
        </p:nvSpPr>
        <p:spPr>
          <a:xfrm>
            <a:off x="734178" y="1723266"/>
            <a:ext cx="5119867" cy="1077218"/>
          </a:xfrm>
          <a:prstGeom prst="rect">
            <a:avLst/>
          </a:prstGeom>
          <a:noFill/>
        </p:spPr>
        <p:txBody>
          <a:bodyPr wrap="square">
            <a:spAutoFit/>
          </a:bodyPr>
          <a:lstStyle/>
          <a:p>
            <a:pPr lvl="0"/>
            <a:r>
              <a:rPr lang="en-US" sz="1600" dirty="0"/>
              <a:t>Izdelek – rešitev problema:</a:t>
            </a:r>
          </a:p>
          <a:p>
            <a:pPr marL="285750" lvl="0" indent="-285750">
              <a:buFont typeface="Arial" panose="020B0604020202020204" pitchFamily="34" charset="0"/>
              <a:buChar char="•"/>
            </a:pPr>
            <a:r>
              <a:rPr lang="en-US" sz="1600" dirty="0"/>
              <a:t>Zasnova gensko spremenjenega pridelka</a:t>
            </a:r>
          </a:p>
          <a:p>
            <a:pPr marL="285750" lvl="0" indent="-285750">
              <a:buFont typeface="Arial" panose="020B0604020202020204" pitchFamily="34" charset="0"/>
              <a:buChar char="•"/>
            </a:pPr>
            <a:r>
              <a:rPr lang="en-US" sz="1600" dirty="0"/>
              <a:t>Zasnova traktorja</a:t>
            </a:r>
          </a:p>
          <a:p>
            <a:pPr marL="285750" lvl="0" indent="-285750">
              <a:buFont typeface="Arial" panose="020B0604020202020204" pitchFamily="34" charset="0"/>
              <a:buChar char="•"/>
            </a:pPr>
            <a:r>
              <a:rPr lang="en-US" sz="1600" dirty="0"/>
              <a:t>Zasnova strategije namakanja kmetijske površine</a:t>
            </a:r>
          </a:p>
        </p:txBody>
      </p:sp>
      <p:graphicFrame>
        <p:nvGraphicFramePr>
          <p:cNvPr id="6" name="Table 9">
            <a:extLst>
              <a:ext uri="{FF2B5EF4-FFF2-40B4-BE49-F238E27FC236}">
                <a16:creationId xmlns:a16="http://schemas.microsoft.com/office/drawing/2014/main" id="{C38CC0A1-DF73-4E68-A6BF-CB8A0AD25D3F}"/>
              </a:ext>
            </a:extLst>
          </p:cNvPr>
          <p:cNvGraphicFramePr>
            <a:graphicFrameLocks noGrp="1"/>
          </p:cNvGraphicFramePr>
          <p:nvPr>
            <p:extLst>
              <p:ext uri="{D42A27DB-BD31-4B8C-83A1-F6EECF244321}">
                <p14:modId xmlns:p14="http://schemas.microsoft.com/office/powerpoint/2010/main" val="586989926"/>
              </p:ext>
            </p:extLst>
          </p:nvPr>
        </p:nvGraphicFramePr>
        <p:xfrm>
          <a:off x="734177" y="2944937"/>
          <a:ext cx="5119867" cy="2392680"/>
        </p:xfrm>
        <a:graphic>
          <a:graphicData uri="http://schemas.openxmlformats.org/drawingml/2006/table">
            <a:tbl>
              <a:tblPr firstRow="1" bandRow="1">
                <a:tableStyleId>{93296810-A885-4BE3-A3E7-6D5BEEA58F35}</a:tableStyleId>
              </a:tblPr>
              <a:tblGrid>
                <a:gridCol w="1544873">
                  <a:extLst>
                    <a:ext uri="{9D8B030D-6E8A-4147-A177-3AD203B41FA5}">
                      <a16:colId xmlns:a16="http://schemas.microsoft.com/office/drawing/2014/main" val="4143261047"/>
                    </a:ext>
                  </a:extLst>
                </a:gridCol>
                <a:gridCol w="3574994">
                  <a:extLst>
                    <a:ext uri="{9D8B030D-6E8A-4147-A177-3AD203B41FA5}">
                      <a16:colId xmlns:a16="http://schemas.microsoft.com/office/drawing/2014/main" val="2295103040"/>
                    </a:ext>
                  </a:extLst>
                </a:gridCol>
              </a:tblGrid>
              <a:tr h="370840">
                <a:tc>
                  <a:txBody>
                    <a:bodyPr/>
                    <a:lstStyle/>
                    <a:p>
                      <a:pPr algn="ctr"/>
                      <a:r>
                        <a:rPr lang="en-US" dirty="0"/>
                        <a:t>Čas</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5 min.</a:t>
                      </a:r>
                    </a:p>
                  </a:txBody>
                  <a:tcPr>
                    <a:solidFill>
                      <a:srgbClr val="A468AE">
                        <a:alpha val="40000"/>
                      </a:srgbClr>
                    </a:solidFill>
                  </a:tcPr>
                </a:tc>
                <a:tc>
                  <a:txBody>
                    <a:bodyPr/>
                    <a:lstStyle/>
                    <a:p>
                      <a:r>
                        <a:rPr lang="en-US" dirty="0"/>
                        <a:t>Izberite izdelek/rešitev</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dirty="0"/>
                        <a:t>Identificirajte 3 zainteresirane strani</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a:t>15 min.</a:t>
                      </a:r>
                    </a:p>
                  </a:txBody>
                  <a:tcPr>
                    <a:solidFill>
                      <a:srgbClr val="A468AE">
                        <a:alpha val="40000"/>
                      </a:srgbClr>
                    </a:solidFill>
                  </a:tcPr>
                </a:tc>
                <a:tc>
                  <a:txBody>
                    <a:bodyPr/>
                    <a:lstStyle/>
                    <a:p>
                      <a:r>
                        <a:rPr lang="en-US" dirty="0"/>
                        <a:t>Ugotovite potrebe in želje za vsakega deležnika.</a:t>
                      </a:r>
                    </a:p>
                    <a:p>
                      <a:r>
                        <a:rPr lang="en-US" dirty="0"/>
                        <a:t>Ali je spol pomemben?</a:t>
                      </a:r>
                    </a:p>
                  </a:txBody>
                  <a:tcPr>
                    <a:solidFill>
                      <a:srgbClr val="A468AE">
                        <a:alpha val="40000"/>
                      </a:srgbClr>
                    </a:solidFill>
                  </a:tcPr>
                </a:tc>
                <a:extLst>
                  <a:ext uri="{0D108BD9-81ED-4DB2-BD59-A6C34878D82A}">
                    <a16:rowId xmlns:a16="http://schemas.microsoft.com/office/drawing/2014/main" val="1129772611"/>
                  </a:ext>
                </a:extLst>
              </a:tr>
              <a:tr h="233189">
                <a:tc>
                  <a:txBody>
                    <a:bodyPr/>
                    <a:lstStyle/>
                    <a:p>
                      <a:pPr algn="ctr"/>
                      <a:r>
                        <a:rPr lang="en-US"/>
                        <a:t>10 min.</a:t>
                      </a:r>
                    </a:p>
                  </a:txBody>
                  <a:tcPr>
                    <a:solidFill>
                      <a:srgbClr val="B1E5B1">
                        <a:alpha val="40000"/>
                      </a:srgbClr>
                    </a:solidFill>
                  </a:tcPr>
                </a:tc>
                <a:tc>
                  <a:txBody>
                    <a:bodyPr/>
                    <a:lstStyle/>
                    <a:p>
                      <a:r>
                        <a:rPr lang="en-US" dirty="0"/>
                        <a:t>Skupna raba in zaključek</a:t>
                      </a:r>
                    </a:p>
                  </a:txBody>
                  <a:tcPr>
                    <a:solidFill>
                      <a:srgbClr val="B1E5B1">
                        <a:alpha val="40000"/>
                      </a:srgbClr>
                    </a:solidFill>
                  </a:tcPr>
                </a:tc>
                <a:extLst>
                  <a:ext uri="{0D108BD9-81ED-4DB2-BD59-A6C34878D82A}">
                    <a16:rowId xmlns:a16="http://schemas.microsoft.com/office/drawing/2014/main" val="1960464613"/>
                  </a:ext>
                </a:extLst>
              </a:tr>
            </a:tbl>
          </a:graphicData>
        </a:graphic>
      </p:graphicFrame>
      <p:pic>
        <p:nvPicPr>
          <p:cNvPr id="8" name="Picture 7">
            <a:extLst>
              <a:ext uri="{FF2B5EF4-FFF2-40B4-BE49-F238E27FC236}">
                <a16:creationId xmlns:a16="http://schemas.microsoft.com/office/drawing/2014/main" id="{11B8EFB3-A4BD-4ACB-B687-4154CF24750B}"/>
              </a:ext>
            </a:extLst>
          </p:cNvPr>
          <p:cNvPicPr>
            <a:picLocks noChangeAspect="1"/>
          </p:cNvPicPr>
          <p:nvPr/>
        </p:nvPicPr>
        <p:blipFill rotWithShape="1">
          <a:blip r:embed="rId4"/>
          <a:srcRect t="30952" b="30522"/>
          <a:stretch/>
        </p:blipFill>
        <p:spPr>
          <a:xfrm>
            <a:off x="9376491" y="528024"/>
            <a:ext cx="2143125" cy="825646"/>
          </a:xfrm>
          <a:prstGeom prst="rect">
            <a:avLst/>
          </a:prstGeom>
        </p:spPr>
      </p:pic>
      <p:pic>
        <p:nvPicPr>
          <p:cNvPr id="10" name="Picture 9">
            <a:extLst>
              <a:ext uri="{FF2B5EF4-FFF2-40B4-BE49-F238E27FC236}">
                <a16:creationId xmlns:a16="http://schemas.microsoft.com/office/drawing/2014/main" id="{8DBD4995-3B86-4DAA-B5C8-A7A843387F69}"/>
              </a:ext>
            </a:extLst>
          </p:cNvPr>
          <p:cNvPicPr>
            <a:picLocks noChangeAspect="1"/>
          </p:cNvPicPr>
          <p:nvPr/>
        </p:nvPicPr>
        <p:blipFill>
          <a:blip r:embed="rId5"/>
          <a:stretch>
            <a:fillRect/>
          </a:stretch>
        </p:blipFill>
        <p:spPr>
          <a:xfrm>
            <a:off x="5920727" y="2017336"/>
            <a:ext cx="5568859" cy="3438525"/>
          </a:xfrm>
          <a:prstGeom prst="rect">
            <a:avLst/>
          </a:prstGeom>
        </p:spPr>
      </p:pic>
    </p:spTree>
    <p:extLst>
      <p:ext uri="{BB962C8B-B14F-4D97-AF65-F5344CB8AC3E}">
        <p14:creationId xmlns:p14="http://schemas.microsoft.com/office/powerpoint/2010/main" val="280694474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2AC1-E4EE-0EF9-BDF1-43A5D31469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B818AA3-42B8-C208-9FAF-0ACE462BED58}"/>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4274679-CDF0-3A39-EF9F-290AACBD6B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1416BDAE-71FA-CB3C-A7D4-E18FAABC959C}"/>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928720A-1646-838C-EEB9-3ED462F67638}"/>
              </a:ext>
            </a:extLst>
          </p:cNvPr>
          <p:cNvSpPr txBox="1"/>
          <p:nvPr/>
        </p:nvSpPr>
        <p:spPr>
          <a:xfrm>
            <a:off x="1008185" y="1386836"/>
            <a:ext cx="4412823"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35594B39-5D1D-4C98-CD63-9D617B09C438}"/>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3B3A9A27-6DFB-90DA-74BC-C64ED1291CFD}"/>
              </a:ext>
            </a:extLst>
          </p:cNvPr>
          <p:cNvSpPr txBox="1"/>
          <p:nvPr/>
        </p:nvSpPr>
        <p:spPr>
          <a:xfrm>
            <a:off x="1008185" y="2273677"/>
            <a:ext cx="4412823" cy="2957861"/>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Kontekst kmetijsko-prehranskih sistemov</a:t>
            </a:r>
          </a:p>
          <a:p>
            <a:pPr marL="342900" indent="-342900">
              <a:lnSpc>
                <a:spcPct val="150000"/>
              </a:lnSpc>
              <a:buAutoNum type="arabicPeriod"/>
            </a:pPr>
            <a:r>
              <a:rPr lang="en-US" dirty="0">
                <a:solidFill>
                  <a:schemeClr val="bg1">
                    <a:lumMod val="65000"/>
                  </a:schemeClr>
                </a:solidFill>
                <a:latin typeface="Sofia Pro"/>
              </a:rPr>
              <a:t>Spol v poučevanju</a:t>
            </a:r>
          </a:p>
          <a:p>
            <a:pPr marL="342900" indent="-342900">
              <a:lnSpc>
                <a:spcPct val="150000"/>
              </a:lnSpc>
              <a:buAutoNum type="arabicPeriod"/>
            </a:pPr>
            <a:r>
              <a:rPr lang="en-US" dirty="0">
                <a:solidFill>
                  <a:schemeClr val="bg1">
                    <a:lumMod val="65000"/>
                  </a:schemeClr>
                </a:solidFill>
                <a:latin typeface="Sofia Pro"/>
              </a:rPr>
              <a:t>Primeri kmetijsko-prehranskih sistemov</a:t>
            </a:r>
          </a:p>
          <a:p>
            <a:pPr marL="342900" indent="-342900">
              <a:lnSpc>
                <a:spcPct val="150000"/>
              </a:lnSpc>
              <a:buAutoNum type="arabicPeriod"/>
            </a:pPr>
            <a:r>
              <a:rPr lang="en-US" b="1" dirty="0">
                <a:solidFill>
                  <a:srgbClr val="6A007C"/>
                </a:solidFill>
                <a:latin typeface="Sofia Pro"/>
              </a:rPr>
              <a:t>Institucionalnemu preoblikovanju naproti</a:t>
            </a:r>
          </a:p>
          <a:p>
            <a:pPr marL="342900" indent="-342900">
              <a:lnSpc>
                <a:spcPct val="150000"/>
              </a:lnSpc>
              <a:buAutoNum type="arabicPeriod"/>
            </a:pPr>
            <a:r>
              <a:rPr lang="en-US" dirty="0">
                <a:solidFill>
                  <a:schemeClr val="bg1">
                    <a:lumMod val="65000"/>
                  </a:schemeClr>
                </a:solidFill>
                <a:latin typeface="Sofia Pro"/>
              </a:rPr>
              <a:t>Priporočeno branje</a:t>
            </a:r>
          </a:p>
          <a:p>
            <a:pPr marL="342900" indent="-342900">
              <a:lnSpc>
                <a:spcPct val="150000"/>
              </a:lnSpc>
              <a:buAutoNum type="arabicPeriod"/>
            </a:pPr>
            <a:r>
              <a:rPr lang="en-US" dirty="0">
                <a:solidFill>
                  <a:schemeClr val="bg1">
                    <a:lumMod val="65000"/>
                  </a:schemeClr>
                </a:solidFill>
                <a:latin typeface="Sofia Pro"/>
              </a:rPr>
              <a:t>Končne pripombe</a:t>
            </a:r>
          </a:p>
        </p:txBody>
      </p:sp>
    </p:spTree>
    <p:extLst>
      <p:ext uri="{BB962C8B-B14F-4D97-AF65-F5344CB8AC3E}">
        <p14:creationId xmlns:p14="http://schemas.microsoft.com/office/powerpoint/2010/main" val="2229809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D10C7E91-326D-4E9B-6591-96563775938F}"/>
              </a:ext>
            </a:extLst>
          </p:cNvPr>
          <p:cNvSpPr txBox="1"/>
          <p:nvPr/>
        </p:nvSpPr>
        <p:spPr>
          <a:xfrm>
            <a:off x="1205880" y="1875741"/>
            <a:ext cx="5404105" cy="2766911"/>
          </a:xfrm>
          <a:prstGeom prst="rect">
            <a:avLst/>
          </a:prstGeom>
          <a:noFill/>
        </p:spPr>
        <p:txBody>
          <a:bodyPr wrap="square" rtlCol="0">
            <a:spAutoFit/>
          </a:bodyPr>
          <a:lstStyle/>
          <a:p>
            <a:pPr marL="742950" indent="-742950">
              <a:lnSpc>
                <a:spcPct val="150000"/>
              </a:lnSpc>
              <a:buAutoNum type="arabicPeriod"/>
            </a:pPr>
            <a:r>
              <a:rPr lang="en-US" sz="4000" b="1" dirty="0">
                <a:solidFill>
                  <a:schemeClr val="tx1">
                    <a:lumMod val="65000"/>
                    <a:lumOff val="35000"/>
                  </a:schemeClr>
                </a:solidFill>
                <a:latin typeface="Sofia Pro" pitchFamily="2" charset="0"/>
              </a:rPr>
              <a:t>Predpisi</a:t>
            </a:r>
          </a:p>
          <a:p>
            <a:pPr marL="742950" indent="-742950">
              <a:lnSpc>
                <a:spcPct val="150000"/>
              </a:lnSpc>
              <a:buAutoNum type="arabicPeriod"/>
            </a:pPr>
            <a:r>
              <a:rPr lang="en-US" sz="4000" b="1" dirty="0">
                <a:solidFill>
                  <a:schemeClr val="tx1">
                    <a:lumMod val="65000"/>
                    <a:lumOff val="35000"/>
                  </a:schemeClr>
                </a:solidFill>
                <a:latin typeface="Sofia Pro" pitchFamily="2" charset="0"/>
              </a:rPr>
              <a:t>Ustanova</a:t>
            </a:r>
          </a:p>
          <a:p>
            <a:pPr marL="742950" indent="-742950">
              <a:lnSpc>
                <a:spcPct val="150000"/>
              </a:lnSpc>
              <a:buAutoNum type="arabicPeriod"/>
            </a:pPr>
            <a:r>
              <a:rPr lang="en-US" sz="4000" b="1" dirty="0">
                <a:solidFill>
                  <a:schemeClr val="tx1">
                    <a:lumMod val="65000"/>
                    <a:lumOff val="35000"/>
                  </a:schemeClr>
                </a:solidFill>
                <a:latin typeface="Sofia Pro" pitchFamily="2" charset="0"/>
              </a:rPr>
              <a:t>Osebje</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304033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54B2D06A-7489-4F78-9725-75196249CE26}"/>
              </a:ext>
            </a:extLst>
          </p:cNvPr>
          <p:cNvSpPr txBox="1"/>
          <p:nvPr/>
        </p:nvSpPr>
        <p:spPr>
          <a:xfrm>
            <a:off x="981879" y="1712099"/>
            <a:ext cx="5404105" cy="523220"/>
          </a:xfrm>
          <a:prstGeom prst="rect">
            <a:avLst/>
          </a:prstGeom>
          <a:noFill/>
        </p:spPr>
        <p:txBody>
          <a:bodyPr wrap="square" rtlCol="0">
            <a:spAutoFit/>
          </a:bodyPr>
          <a:lstStyle/>
          <a:p>
            <a:r>
              <a:rPr lang="en-US" sz="2800" b="1" dirty="0">
                <a:solidFill>
                  <a:schemeClr val="tx1">
                    <a:lumMod val="65000"/>
                    <a:lumOff val="35000"/>
                  </a:schemeClr>
                </a:solidFill>
                <a:latin typeface="Sofia Pro" pitchFamily="2" charset="0"/>
              </a:rPr>
              <a:t>Španski primer:</a:t>
            </a:r>
            <a:endParaRPr lang="cs-CZ" sz="2800" b="1" i="0" dirty="0">
              <a:solidFill>
                <a:schemeClr val="tx1">
                  <a:lumMod val="65000"/>
                  <a:lumOff val="35000"/>
                </a:schemeClr>
              </a:solidFill>
              <a:latin typeface="Sofia Pro" pitchFamily="2" charset="0"/>
            </a:endParaRPr>
          </a:p>
        </p:txBody>
      </p:sp>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981879" y="2367840"/>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dirty="0">
                <a:solidFill>
                  <a:srgbClr val="7030A0"/>
                </a:solidFill>
                <a:latin typeface="Sofia Pro"/>
              </a:rPr>
              <a:t> Vključuje več zakonov o izobraževanju in še posebej o univerzitetnem izobraževanju </a:t>
            </a:r>
            <a:r>
              <a:rPr lang="en-US" sz="2000" dirty="0">
                <a:latin typeface="Sofia Pro"/>
              </a:rPr>
              <a:t>:</a:t>
            </a:r>
          </a:p>
          <a:p>
            <a:pPr lvl="1">
              <a:lnSpc>
                <a:spcPct val="150000"/>
              </a:lnSpc>
              <a:buFont typeface="Wingdings" panose="05000000000000000000" pitchFamily="2" charset="2"/>
              <a:buChar char="ü"/>
            </a:pPr>
            <a:r>
              <a:rPr lang="en-US" sz="2000" dirty="0">
                <a:latin typeface="Sofia Pro"/>
              </a:rPr>
              <a:t>Načela enakosti</a:t>
            </a:r>
          </a:p>
          <a:p>
            <a:pPr lvl="1">
              <a:lnSpc>
                <a:spcPct val="150000"/>
              </a:lnSpc>
              <a:buFont typeface="Wingdings" panose="05000000000000000000" pitchFamily="2" charset="2"/>
              <a:buChar char="ü"/>
            </a:pPr>
            <a:r>
              <a:rPr lang="en-US" sz="2000" dirty="0">
                <a:latin typeface="Sofia Pro"/>
              </a:rPr>
              <a:t>Razsežnost spola v poučevanju in raziskovanju</a:t>
            </a:r>
          </a:p>
          <a:p>
            <a:pPr lvl="1">
              <a:lnSpc>
                <a:spcPct val="150000"/>
              </a:lnSpc>
              <a:buFont typeface="Wingdings" panose="05000000000000000000" pitchFamily="2" charset="2"/>
              <a:buChar char="ü"/>
            </a:pPr>
            <a:r>
              <a:rPr lang="en-US" sz="2000" dirty="0">
                <a:latin typeface="Sofia Pro"/>
              </a:rPr>
              <a:t>Transverzalna spolna kompetenca</a:t>
            </a:r>
          </a:p>
          <a:p>
            <a:pPr>
              <a:lnSpc>
                <a:spcPct val="150000"/>
              </a:lnSpc>
              <a:buFont typeface="Wingdings" panose="05000000000000000000" pitchFamily="2" charset="2"/>
              <a:buChar char="q"/>
            </a:pPr>
            <a:r>
              <a:rPr lang="en-US" sz="2000" dirty="0">
                <a:latin typeface="Sofia Pro"/>
              </a:rPr>
              <a:t> Ampak….resnična stopnja vključenosti vidika spola je nizka.</a:t>
            </a:r>
            <a:endParaRPr lang="en-US" sz="2000" dirty="0">
              <a:solidFill>
                <a:srgbClr val="7030A0"/>
              </a:solidFill>
              <a:latin typeface="Sofia Pro"/>
            </a:endParaRPr>
          </a:p>
        </p:txBody>
      </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Predpisi</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115746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899367" y="1652224"/>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q"/>
            </a:pPr>
            <a:r>
              <a:rPr lang="en-US" sz="2000" dirty="0">
                <a:solidFill>
                  <a:srgbClr val="7030A0"/>
                </a:solidFill>
                <a:latin typeface="Sofia Pro"/>
              </a:rPr>
              <a:t>Pionirska pobuda leta 2018 (Španija):</a:t>
            </a:r>
          </a:p>
        </p:txBody>
      </p:sp>
      <p:sp>
        <p:nvSpPr>
          <p:cNvPr id="6" name="Content Placeholder 2">
            <a:extLst>
              <a:ext uri="{FF2B5EF4-FFF2-40B4-BE49-F238E27FC236}">
                <a16:creationId xmlns:a16="http://schemas.microsoft.com/office/drawing/2014/main" id="{C9E852B2-D462-4FD0-A286-CA026DECFE6F}"/>
              </a:ext>
            </a:extLst>
          </p:cNvPr>
          <p:cNvSpPr txBox="1">
            <a:spLocks/>
          </p:cNvSpPr>
          <p:nvPr/>
        </p:nvSpPr>
        <p:spPr>
          <a:xfrm>
            <a:off x="2757821" y="3158837"/>
            <a:ext cx="6922216" cy="109192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GB" sz="1600" dirty="0">
                <a:latin typeface="Sofia Pro"/>
                <a:sym typeface="Wingdings" panose="05000000000000000000" pitchFamily="2" charset="2"/>
              </a:rPr>
              <a:t>Za uporabo v vseh študijskih programih na katalonskih univerzah</a:t>
            </a:r>
          </a:p>
          <a:p>
            <a:pPr lvl="1">
              <a:lnSpc>
                <a:spcPct val="150000"/>
              </a:lnSpc>
              <a:buFont typeface="Wingdings" panose="05000000000000000000" pitchFamily="2" charset="2"/>
              <a:buChar char="Ø"/>
            </a:pPr>
            <a:r>
              <a:rPr lang="en-GB" sz="1600" dirty="0">
                <a:latin typeface="Sofia Pro"/>
                <a:sym typeface="Wingdings" panose="05000000000000000000" pitchFamily="2" charset="2"/>
              </a:rPr>
              <a:t>Pri ocenjevanju, spremljanju, spreminjanju in akreditaciji visokošolskega poučevanja</a:t>
            </a:r>
            <a:endParaRPr lang="en-US" sz="1800" dirty="0">
              <a:latin typeface="Sofia Pro"/>
            </a:endParaRPr>
          </a:p>
        </p:txBody>
      </p:sp>
      <p:sp>
        <p:nvSpPr>
          <p:cNvPr id="7" name="Content Placeholder 2">
            <a:extLst>
              <a:ext uri="{FF2B5EF4-FFF2-40B4-BE49-F238E27FC236}">
                <a16:creationId xmlns:a16="http://schemas.microsoft.com/office/drawing/2014/main" id="{D1AACB85-3C04-4CAA-885E-6D3A5EADF444}"/>
              </a:ext>
            </a:extLst>
          </p:cNvPr>
          <p:cNvSpPr txBox="1">
            <a:spLocks/>
          </p:cNvSpPr>
          <p:nvPr/>
        </p:nvSpPr>
        <p:spPr>
          <a:xfrm>
            <a:off x="3518630" y="2208520"/>
            <a:ext cx="5400599" cy="11308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None/>
            </a:pPr>
            <a:r>
              <a:rPr lang="en-GB" sz="2000" b="1" i="1" dirty="0">
                <a:latin typeface="Sofia Pro"/>
              </a:rPr>
              <a:t>Splošni okvir za vključevanje</a:t>
            </a:r>
          </a:p>
          <a:p>
            <a:pPr marL="0" lvl="1" indent="0" algn="ctr">
              <a:buNone/>
            </a:pPr>
            <a:r>
              <a:rPr lang="en-GB" sz="2000" b="1" i="1" dirty="0">
                <a:latin typeface="Sofia Pro"/>
              </a:rPr>
              <a:t>vidik spola v visokošolskem poučevanju</a:t>
            </a:r>
            <a:endParaRPr lang="en-US" sz="2000" dirty="0">
              <a:latin typeface="Sofia Pro"/>
            </a:endParaRPr>
          </a:p>
        </p:txBody>
      </p:sp>
      <p:grpSp>
        <p:nvGrpSpPr>
          <p:cNvPr id="8" name="Group 7">
            <a:extLst>
              <a:ext uri="{FF2B5EF4-FFF2-40B4-BE49-F238E27FC236}">
                <a16:creationId xmlns:a16="http://schemas.microsoft.com/office/drawing/2014/main" id="{6D90626D-DC80-44F2-A411-97D3A156D235}"/>
              </a:ext>
            </a:extLst>
          </p:cNvPr>
          <p:cNvGrpSpPr/>
          <p:nvPr/>
        </p:nvGrpSpPr>
        <p:grpSpPr>
          <a:xfrm>
            <a:off x="4587234" y="4374779"/>
            <a:ext cx="3263391" cy="830997"/>
            <a:chOff x="6032294" y="3391520"/>
            <a:chExt cx="3263391" cy="830997"/>
          </a:xfrm>
        </p:grpSpPr>
        <p:pic>
          <p:nvPicPr>
            <p:cNvPr id="9" name="Imagen 18">
              <a:extLst>
                <a:ext uri="{FF2B5EF4-FFF2-40B4-BE49-F238E27FC236}">
                  <a16:creationId xmlns:a16="http://schemas.microsoft.com/office/drawing/2014/main" id="{342CFA6B-B69D-4C38-AA8F-35CAF9F0AA64}"/>
                </a:ext>
              </a:extLst>
            </p:cNvPr>
            <p:cNvPicPr>
              <a:picLocks noChangeAspect="1"/>
            </p:cNvPicPr>
            <p:nvPr/>
          </p:nvPicPr>
          <p:blipFill>
            <a:blip r:embed="rId2"/>
            <a:stretch>
              <a:fillRect/>
            </a:stretch>
          </p:blipFill>
          <p:spPr>
            <a:xfrm>
              <a:off x="6032294" y="3450709"/>
              <a:ext cx="1564042" cy="751233"/>
            </a:xfrm>
            <a:prstGeom prst="rect">
              <a:avLst/>
            </a:prstGeom>
          </p:spPr>
        </p:pic>
        <p:sp>
          <p:nvSpPr>
            <p:cNvPr id="10" name="Rectangle 9">
              <a:extLst>
                <a:ext uri="{FF2B5EF4-FFF2-40B4-BE49-F238E27FC236}">
                  <a16:creationId xmlns:a16="http://schemas.microsoft.com/office/drawing/2014/main" id="{410AEFB6-3EE3-4742-B24E-6C6F87250478}"/>
                </a:ext>
              </a:extLst>
            </p:cNvPr>
            <p:cNvSpPr/>
            <p:nvPr/>
          </p:nvSpPr>
          <p:spPr>
            <a:xfrm>
              <a:off x="7596336" y="3391520"/>
              <a:ext cx="1699349" cy="830997"/>
            </a:xfrm>
            <a:prstGeom prst="rect">
              <a:avLst/>
            </a:prstGeom>
          </p:spPr>
          <p:txBody>
            <a:bodyPr wrap="square">
              <a:spAutoFit/>
            </a:bodyPr>
            <a:lstStyle/>
            <a:p>
              <a:r>
                <a:rPr lang="en-GB" sz="1600">
                  <a:solidFill>
                    <a:srgbClr val="404040"/>
                  </a:solidFill>
                </a:rPr>
                <a:t>Catalan University Quality Assurance Agency</a:t>
              </a:r>
              <a:endParaRPr lang="en-GB" sz="1600"/>
            </a:p>
          </p:txBody>
        </p:sp>
      </p:gr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Predpisi</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4849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3A048-E3EE-4517-9A92-8500EF7187D2}"/>
              </a:ext>
            </a:extLst>
          </p:cNvPr>
          <p:cNvPicPr>
            <a:picLocks noChangeAspect="1"/>
          </p:cNvPicPr>
          <p:nvPr/>
        </p:nvPicPr>
        <p:blipFill>
          <a:blip r:embed="rId2"/>
          <a:stretch>
            <a:fillRect/>
          </a:stretch>
        </p:blipFill>
        <p:spPr>
          <a:xfrm>
            <a:off x="2551882" y="1814999"/>
            <a:ext cx="7085317" cy="3519197"/>
          </a:xfrm>
          <a:prstGeom prst="rect">
            <a:avLst/>
          </a:prstGeom>
        </p:spPr>
      </p:pic>
      <p:pic>
        <p:nvPicPr>
          <p:cNvPr id="3" name="Picture 2"/>
          <p:cNvPicPr>
            <a:picLocks noChangeAspect="1"/>
          </p:cNvPicPr>
          <p:nvPr/>
        </p:nvPicPr>
        <p:blipFill>
          <a:blip r:embed="rId3"/>
          <a:stretch>
            <a:fillRect/>
          </a:stretch>
        </p:blipFill>
        <p:spPr>
          <a:xfrm>
            <a:off x="749936" y="1404183"/>
            <a:ext cx="1661304" cy="460288"/>
          </a:xfrm>
          <a:prstGeom prst="rect">
            <a:avLst/>
          </a:prstGeom>
        </p:spPr>
      </p:pic>
      <p:sp>
        <p:nvSpPr>
          <p:cNvPr id="5" name="TextovéPole 3">
            <a:extLst>
              <a:ext uri="{FF2B5EF4-FFF2-40B4-BE49-F238E27FC236}">
                <a16:creationId xmlns:a16="http://schemas.microsoft.com/office/drawing/2014/main" id="{CFDA67EC-CBB0-33F6-0726-3D5086095321}"/>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Predpisi </a:t>
            </a:r>
            <a:r>
              <a:rPr lang="en-US" sz="3200" b="1" dirty="0">
                <a:solidFill>
                  <a:schemeClr val="tx1">
                    <a:lumMod val="65000"/>
                    <a:lumOff val="35000"/>
                  </a:schemeClr>
                </a:solidFill>
                <a:latin typeface="Sofia Pro" pitchFamily="2" charset="0"/>
                <a:sym typeface="Wingdings" panose="05000000000000000000" pitchFamily="2" charset="2"/>
              </a:rPr>
              <a:t> vodniki</a:t>
            </a:r>
            <a:endParaRPr lang="cs-CZ" sz="24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39098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961293" y="1390210"/>
            <a:ext cx="4987837"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961293" y="2273677"/>
            <a:ext cx="4459716"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b="1" dirty="0">
                <a:solidFill>
                  <a:srgbClr val="6A007C"/>
                </a:solidFill>
                <a:latin typeface="Sofia Pro"/>
              </a:rPr>
              <a:t>Kontekst kmetijsko-prehranskih sistemov</a:t>
            </a:r>
          </a:p>
          <a:p>
            <a:pPr marL="342900" indent="-342900">
              <a:lnSpc>
                <a:spcPct val="150000"/>
              </a:lnSpc>
              <a:buAutoNum type="arabicPeriod"/>
            </a:pPr>
            <a:r>
              <a:rPr lang="en-US" dirty="0">
                <a:solidFill>
                  <a:schemeClr val="bg1">
                    <a:lumMod val="65000"/>
                  </a:schemeClr>
                </a:solidFill>
                <a:latin typeface="Sofia Pro"/>
              </a:rPr>
              <a:t>Spol v poučevanju</a:t>
            </a:r>
          </a:p>
          <a:p>
            <a:pPr marL="342900" indent="-342900">
              <a:lnSpc>
                <a:spcPct val="150000"/>
              </a:lnSpc>
              <a:buAutoNum type="arabicPeriod"/>
            </a:pPr>
            <a:r>
              <a:rPr lang="en-US" dirty="0">
                <a:solidFill>
                  <a:schemeClr val="bg1">
                    <a:lumMod val="65000"/>
                  </a:schemeClr>
                </a:solidFill>
                <a:latin typeface="Sofia Pro"/>
              </a:rPr>
              <a:t>Primeri kmetijsko-prehranskih sistemov</a:t>
            </a:r>
          </a:p>
          <a:p>
            <a:pPr marL="342900" indent="-342900">
              <a:lnSpc>
                <a:spcPct val="150000"/>
              </a:lnSpc>
              <a:buAutoNum type="arabicPeriod"/>
            </a:pPr>
            <a:r>
              <a:rPr lang="en-US" dirty="0">
                <a:solidFill>
                  <a:schemeClr val="bg1">
                    <a:lumMod val="65000"/>
                  </a:schemeClr>
                </a:solidFill>
                <a:latin typeface="Sofia Pro"/>
              </a:rPr>
              <a:t>Institucionalnemu preoblikovanju naproti</a:t>
            </a:r>
          </a:p>
          <a:p>
            <a:pPr marL="342900" indent="-342900">
              <a:lnSpc>
                <a:spcPct val="150000"/>
              </a:lnSpc>
              <a:buAutoNum type="arabicPeriod"/>
            </a:pPr>
            <a:r>
              <a:rPr lang="en-US" dirty="0">
                <a:solidFill>
                  <a:schemeClr val="bg1">
                    <a:lumMod val="65000"/>
                  </a:schemeClr>
                </a:solidFill>
                <a:latin typeface="Sofia Pro"/>
              </a:rPr>
              <a:t>Priporočeno branje</a:t>
            </a:r>
          </a:p>
          <a:p>
            <a:pPr marL="342900" indent="-342900">
              <a:lnSpc>
                <a:spcPct val="150000"/>
              </a:lnSpc>
              <a:buAutoNum type="arabicPeriod"/>
            </a:pPr>
            <a:r>
              <a:rPr lang="en-US" dirty="0">
                <a:solidFill>
                  <a:schemeClr val="bg1">
                    <a:lumMod val="65000"/>
                  </a:schemeClr>
                </a:solidFill>
                <a:latin typeface="Sofia Pro"/>
              </a:rPr>
              <a:t>Končne pripombe</a:t>
            </a:r>
          </a:p>
        </p:txBody>
      </p:sp>
    </p:spTree>
    <p:extLst>
      <p:ext uri="{BB962C8B-B14F-4D97-AF65-F5344CB8AC3E}">
        <p14:creationId xmlns:p14="http://schemas.microsoft.com/office/powerpoint/2010/main" val="3020295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D0CE15-9C4B-4763-B622-873E0F6C7A31}"/>
              </a:ext>
            </a:extLst>
          </p:cNvPr>
          <p:cNvPicPr>
            <a:picLocks noChangeAspect="1"/>
          </p:cNvPicPr>
          <p:nvPr/>
        </p:nvPicPr>
        <p:blipFill>
          <a:blip r:embed="rId2"/>
          <a:stretch>
            <a:fillRect/>
          </a:stretch>
        </p:blipFill>
        <p:spPr>
          <a:xfrm>
            <a:off x="1973387" y="2351666"/>
            <a:ext cx="8122149" cy="2595600"/>
          </a:xfrm>
          <a:prstGeom prst="rect">
            <a:avLst/>
          </a:prstGeom>
        </p:spPr>
      </p:pic>
      <p:pic>
        <p:nvPicPr>
          <p:cNvPr id="5" name="Picture 4"/>
          <p:cNvPicPr>
            <a:picLocks noChangeAspect="1"/>
          </p:cNvPicPr>
          <p:nvPr/>
        </p:nvPicPr>
        <p:blipFill>
          <a:blip r:embed="rId3"/>
          <a:stretch>
            <a:fillRect/>
          </a:stretch>
        </p:blipFill>
        <p:spPr>
          <a:xfrm>
            <a:off x="749936" y="1404183"/>
            <a:ext cx="1661304" cy="460288"/>
          </a:xfrm>
          <a:prstGeom prst="rect">
            <a:avLst/>
          </a:prstGeom>
        </p:spPr>
      </p:pic>
      <p:sp>
        <p:nvSpPr>
          <p:cNvPr id="3" name="TextovéPole 3">
            <a:extLst>
              <a:ext uri="{FF2B5EF4-FFF2-40B4-BE49-F238E27FC236}">
                <a16:creationId xmlns:a16="http://schemas.microsoft.com/office/drawing/2014/main" id="{BB36B62F-4498-6116-896E-CBD796798D05}"/>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Predpisi </a:t>
            </a:r>
            <a:r>
              <a:rPr lang="en-US" sz="3200" b="1" dirty="0">
                <a:solidFill>
                  <a:schemeClr val="tx1">
                    <a:lumMod val="65000"/>
                    <a:lumOff val="35000"/>
                  </a:schemeClr>
                </a:solidFill>
                <a:latin typeface="Sofia Pro" pitchFamily="2" charset="0"/>
                <a:sym typeface="Wingdings" panose="05000000000000000000" pitchFamily="2" charset="2"/>
              </a:rPr>
              <a:t> vodniki</a:t>
            </a:r>
            <a:endParaRPr lang="cs-CZ" sz="24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899698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Guides to mainstreaming gender in university teaching">
            <a:extLst>
              <a:ext uri="{FF2B5EF4-FFF2-40B4-BE49-F238E27FC236}">
                <a16:creationId xmlns:a16="http://schemas.microsoft.com/office/drawing/2014/main" id="{0D119C40-158D-4DF0-B47C-747EB3C5362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9018"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514D4FD-A79E-455E-AC58-78F5932D4C64}"/>
              </a:ext>
            </a:extLst>
          </p:cNvPr>
          <p:cNvSpPr txBox="1">
            <a:spLocks/>
          </p:cNvSpPr>
          <p:nvPr/>
        </p:nvSpPr>
        <p:spPr>
          <a:xfrm>
            <a:off x="861662" y="1482751"/>
            <a:ext cx="8642350" cy="52322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7030A0"/>
                </a:solidFill>
                <a:latin typeface="Sofia Pro"/>
              </a:rPr>
              <a:t>Vodniki univerzitetne mreže Vives za univerzitetno poučevanje (Španija)</a:t>
            </a:r>
          </a:p>
        </p:txBody>
      </p:sp>
      <p:sp>
        <p:nvSpPr>
          <p:cNvPr id="12" name="Content Placeholder 2">
            <a:extLst>
              <a:ext uri="{FF2B5EF4-FFF2-40B4-BE49-F238E27FC236}">
                <a16:creationId xmlns:a16="http://schemas.microsoft.com/office/drawing/2014/main" id="{AA018C90-58C6-4F63-B206-9B218925EF5D}"/>
              </a:ext>
            </a:extLst>
          </p:cNvPr>
          <p:cNvSpPr txBox="1">
            <a:spLocks/>
          </p:cNvSpPr>
          <p:nvPr/>
        </p:nvSpPr>
        <p:spPr>
          <a:xfrm>
            <a:off x="925454" y="1990553"/>
            <a:ext cx="8925767" cy="72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Font typeface="Wingdings" panose="05000000000000000000" pitchFamily="2" charset="2"/>
              <a:buChar char="q"/>
            </a:pPr>
            <a:r>
              <a:rPr lang="en-US" sz="1400" dirty="0">
                <a:latin typeface="Sofia Pro"/>
              </a:rPr>
              <a:t>Prvi vodniki objavljeni leta 2018. Trenutno: 29 vodnikov (11 na področjih STEM)</a:t>
            </a:r>
          </a:p>
          <a:p>
            <a:pPr>
              <a:lnSpc>
                <a:spcPct val="100000"/>
              </a:lnSpc>
              <a:spcBef>
                <a:spcPts val="1200"/>
              </a:spcBef>
              <a:buFont typeface="Wingdings" panose="05000000000000000000" pitchFamily="2" charset="2"/>
              <a:buChar char="q"/>
            </a:pPr>
            <a:r>
              <a:rPr lang="en-US" sz="1400" dirty="0">
                <a:latin typeface="Sofia Pro"/>
              </a:rPr>
              <a:t>Evropski inštitut za enakost spolov (EIGE) priznan kot primer dobre prakse v svojem kompletu orodij GEAR</a:t>
            </a:r>
          </a:p>
        </p:txBody>
      </p:sp>
      <p:pic>
        <p:nvPicPr>
          <p:cNvPr id="13" name="Picture 2" descr="Xarxa Vives d'Universitats">
            <a:extLst>
              <a:ext uri="{FF2B5EF4-FFF2-40B4-BE49-F238E27FC236}">
                <a16:creationId xmlns:a16="http://schemas.microsoft.com/office/drawing/2014/main" id="{7F394EE2-DE96-4DE3-8B4D-136244CFC9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86665" y="3223889"/>
            <a:ext cx="1691645" cy="382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dustrial Engineering">
            <a:extLst>
              <a:ext uri="{FF2B5EF4-FFF2-40B4-BE49-F238E27FC236}">
                <a16:creationId xmlns:a16="http://schemas.microsoft.com/office/drawing/2014/main" id="{47B0DBFC-865E-4DFF-B331-B92CCF47308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16698" y="2791396"/>
            <a:ext cx="948656" cy="13505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ok Cover: Guide of Architecture to mainstreaming gender in university teaching">
            <a:extLst>
              <a:ext uri="{FF2B5EF4-FFF2-40B4-BE49-F238E27FC236}">
                <a16:creationId xmlns:a16="http://schemas.microsoft.com/office/drawing/2014/main" id="{A3D94A64-CDE7-4935-ACDF-4402B9F0798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6606"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924F65-A239-4A95-9711-72E1C286F0AF}"/>
              </a:ext>
            </a:extLst>
          </p:cNvPr>
          <p:cNvPicPr>
            <a:picLocks noChangeAspect="1"/>
          </p:cNvPicPr>
          <p:nvPr/>
        </p:nvPicPr>
        <p:blipFill>
          <a:blip r:embed="rId6"/>
          <a:stretch>
            <a:fillRect/>
          </a:stretch>
        </p:blipFill>
        <p:spPr>
          <a:xfrm>
            <a:off x="5037939" y="2789046"/>
            <a:ext cx="1974524" cy="2810582"/>
          </a:xfrm>
          <a:prstGeom prst="rect">
            <a:avLst/>
          </a:prstGeom>
        </p:spPr>
      </p:pic>
      <p:pic>
        <p:nvPicPr>
          <p:cNvPr id="22" name="Picture 21">
            <a:extLst>
              <a:ext uri="{FF2B5EF4-FFF2-40B4-BE49-F238E27FC236}">
                <a16:creationId xmlns:a16="http://schemas.microsoft.com/office/drawing/2014/main" id="{607A2DC3-D93C-4C0C-A838-3FFE24DCAEF9}"/>
              </a:ext>
            </a:extLst>
          </p:cNvPr>
          <p:cNvPicPr>
            <a:picLocks noChangeAspect="1"/>
          </p:cNvPicPr>
          <p:nvPr/>
        </p:nvPicPr>
        <p:blipFill>
          <a:blip r:embed="rId7"/>
          <a:stretch>
            <a:fillRect/>
          </a:stretch>
        </p:blipFill>
        <p:spPr>
          <a:xfrm>
            <a:off x="2649018" y="2791396"/>
            <a:ext cx="962857" cy="1366636"/>
          </a:xfrm>
          <a:prstGeom prst="rect">
            <a:avLst/>
          </a:prstGeom>
        </p:spPr>
      </p:pic>
      <p:pic>
        <p:nvPicPr>
          <p:cNvPr id="24" name="Picture 23">
            <a:extLst>
              <a:ext uri="{FF2B5EF4-FFF2-40B4-BE49-F238E27FC236}">
                <a16:creationId xmlns:a16="http://schemas.microsoft.com/office/drawing/2014/main" id="{AF63939A-CD41-491E-9617-386960C5F804}"/>
              </a:ext>
            </a:extLst>
          </p:cNvPr>
          <p:cNvPicPr>
            <a:picLocks noChangeAspect="1"/>
          </p:cNvPicPr>
          <p:nvPr/>
        </p:nvPicPr>
        <p:blipFill>
          <a:blip r:embed="rId8"/>
          <a:stretch>
            <a:fillRect/>
          </a:stretch>
        </p:blipFill>
        <p:spPr>
          <a:xfrm>
            <a:off x="3698989" y="4246914"/>
            <a:ext cx="955955" cy="1363185"/>
          </a:xfrm>
          <a:prstGeom prst="rect">
            <a:avLst/>
          </a:prstGeom>
        </p:spPr>
      </p:pic>
      <p:pic>
        <p:nvPicPr>
          <p:cNvPr id="26" name="Picture 25">
            <a:extLst>
              <a:ext uri="{FF2B5EF4-FFF2-40B4-BE49-F238E27FC236}">
                <a16:creationId xmlns:a16="http://schemas.microsoft.com/office/drawing/2014/main" id="{237005F3-1219-4196-BA6D-CDBF88CAD29E}"/>
              </a:ext>
            </a:extLst>
          </p:cNvPr>
          <p:cNvPicPr>
            <a:picLocks noChangeAspect="1"/>
          </p:cNvPicPr>
          <p:nvPr/>
        </p:nvPicPr>
        <p:blipFill>
          <a:blip r:embed="rId9"/>
          <a:stretch>
            <a:fillRect/>
          </a:stretch>
        </p:blipFill>
        <p:spPr>
          <a:xfrm>
            <a:off x="3695539" y="2791396"/>
            <a:ext cx="959405" cy="1364910"/>
          </a:xfrm>
          <a:prstGeom prst="rect">
            <a:avLst/>
          </a:prstGeom>
        </p:spPr>
      </p:pic>
      <p:sp>
        <p:nvSpPr>
          <p:cNvPr id="15" name="TextovéPole 3">
            <a:extLst>
              <a:ext uri="{FF2B5EF4-FFF2-40B4-BE49-F238E27FC236}">
                <a16:creationId xmlns:a16="http://schemas.microsoft.com/office/drawing/2014/main" id="{947DC47E-C193-4C49-BE02-C961814B29F6}"/>
              </a:ext>
            </a:extLst>
          </p:cNvPr>
          <p:cNvSpPr txBox="1"/>
          <p:nvPr/>
        </p:nvSpPr>
        <p:spPr>
          <a:xfrm>
            <a:off x="7046184" y="3758749"/>
            <a:ext cx="1361660" cy="738664"/>
          </a:xfrm>
          <a:prstGeom prst="rect">
            <a:avLst/>
          </a:prstGeom>
          <a:noFill/>
        </p:spPr>
        <p:txBody>
          <a:bodyPr wrap="square" rtlCol="0">
            <a:spAutoFit/>
          </a:bodyPr>
          <a:lstStyle/>
          <a:p>
            <a:r>
              <a:rPr lang="en-US" sz="1400" b="1" dirty="0">
                <a:solidFill>
                  <a:schemeClr val="tx1">
                    <a:lumMod val="65000"/>
                    <a:lumOff val="35000"/>
                  </a:schemeClr>
                </a:solidFill>
                <a:latin typeface="Trebuchet MS" panose="020B0703020202090204" pitchFamily="34" charset="0"/>
              </a:rPr>
              <a:t>Agricultural engineering (2022)</a:t>
            </a:r>
            <a:endParaRPr lang="cs-CZ" sz="1400" b="1" i="0" dirty="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B28BFB25-7FE3-FA9E-4807-BBFA871D2F0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Predpisi </a:t>
            </a:r>
            <a:r>
              <a:rPr lang="en-US" sz="3200" b="1" dirty="0">
                <a:solidFill>
                  <a:schemeClr val="tx1">
                    <a:lumMod val="65000"/>
                    <a:lumOff val="35000"/>
                  </a:schemeClr>
                </a:solidFill>
                <a:latin typeface="Sofia Pro" pitchFamily="2" charset="0"/>
                <a:sym typeface="Wingdings" panose="05000000000000000000" pitchFamily="2" charset="2"/>
              </a:rPr>
              <a:t> vodniki</a:t>
            </a:r>
            <a:endParaRPr lang="cs-CZ" sz="24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016021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392123"/>
            <a:ext cx="10188513" cy="4247317"/>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GEP s predano akcijo Spol v poučevanju.</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Razpoložljivi viri in smernice (splet, vodniki, …).</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Spol v zaključnih diplomskih projektih. Nagrade.</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Predmeti glede na spol. Obvezni proti izbirnim predmetom.</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Pristojni </a:t>
            </a:r>
            <a:r>
              <a:rPr lang="en-US" dirty="0" err="1">
                <a:solidFill>
                  <a:schemeClr val="tx1">
                    <a:lumMod val="65000"/>
                    <a:lumOff val="35000"/>
                  </a:schemeClr>
                </a:solidFill>
                <a:latin typeface="Sofia Pro" pitchFamily="2" charset="0"/>
              </a:rPr>
              <a:t>prorektorat</a:t>
            </a:r>
            <a:r>
              <a:rPr lang="en-US" dirty="0">
                <a:solidFill>
                  <a:schemeClr val="tx1">
                    <a:lumMod val="65000"/>
                    <a:lumOff val="35000"/>
                  </a:schemeClr>
                </a:solidFill>
                <a:latin typeface="Sofia Pro" pitchFamily="2" charset="0"/>
              </a:rPr>
              <a:t>, enota in odbor za enakost, strokovnjaki za enakost spolov (fakulteta/oddelek).</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Spolno specifične kompetence in učni rezultati (razen trajnostnega).</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Ustvarite dan inovacij v poučevanju (z razsežnostjo enakosti spolov pri poučevanju).</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Poučevanje inovativnih projektov z razsežnostjo spola.</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Usposabljanja za vzgojitelje (od pregleda do realne preobrazbe učnega načrta).</a:t>
            </a:r>
          </a:p>
          <a:p>
            <a:pPr marL="342900" indent="-342900">
              <a:spcBef>
                <a:spcPts val="1200"/>
              </a:spcBef>
              <a:buFont typeface="Wingdings" panose="05000000000000000000" pitchFamily="2" charset="2"/>
              <a:buChar char="q"/>
            </a:pPr>
            <a:r>
              <a:rPr lang="en-US" dirty="0">
                <a:solidFill>
                  <a:schemeClr val="tx1">
                    <a:lumMod val="65000"/>
                    <a:lumOff val="35000"/>
                  </a:schemeClr>
                </a:solidFill>
                <a:latin typeface="Sofia Pro" pitchFamily="2" charset="0"/>
              </a:rPr>
              <a:t>Prepoznavanje implikacije spola (pri ocenjevanju odličnosti).</a:t>
            </a:r>
            <a:endParaRPr lang="en-US"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DB23378-7C2C-4070-9A78-67CBDE8D61E8}"/>
              </a:ext>
            </a:extLst>
          </p:cNvPr>
          <p:cNvPicPr>
            <a:picLocks noChangeAspect="1"/>
          </p:cNvPicPr>
          <p:nvPr/>
        </p:nvPicPr>
        <p:blipFill>
          <a:blip r:embed="rId2"/>
          <a:stretch>
            <a:fillRect/>
          </a:stretch>
        </p:blipFill>
        <p:spPr>
          <a:xfrm>
            <a:off x="7503954" y="1544436"/>
            <a:ext cx="3742223" cy="1101771"/>
          </a:xfrm>
          <a:prstGeom prst="rect">
            <a:avLst/>
          </a:prstGeom>
          <a:ln w="19050">
            <a:solidFill>
              <a:srgbClr val="007F2D"/>
            </a:solidFill>
          </a:ln>
        </p:spPr>
      </p:pic>
      <p:sp>
        <p:nvSpPr>
          <p:cNvPr id="2" name="TextovéPole 3">
            <a:extLst>
              <a:ext uri="{FF2B5EF4-FFF2-40B4-BE49-F238E27FC236}">
                <a16:creationId xmlns:a16="http://schemas.microsoft.com/office/drawing/2014/main" id="{FE49EEA9-F277-DF1D-ECA9-24231D261946}"/>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Ustanova</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7153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405375"/>
            <a:ext cx="10188513" cy="400110"/>
          </a:xfrm>
          <a:prstGeom prst="rect">
            <a:avLst/>
          </a:prstGeom>
          <a:noFill/>
        </p:spPr>
        <p:txBody>
          <a:bodyPr wrap="square" rtlCol="0">
            <a:spAutoFit/>
          </a:bodyPr>
          <a:lstStyle/>
          <a:p>
            <a:pPr>
              <a:spcBef>
                <a:spcPts val="2400"/>
              </a:spcBef>
            </a:pPr>
            <a:r>
              <a:rPr lang="en-US" sz="2000" b="1" i="0">
                <a:solidFill>
                  <a:schemeClr val="tx1">
                    <a:lumMod val="65000"/>
                    <a:lumOff val="35000"/>
                  </a:schemeClr>
                </a:solidFill>
                <a:latin typeface="Sofia Pro" pitchFamily="2" charset="0"/>
              </a:rPr>
              <a:t>Trainings for educators </a:t>
            </a:r>
            <a:r>
              <a:rPr lang="en-US" sz="2000" b="1" i="0">
                <a:solidFill>
                  <a:schemeClr val="tx1">
                    <a:lumMod val="65000"/>
                    <a:lumOff val="35000"/>
                  </a:schemeClr>
                </a:solidFill>
                <a:latin typeface="Sofia Pro" pitchFamily="2" charset="0"/>
                <a:sym typeface="Wingdings" panose="05000000000000000000" pitchFamily="2" charset="2"/>
              </a:rPr>
              <a:t> </a:t>
            </a:r>
            <a:r>
              <a:rPr lang="en-US" sz="2000" b="1" i="0">
                <a:solidFill>
                  <a:schemeClr val="tx1">
                    <a:lumMod val="65000"/>
                    <a:lumOff val="35000"/>
                  </a:schemeClr>
                </a:solidFill>
                <a:latin typeface="Sofia Pro" pitchFamily="2" charset="0"/>
              </a:rPr>
              <a:t>transformation of the syllabus</a:t>
            </a:r>
          </a:p>
        </p:txBody>
      </p:sp>
      <p:pic>
        <p:nvPicPr>
          <p:cNvPr id="29" name="Picture 28">
            <a:extLst>
              <a:ext uri="{FF2B5EF4-FFF2-40B4-BE49-F238E27FC236}">
                <a16:creationId xmlns:a16="http://schemas.microsoft.com/office/drawing/2014/main" id="{8DAE9595-21F8-49C1-A32B-7F2D2861B54D}"/>
              </a:ext>
            </a:extLst>
          </p:cNvPr>
          <p:cNvPicPr>
            <a:picLocks noChangeAspect="1"/>
          </p:cNvPicPr>
          <p:nvPr/>
        </p:nvPicPr>
        <p:blipFill>
          <a:blip r:embed="rId3"/>
          <a:stretch>
            <a:fillRect/>
          </a:stretch>
        </p:blipFill>
        <p:spPr>
          <a:xfrm rot="20908409">
            <a:off x="9350728" y="3816858"/>
            <a:ext cx="834337" cy="1271800"/>
          </a:xfrm>
          <a:prstGeom prst="rect">
            <a:avLst/>
          </a:prstGeom>
          <a:effectLst>
            <a:outerShdw blurRad="330200" dist="38100" algn="l" rotWithShape="0">
              <a:prstClr val="black">
                <a:alpha val="40000"/>
              </a:prstClr>
            </a:outerShdw>
          </a:effectLst>
        </p:spPr>
      </p:pic>
      <p:pic>
        <p:nvPicPr>
          <p:cNvPr id="30" name="Imagen 109">
            <a:extLst>
              <a:ext uri="{FF2B5EF4-FFF2-40B4-BE49-F238E27FC236}">
                <a16:creationId xmlns:a16="http://schemas.microsoft.com/office/drawing/2014/main" id="{275B3BD2-E57C-4751-8770-B0F331BC6CD5}"/>
              </a:ext>
            </a:extLst>
          </p:cNvPr>
          <p:cNvPicPr>
            <a:picLocks noChangeAspect="1"/>
          </p:cNvPicPr>
          <p:nvPr/>
        </p:nvPicPr>
        <p:blipFill rotWithShape="1">
          <a:blip r:embed="rId4"/>
          <a:srcRect b="19390"/>
          <a:stretch/>
        </p:blipFill>
        <p:spPr>
          <a:xfrm>
            <a:off x="9890470" y="4550947"/>
            <a:ext cx="1355707" cy="650641"/>
          </a:xfrm>
          <a:prstGeom prst="rect">
            <a:avLst/>
          </a:prstGeom>
          <a:ln>
            <a:noFill/>
          </a:ln>
          <a:effectLst>
            <a:outerShdw blurRad="292100" dist="139700" dir="2700000" algn="tl" rotWithShape="0">
              <a:srgbClr val="333333">
                <a:alpha val="65000"/>
              </a:srgbClr>
            </a:outerShdw>
          </a:effectLst>
        </p:spPr>
      </p:pic>
      <p:pic>
        <p:nvPicPr>
          <p:cNvPr id="35" name="Imagen 72">
            <a:extLst>
              <a:ext uri="{FF2B5EF4-FFF2-40B4-BE49-F238E27FC236}">
                <a16:creationId xmlns:a16="http://schemas.microsoft.com/office/drawing/2014/main" id="{6FB478C2-FDA9-4B5E-85B9-F5FD989D2A21}"/>
              </a:ext>
            </a:extLst>
          </p:cNvPr>
          <p:cNvPicPr>
            <a:picLocks noChangeAspect="1"/>
          </p:cNvPicPr>
          <p:nvPr/>
        </p:nvPicPr>
        <p:blipFill>
          <a:blip r:embed="rId5"/>
          <a:stretch>
            <a:fillRect/>
          </a:stretch>
        </p:blipFill>
        <p:spPr>
          <a:xfrm rot="340188">
            <a:off x="9917277" y="3832851"/>
            <a:ext cx="1418528" cy="612919"/>
          </a:xfrm>
          <a:prstGeom prst="rect">
            <a:avLst/>
          </a:prstGeom>
          <a:ln>
            <a:noFill/>
          </a:ln>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D2E085A9-2325-4D04-B39B-BE177ED0496D}"/>
              </a:ext>
            </a:extLst>
          </p:cNvPr>
          <p:cNvPicPr>
            <a:picLocks noChangeAspect="1"/>
          </p:cNvPicPr>
          <p:nvPr/>
        </p:nvPicPr>
        <p:blipFill>
          <a:blip r:embed="rId6"/>
          <a:stretch>
            <a:fillRect/>
          </a:stretch>
        </p:blipFill>
        <p:spPr>
          <a:xfrm>
            <a:off x="1137096" y="5098500"/>
            <a:ext cx="1940795" cy="416179"/>
          </a:xfrm>
          <a:prstGeom prst="rect">
            <a:avLst/>
          </a:prstGeom>
        </p:spPr>
      </p:pic>
      <p:sp>
        <p:nvSpPr>
          <p:cNvPr id="2" name="TextovéPole 3">
            <a:extLst>
              <a:ext uri="{FF2B5EF4-FFF2-40B4-BE49-F238E27FC236}">
                <a16:creationId xmlns:a16="http://schemas.microsoft.com/office/drawing/2014/main" id="{332469EC-EB8A-BD08-C644-197EB0382638}"/>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Ustanova</a:t>
            </a:r>
            <a:endParaRPr lang="cs-CZ" sz="3200" b="1" i="0" dirty="0">
              <a:solidFill>
                <a:schemeClr val="tx1">
                  <a:lumMod val="65000"/>
                  <a:lumOff val="35000"/>
                </a:schemeClr>
              </a:solidFill>
              <a:latin typeface="Sofia Pro" pitchFamily="2" charset="0"/>
            </a:endParaRPr>
          </a:p>
        </p:txBody>
      </p:sp>
      <p:graphicFrame>
        <p:nvGraphicFramePr>
          <p:cNvPr id="4" name="Diagrama 3">
            <a:extLst>
              <a:ext uri="{FF2B5EF4-FFF2-40B4-BE49-F238E27FC236}">
                <a16:creationId xmlns:a16="http://schemas.microsoft.com/office/drawing/2014/main" id="{E5334459-E206-E675-973C-5534509BA517}"/>
              </a:ext>
            </a:extLst>
          </p:cNvPr>
          <p:cNvGraphicFramePr/>
          <p:nvPr>
            <p:extLst>
              <p:ext uri="{D42A27DB-BD31-4B8C-83A1-F6EECF244321}">
                <p14:modId xmlns:p14="http://schemas.microsoft.com/office/powerpoint/2010/main" val="2420243408"/>
              </p:ext>
            </p:extLst>
          </p:nvPr>
        </p:nvGraphicFramePr>
        <p:xfrm>
          <a:off x="1123864" y="1518413"/>
          <a:ext cx="8128000" cy="4130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upo 9">
            <a:extLst>
              <a:ext uri="{FF2B5EF4-FFF2-40B4-BE49-F238E27FC236}">
                <a16:creationId xmlns:a16="http://schemas.microsoft.com/office/drawing/2014/main" id="{6AFA3D8E-381F-2039-78D2-645EC8D0B3EB}"/>
              </a:ext>
            </a:extLst>
          </p:cNvPr>
          <p:cNvGrpSpPr/>
          <p:nvPr/>
        </p:nvGrpSpPr>
        <p:grpSpPr>
          <a:xfrm>
            <a:off x="9450549" y="1757517"/>
            <a:ext cx="1795628" cy="1790393"/>
            <a:chOff x="9348051" y="1518413"/>
            <a:chExt cx="1795628" cy="1790393"/>
          </a:xfrm>
        </p:grpSpPr>
        <p:pic>
          <p:nvPicPr>
            <p:cNvPr id="5" name="Imagen 4">
              <a:extLst>
                <a:ext uri="{FF2B5EF4-FFF2-40B4-BE49-F238E27FC236}">
                  <a16:creationId xmlns:a16="http://schemas.microsoft.com/office/drawing/2014/main" id="{3A80A635-0D5F-D0F4-1CB7-27B4D4AFACCF}"/>
                </a:ext>
              </a:extLst>
            </p:cNvPr>
            <p:cNvPicPr>
              <a:picLocks noChangeAspect="1"/>
            </p:cNvPicPr>
            <p:nvPr/>
          </p:nvPicPr>
          <p:blipFill>
            <a:blip r:embed="rId12"/>
            <a:stretch>
              <a:fillRect/>
            </a:stretch>
          </p:blipFill>
          <p:spPr>
            <a:xfrm>
              <a:off x="9348051" y="1518413"/>
              <a:ext cx="1795628" cy="1790393"/>
            </a:xfrm>
            <a:prstGeom prst="rect">
              <a:avLst/>
            </a:prstGeom>
          </p:spPr>
        </p:pic>
        <p:sp>
          <p:nvSpPr>
            <p:cNvPr id="6" name="CuadroTexto 5">
              <a:extLst>
                <a:ext uri="{FF2B5EF4-FFF2-40B4-BE49-F238E27FC236}">
                  <a16:creationId xmlns:a16="http://schemas.microsoft.com/office/drawing/2014/main" id="{4055C889-BDF1-ED47-A275-05BCD0A64909}"/>
                </a:ext>
              </a:extLst>
            </p:cNvPr>
            <p:cNvSpPr txBox="1"/>
            <p:nvPr/>
          </p:nvSpPr>
          <p:spPr>
            <a:xfrm>
              <a:off x="10259490" y="1969295"/>
              <a:ext cx="788354" cy="230832"/>
            </a:xfrm>
            <a:prstGeom prst="rect">
              <a:avLst/>
            </a:prstGeom>
            <a:noFill/>
          </p:spPr>
          <p:txBody>
            <a:bodyPr wrap="square" rtlCol="0">
              <a:spAutoFit/>
            </a:bodyPr>
            <a:lstStyle/>
            <a:p>
              <a:pPr algn="ctr"/>
              <a:r>
                <a:rPr lang="es-ES" sz="900" b="1" dirty="0">
                  <a:solidFill>
                    <a:schemeClr val="bg1"/>
                  </a:solidFill>
                  <a:latin typeface="Trebuchet MS" panose="020B0703020202090204" pitchFamily="34" charset="0"/>
                </a:rPr>
                <a:t>Vsebina</a:t>
              </a:r>
            </a:p>
          </p:txBody>
        </p:sp>
        <p:sp>
          <p:nvSpPr>
            <p:cNvPr id="7" name="CuadroTexto 6">
              <a:extLst>
                <a:ext uri="{FF2B5EF4-FFF2-40B4-BE49-F238E27FC236}">
                  <a16:creationId xmlns:a16="http://schemas.microsoft.com/office/drawing/2014/main" id="{0829BC99-3720-02D8-189B-3EAECB92FE84}"/>
                </a:ext>
              </a:extLst>
            </p:cNvPr>
            <p:cNvSpPr txBox="1"/>
            <p:nvPr/>
          </p:nvSpPr>
          <p:spPr>
            <a:xfrm>
              <a:off x="10259490" y="2553904"/>
              <a:ext cx="884189" cy="230832"/>
            </a:xfrm>
            <a:prstGeom prst="rect">
              <a:avLst/>
            </a:prstGeom>
            <a:noFill/>
          </p:spPr>
          <p:txBody>
            <a:bodyPr wrap="square" rtlCol="0">
              <a:spAutoFit/>
            </a:bodyPr>
            <a:lstStyle/>
            <a:p>
              <a:pPr algn="ctr"/>
              <a:r>
                <a:rPr lang="es-ES" sz="900" b="1" dirty="0">
                  <a:solidFill>
                    <a:schemeClr val="bg1"/>
                  </a:solidFill>
                  <a:latin typeface="Trebuchet MS" panose="020B0703020202090204" pitchFamily="34" charset="0"/>
                </a:rPr>
                <a:t>Metodologija</a:t>
              </a:r>
            </a:p>
          </p:txBody>
        </p:sp>
        <p:sp>
          <p:nvSpPr>
            <p:cNvPr id="8" name="CuadroTexto 7">
              <a:extLst>
                <a:ext uri="{FF2B5EF4-FFF2-40B4-BE49-F238E27FC236}">
                  <a16:creationId xmlns:a16="http://schemas.microsoft.com/office/drawing/2014/main" id="{27E4DE49-B830-5F90-245B-D77D529FBFF9}"/>
                </a:ext>
              </a:extLst>
            </p:cNvPr>
            <p:cNvSpPr txBox="1"/>
            <p:nvPr/>
          </p:nvSpPr>
          <p:spPr>
            <a:xfrm>
              <a:off x="9406511" y="2527534"/>
              <a:ext cx="873271" cy="230832"/>
            </a:xfrm>
            <a:prstGeom prst="rect">
              <a:avLst/>
            </a:prstGeom>
            <a:noFill/>
          </p:spPr>
          <p:txBody>
            <a:bodyPr wrap="square" rtlCol="0">
              <a:spAutoFit/>
            </a:bodyPr>
            <a:lstStyle/>
            <a:p>
              <a:pPr algn="ctr"/>
              <a:r>
                <a:rPr lang="en-GB" sz="900" b="1" dirty="0">
                  <a:solidFill>
                    <a:schemeClr val="bg1"/>
                  </a:solidFill>
                  <a:latin typeface="Trebuchet MS" panose="020B0703020202090204" pitchFamily="34" charset="0"/>
                </a:rPr>
                <a:t>Učno okolje</a:t>
              </a:r>
            </a:p>
          </p:txBody>
        </p:sp>
        <p:sp>
          <p:nvSpPr>
            <p:cNvPr id="9" name="CuadroTexto 8">
              <a:extLst>
                <a:ext uri="{FF2B5EF4-FFF2-40B4-BE49-F238E27FC236}">
                  <a16:creationId xmlns:a16="http://schemas.microsoft.com/office/drawing/2014/main" id="{E47AFA67-31C2-19E6-CE91-FB66804AF428}"/>
                </a:ext>
              </a:extLst>
            </p:cNvPr>
            <p:cNvSpPr txBox="1"/>
            <p:nvPr/>
          </p:nvSpPr>
          <p:spPr>
            <a:xfrm>
              <a:off x="9382519" y="1967544"/>
              <a:ext cx="863346" cy="230832"/>
            </a:xfrm>
            <a:prstGeom prst="rect">
              <a:avLst/>
            </a:prstGeom>
            <a:noFill/>
          </p:spPr>
          <p:txBody>
            <a:bodyPr wrap="square" rtlCol="0">
              <a:spAutoFit/>
            </a:bodyPr>
            <a:lstStyle/>
            <a:p>
              <a:pPr algn="ctr"/>
              <a:r>
                <a:rPr lang="es-ES" sz="900" b="1" dirty="0">
                  <a:solidFill>
                    <a:schemeClr val="bg1"/>
                  </a:solidFill>
                  <a:latin typeface="Trebuchet MS" panose="020B0703020202090204" pitchFamily="34" charset="0"/>
                </a:rPr>
                <a:t>Ocenjevanje</a:t>
              </a:r>
            </a:p>
          </p:txBody>
        </p:sp>
      </p:grpSp>
    </p:spTree>
    <p:extLst>
      <p:ext uri="{BB962C8B-B14F-4D97-AF65-F5344CB8AC3E}">
        <p14:creationId xmlns:p14="http://schemas.microsoft.com/office/powerpoint/2010/main" val="64478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607720"/>
            <a:ext cx="10188513" cy="400110"/>
          </a:xfrm>
          <a:prstGeom prst="rect">
            <a:avLst/>
          </a:prstGeom>
          <a:noFill/>
        </p:spPr>
        <p:txBody>
          <a:bodyPr wrap="square" rtlCol="0">
            <a:spAutoFit/>
          </a:bodyPr>
          <a:lstStyle/>
          <a:p>
            <a:pPr>
              <a:spcBef>
                <a:spcPts val="2400"/>
              </a:spcBef>
            </a:pPr>
            <a:r>
              <a:rPr lang="en-US" sz="2000" b="1" i="0" dirty="0">
                <a:solidFill>
                  <a:schemeClr val="tx1">
                    <a:lumMod val="65000"/>
                    <a:lumOff val="35000"/>
                  </a:schemeClr>
                </a:solidFill>
                <a:latin typeface="Sofia Pro" pitchFamily="2" charset="0"/>
              </a:rPr>
              <a:t>Spol v končnih dodiplomskih/magistrskih projektih</a:t>
            </a:r>
          </a:p>
        </p:txBody>
      </p:sp>
      <p:sp>
        <p:nvSpPr>
          <p:cNvPr id="11" name="TextovéPole 3">
            <a:extLst>
              <a:ext uri="{FF2B5EF4-FFF2-40B4-BE49-F238E27FC236}">
                <a16:creationId xmlns:a16="http://schemas.microsoft.com/office/drawing/2014/main" id="{4B9ED650-0BA2-4924-9526-CE5E0968746D}"/>
              </a:ext>
            </a:extLst>
          </p:cNvPr>
          <p:cNvSpPr txBox="1"/>
          <p:nvPr/>
        </p:nvSpPr>
        <p:spPr>
          <a:xfrm>
            <a:off x="1057664" y="2162407"/>
            <a:ext cx="4055860" cy="1200329"/>
          </a:xfrm>
          <a:prstGeom prst="rect">
            <a:avLst/>
          </a:prstGeom>
          <a:noFill/>
        </p:spPr>
        <p:txBody>
          <a:bodyPr wrap="square" rtlCol="0">
            <a:spAutoFit/>
          </a:bodyPr>
          <a:lstStyle/>
          <a:p>
            <a:r>
              <a:rPr lang="en-US" dirty="0">
                <a:solidFill>
                  <a:schemeClr val="tx1">
                    <a:lumMod val="65000"/>
                    <a:lumOff val="35000"/>
                  </a:schemeClr>
                </a:solidFill>
                <a:latin typeface="Sofia Pro" pitchFamily="2" charset="0"/>
              </a:rPr>
              <a:t>Obvezne študije:: </a:t>
            </a:r>
          </a:p>
          <a:p>
            <a:pPr marL="517525" indent="-228600">
              <a:buFont typeface="+mj-lt"/>
              <a:buAutoNum type="arabicPeriod"/>
            </a:pPr>
            <a:r>
              <a:rPr lang="en-US" dirty="0">
                <a:solidFill>
                  <a:schemeClr val="tx1">
                    <a:lumMod val="65000"/>
                    <a:lumOff val="35000"/>
                  </a:schemeClr>
                </a:solidFill>
                <a:latin typeface="Sofia Pro" pitchFamily="2" charset="0"/>
              </a:rPr>
              <a:t>ekonomično,</a:t>
            </a:r>
          </a:p>
          <a:p>
            <a:pPr marL="517525" indent="-228600">
              <a:buFont typeface="+mj-lt"/>
              <a:buAutoNum type="arabicPeriod"/>
            </a:pPr>
            <a:r>
              <a:rPr lang="en-US" dirty="0">
                <a:solidFill>
                  <a:schemeClr val="tx1">
                    <a:lumMod val="65000"/>
                    <a:lumOff val="35000"/>
                  </a:schemeClr>
                </a:solidFill>
                <a:latin typeface="Sofia Pro" pitchFamily="2" charset="0"/>
              </a:rPr>
              <a:t>okolje,</a:t>
            </a:r>
          </a:p>
          <a:p>
            <a:pPr marL="517525" indent="-228600">
              <a:buFont typeface="+mj-lt"/>
              <a:buAutoNum type="arabicPeriod"/>
            </a:pPr>
            <a:r>
              <a:rPr lang="en-US" dirty="0">
                <a:solidFill>
                  <a:schemeClr val="tx1">
                    <a:lumMod val="65000"/>
                    <a:lumOff val="35000"/>
                  </a:schemeClr>
                </a:solidFill>
                <a:latin typeface="Sofia Pro" pitchFamily="2" charset="0"/>
              </a:rPr>
              <a:t>socialna enakost in enakost spolov</a:t>
            </a:r>
            <a:endParaRPr lang="en-US" sz="2400" b="1" i="0" dirty="0">
              <a:solidFill>
                <a:srgbClr val="7030A0"/>
              </a:solidFill>
              <a:latin typeface="Sofia Pro" pitchFamily="2" charset="0"/>
            </a:endParaRPr>
          </a:p>
        </p:txBody>
      </p:sp>
      <p:sp>
        <p:nvSpPr>
          <p:cNvPr id="12" name="TextovéPole 3">
            <a:extLst>
              <a:ext uri="{FF2B5EF4-FFF2-40B4-BE49-F238E27FC236}">
                <a16:creationId xmlns:a16="http://schemas.microsoft.com/office/drawing/2014/main" id="{EBFC1D3E-C19A-4987-8431-D2E657E90FAE}"/>
              </a:ext>
            </a:extLst>
          </p:cNvPr>
          <p:cNvSpPr txBox="1"/>
          <p:nvPr/>
        </p:nvSpPr>
        <p:spPr>
          <a:xfrm>
            <a:off x="1057664" y="3574487"/>
            <a:ext cx="6393730" cy="1661993"/>
          </a:xfrm>
          <a:prstGeom prst="rect">
            <a:avLst/>
          </a:prstGeom>
          <a:noFill/>
        </p:spPr>
        <p:txBody>
          <a:bodyPr wrap="square" rtlCol="0">
            <a:spAutoFit/>
          </a:bodyPr>
          <a:lstStyle/>
          <a:p>
            <a:pPr marL="285750" indent="-285750">
              <a:spcBef>
                <a:spcPts val="1200"/>
              </a:spcBef>
              <a:buFont typeface="Wingdings" panose="05000000000000000000" pitchFamily="2" charset="2"/>
              <a:buChar char="q"/>
            </a:pPr>
            <a:r>
              <a:rPr lang="en-US" i="0" dirty="0">
                <a:solidFill>
                  <a:schemeClr val="tx1">
                    <a:lumMod val="65000"/>
                    <a:lumOff val="35000"/>
                  </a:schemeClr>
                </a:solidFill>
                <a:latin typeface="Sofia Pro" pitchFamily="2" charset="0"/>
              </a:rPr>
              <a:t>Format: jezik, slike, avtorice v referencah</a:t>
            </a:r>
          </a:p>
          <a:p>
            <a:pPr marL="285750" indent="-285750">
              <a:spcBef>
                <a:spcPts val="1200"/>
              </a:spcBef>
              <a:buFont typeface="Wingdings" panose="05000000000000000000" pitchFamily="2" charset="2"/>
              <a:buChar char="q"/>
            </a:pPr>
            <a:r>
              <a:rPr lang="en-US" i="0" dirty="0">
                <a:solidFill>
                  <a:schemeClr val="tx1">
                    <a:lumMod val="65000"/>
                    <a:lumOff val="35000"/>
                  </a:schemeClr>
                </a:solidFill>
                <a:latin typeface="Sofia Pro" pitchFamily="2" charset="0"/>
              </a:rPr>
              <a:t>Timsko delo: porazdelitev spolov, vloge, …</a:t>
            </a:r>
          </a:p>
          <a:p>
            <a:pPr marL="285750" indent="-285750">
              <a:spcBef>
                <a:spcPts val="1200"/>
              </a:spcBef>
              <a:buFont typeface="Wingdings" panose="05000000000000000000" pitchFamily="2" charset="2"/>
              <a:buChar char="q"/>
            </a:pPr>
            <a:r>
              <a:rPr lang="en-US" i="0" dirty="0">
                <a:solidFill>
                  <a:schemeClr val="tx1">
                    <a:lumMod val="65000"/>
                    <a:lumOff val="35000"/>
                  </a:schemeClr>
                </a:solidFill>
                <a:latin typeface="Sofia Pro" pitchFamily="2" charset="0"/>
              </a:rPr>
              <a:t>Metodologija: spol/spol kot spremenljivka raziskave</a:t>
            </a:r>
          </a:p>
          <a:p>
            <a:pPr marL="285750" indent="-285750">
              <a:spcBef>
                <a:spcPts val="1200"/>
              </a:spcBef>
              <a:buFont typeface="Wingdings" panose="05000000000000000000" pitchFamily="2" charset="2"/>
              <a:buChar char="q"/>
            </a:pPr>
            <a:r>
              <a:rPr lang="en-US" i="0" dirty="0">
                <a:solidFill>
                  <a:schemeClr val="tx1">
                    <a:lumMod val="65000"/>
                    <a:lumOff val="35000"/>
                  </a:schemeClr>
                </a:solidFill>
                <a:latin typeface="Sofia Pro" pitchFamily="2" charset="0"/>
              </a:rPr>
              <a:t>Rezultati: Vplivi, potencialna pristranskost</a:t>
            </a:r>
          </a:p>
        </p:txBody>
      </p:sp>
      <p:sp>
        <p:nvSpPr>
          <p:cNvPr id="2" name="TextovéPole 3">
            <a:extLst>
              <a:ext uri="{FF2B5EF4-FFF2-40B4-BE49-F238E27FC236}">
                <a16:creationId xmlns:a16="http://schemas.microsoft.com/office/drawing/2014/main" id="{496B7F4F-D977-40F0-8DAD-7C728A5F4BD7}"/>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Ustanova</a:t>
            </a:r>
            <a:endParaRPr lang="cs-CZ" sz="3200" b="1" i="0" dirty="0">
              <a:solidFill>
                <a:schemeClr val="tx1">
                  <a:lumMod val="65000"/>
                  <a:lumOff val="35000"/>
                </a:schemeClr>
              </a:solidFill>
              <a:latin typeface="Sofia Pro" pitchFamily="2" charset="0"/>
            </a:endParaRPr>
          </a:p>
        </p:txBody>
      </p:sp>
      <p:grpSp>
        <p:nvGrpSpPr>
          <p:cNvPr id="7" name="Grupo 6">
            <a:extLst>
              <a:ext uri="{FF2B5EF4-FFF2-40B4-BE49-F238E27FC236}">
                <a16:creationId xmlns:a16="http://schemas.microsoft.com/office/drawing/2014/main" id="{3CAC2768-8992-817D-94AB-AC8A4C8C64B7}"/>
              </a:ext>
            </a:extLst>
          </p:cNvPr>
          <p:cNvGrpSpPr/>
          <p:nvPr/>
        </p:nvGrpSpPr>
        <p:grpSpPr>
          <a:xfrm>
            <a:off x="7705142" y="1180438"/>
            <a:ext cx="2971192" cy="4232431"/>
            <a:chOff x="8274985" y="1180438"/>
            <a:chExt cx="2971192" cy="4232431"/>
          </a:xfrm>
        </p:grpSpPr>
        <p:pic>
          <p:nvPicPr>
            <p:cNvPr id="9" name="Imagen 4">
              <a:extLst>
                <a:ext uri="{FF2B5EF4-FFF2-40B4-BE49-F238E27FC236}">
                  <a16:creationId xmlns:a16="http://schemas.microsoft.com/office/drawing/2014/main" id="{9D6E1876-7269-4742-8C13-EFBE8F7AB9B8}"/>
                </a:ext>
              </a:extLst>
            </p:cNvPr>
            <p:cNvPicPr>
              <a:picLocks noChangeAspect="1"/>
            </p:cNvPicPr>
            <p:nvPr/>
          </p:nvPicPr>
          <p:blipFill>
            <a:blip r:embed="rId3"/>
            <a:stretch>
              <a:fillRect/>
            </a:stretch>
          </p:blipFill>
          <p:spPr>
            <a:xfrm>
              <a:off x="8274985" y="1180438"/>
              <a:ext cx="2971192" cy="4232431"/>
            </a:xfrm>
            <a:prstGeom prst="rect">
              <a:avLst/>
            </a:prstGeom>
            <a:ln>
              <a:solidFill>
                <a:srgbClr val="7030A0"/>
              </a:solidFill>
            </a:ln>
          </p:spPr>
        </p:pic>
        <p:pic>
          <p:nvPicPr>
            <p:cNvPr id="6" name="Picture 3">
              <a:extLst>
                <a:ext uri="{FF2B5EF4-FFF2-40B4-BE49-F238E27FC236}">
                  <a16:creationId xmlns:a16="http://schemas.microsoft.com/office/drawing/2014/main" id="{FF8A7777-7E59-6BF8-4807-D4FFFC3F79BA}"/>
                </a:ext>
              </a:extLst>
            </p:cNvPr>
            <p:cNvPicPr>
              <a:picLocks noChangeAspect="1"/>
            </p:cNvPicPr>
            <p:nvPr/>
          </p:nvPicPr>
          <p:blipFill>
            <a:blip r:embed="rId4"/>
            <a:stretch>
              <a:fillRect/>
            </a:stretch>
          </p:blipFill>
          <p:spPr>
            <a:xfrm>
              <a:off x="8790183" y="4833299"/>
              <a:ext cx="1940795" cy="416179"/>
            </a:xfrm>
            <a:prstGeom prst="rect">
              <a:avLst/>
            </a:prstGeom>
          </p:spPr>
        </p:pic>
      </p:grpSp>
    </p:spTree>
    <p:extLst>
      <p:ext uri="{BB962C8B-B14F-4D97-AF65-F5344CB8AC3E}">
        <p14:creationId xmlns:p14="http://schemas.microsoft.com/office/powerpoint/2010/main" val="321142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F25AFF7D-2AD9-47BA-A45F-F19D813C82B7}"/>
              </a:ext>
            </a:extLst>
          </p:cNvPr>
          <p:cNvSpPr txBox="1"/>
          <p:nvPr/>
        </p:nvSpPr>
        <p:spPr>
          <a:xfrm>
            <a:off x="1057664" y="1445131"/>
            <a:ext cx="10188513" cy="3785652"/>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en-US" sz="1600" dirty="0">
                <a:solidFill>
                  <a:schemeClr val="tx1">
                    <a:lumMod val="65000"/>
                    <a:lumOff val="35000"/>
                  </a:schemeClr>
                </a:solidFill>
                <a:latin typeface="Sofia Pro" pitchFamily="2" charset="0"/>
              </a:rPr>
              <a:t>Ohranite svoje poučevanje pri življenju (in ga spremljajte). Opomnik: štirje stebri.</a:t>
            </a:r>
          </a:p>
          <a:p>
            <a:pPr marL="342900" indent="-342900">
              <a:spcAft>
                <a:spcPts val="1200"/>
              </a:spcAft>
              <a:buFont typeface="Wingdings" panose="05000000000000000000" pitchFamily="2" charset="2"/>
              <a:buChar char="q"/>
            </a:pPr>
            <a:r>
              <a:rPr lang="en-US" sz="1600" dirty="0">
                <a:solidFill>
                  <a:schemeClr val="tx1">
                    <a:lumMod val="65000"/>
                    <a:lumOff val="35000"/>
                  </a:schemeClr>
                </a:solidFill>
                <a:latin typeface="Sofia Pro" pitchFamily="2" charset="0"/>
              </a:rPr>
              <a:t>Razširjajte svoje izkušnje (med partnerji in v tujini).</a:t>
            </a:r>
          </a:p>
          <a:p>
            <a:pPr marL="342900" indent="-342900">
              <a:spcAft>
                <a:spcPts val="1200"/>
              </a:spcAft>
              <a:buFont typeface="Wingdings" panose="05000000000000000000" pitchFamily="2" charset="2"/>
              <a:buChar char="q"/>
            </a:pPr>
            <a:r>
              <a:rPr lang="en-US" sz="1600" dirty="0">
                <a:solidFill>
                  <a:schemeClr val="tx1">
                    <a:lumMod val="65000"/>
                    <a:lumOff val="35000"/>
                  </a:schemeClr>
                </a:solidFill>
                <a:latin typeface="Sofia Pro" pitchFamily="2" charset="0"/>
              </a:rPr>
              <a:t>Sodelujte pri projektih inovacij poučevanja z razsežnostjo spola (</a:t>
            </a:r>
            <a:r>
              <a:rPr lang="en-US" sz="1600" dirty="0" err="1">
                <a:solidFill>
                  <a:schemeClr val="tx1">
                    <a:lumMod val="65000"/>
                    <a:lumOff val="35000"/>
                  </a:schemeClr>
                </a:solidFill>
                <a:latin typeface="Sofia Pro" pitchFamily="2" charset="0"/>
              </a:rPr>
              <a:t>ozaveščanje</a:t>
            </a:r>
            <a:r>
              <a:rPr lang="en-US" sz="1600" dirty="0">
                <a:solidFill>
                  <a:schemeClr val="tx1">
                    <a:lumMod val="65000"/>
                    <a:lumOff val="35000"/>
                  </a:schemeClr>
                </a:solidFill>
                <a:latin typeface="Sofia Pro" pitchFamily="2" charset="0"/>
              </a:rPr>
              <a:t>, izmenjava izkušenj, doseganje transformacije, širjenje strokovnega znanja).</a:t>
            </a:r>
          </a:p>
          <a:p>
            <a:pPr>
              <a:spcAft>
                <a:spcPts val="1200"/>
              </a:spcAft>
            </a:pPr>
            <a:endParaRPr lang="en-US" sz="1600" i="1" dirty="0">
              <a:solidFill>
                <a:schemeClr val="tx1">
                  <a:lumMod val="65000"/>
                  <a:lumOff val="35000"/>
                </a:schemeClr>
              </a:solidFill>
              <a:latin typeface="Sofia Pro" pitchFamily="2" charset="0"/>
            </a:endParaRPr>
          </a:p>
          <a:p>
            <a:pPr>
              <a:spcAft>
                <a:spcPts val="1200"/>
              </a:spcAft>
            </a:pPr>
            <a:endParaRPr lang="en-US" sz="1600" dirty="0">
              <a:solidFill>
                <a:schemeClr val="tx1">
                  <a:lumMod val="65000"/>
                  <a:lumOff val="35000"/>
                </a:schemeClr>
              </a:solidFill>
              <a:latin typeface="Sofia Pro" pitchFamily="2" charset="0"/>
            </a:endParaRPr>
          </a:p>
          <a:p>
            <a:pPr>
              <a:spcAft>
                <a:spcPts val="1200"/>
              </a:spcAft>
            </a:pPr>
            <a:endParaRPr lang="en-US" sz="1600" dirty="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dirty="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dirty="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dirty="0">
              <a:solidFill>
                <a:schemeClr val="tx1">
                  <a:lumMod val="65000"/>
                  <a:lumOff val="35000"/>
                </a:schemeClr>
              </a:solidFill>
              <a:latin typeface="Sofia Pro" pitchFamily="2" charset="0"/>
            </a:endParaRPr>
          </a:p>
        </p:txBody>
      </p:sp>
      <p:pic>
        <p:nvPicPr>
          <p:cNvPr id="4" name="Imagen 3">
            <a:extLst>
              <a:ext uri="{FF2B5EF4-FFF2-40B4-BE49-F238E27FC236}">
                <a16:creationId xmlns:a16="http://schemas.microsoft.com/office/drawing/2014/main" id="{FF26EA6B-C7BC-4A88-8B80-89C08AF820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70949" y="3011863"/>
            <a:ext cx="7809604" cy="2401006"/>
          </a:xfrm>
          <a:prstGeom prst="rect">
            <a:avLst/>
          </a:prstGeom>
        </p:spPr>
      </p:pic>
      <p:pic>
        <p:nvPicPr>
          <p:cNvPr id="6" name="Picture 5">
            <a:extLst>
              <a:ext uri="{FF2B5EF4-FFF2-40B4-BE49-F238E27FC236}">
                <a16:creationId xmlns:a16="http://schemas.microsoft.com/office/drawing/2014/main" id="{D24526EA-FB89-4DF4-A341-B30388CB491C}"/>
              </a:ext>
            </a:extLst>
          </p:cNvPr>
          <p:cNvPicPr>
            <a:picLocks noChangeAspect="1"/>
          </p:cNvPicPr>
          <p:nvPr/>
        </p:nvPicPr>
        <p:blipFill>
          <a:blip r:embed="rId4"/>
          <a:stretch>
            <a:fillRect/>
          </a:stretch>
        </p:blipFill>
        <p:spPr>
          <a:xfrm>
            <a:off x="1343666" y="4039148"/>
            <a:ext cx="1615553" cy="346435"/>
          </a:xfrm>
          <a:prstGeom prst="rect">
            <a:avLst/>
          </a:prstGeom>
        </p:spPr>
      </p:pic>
      <p:sp>
        <p:nvSpPr>
          <p:cNvPr id="7" name="TextovéPole 3">
            <a:extLst>
              <a:ext uri="{FF2B5EF4-FFF2-40B4-BE49-F238E27FC236}">
                <a16:creationId xmlns:a16="http://schemas.microsoft.com/office/drawing/2014/main" id="{E8285B3D-E9F0-4F66-A602-C94044963319}"/>
              </a:ext>
            </a:extLst>
          </p:cNvPr>
          <p:cNvSpPr txBox="1"/>
          <p:nvPr/>
        </p:nvSpPr>
        <p:spPr>
          <a:xfrm>
            <a:off x="1343666" y="3649342"/>
            <a:ext cx="1361660" cy="369332"/>
          </a:xfrm>
          <a:prstGeom prst="rect">
            <a:avLst/>
          </a:prstGeom>
          <a:noFill/>
        </p:spPr>
        <p:txBody>
          <a:bodyPr wrap="square" rtlCol="0">
            <a:spAutoFit/>
          </a:bodyPr>
          <a:lstStyle/>
          <a:p>
            <a:pPr algn="ctr"/>
            <a:r>
              <a:rPr lang="en-US" b="1">
                <a:solidFill>
                  <a:srgbClr val="0070C0"/>
                </a:solidFill>
                <a:latin typeface="Trebuchet MS" panose="020B0703020202090204" pitchFamily="34" charset="0"/>
              </a:rPr>
              <a:t>2019</a:t>
            </a:r>
            <a:endParaRPr lang="cs-CZ" b="1" i="0">
              <a:solidFill>
                <a:srgbClr val="0070C0"/>
              </a:solidFill>
              <a:latin typeface="Trebuchet MS" panose="020B0703020202090204" pitchFamily="34" charset="0"/>
            </a:endParaRPr>
          </a:p>
        </p:txBody>
      </p:sp>
      <p:sp>
        <p:nvSpPr>
          <p:cNvPr id="2" name="TextovéPole 3">
            <a:extLst>
              <a:ext uri="{FF2B5EF4-FFF2-40B4-BE49-F238E27FC236}">
                <a16:creationId xmlns:a16="http://schemas.microsoft.com/office/drawing/2014/main" id="{C5A94310-262D-4A99-99CF-034B738116A2}"/>
              </a:ext>
            </a:extLst>
          </p:cNvPr>
          <p:cNvSpPr txBox="1"/>
          <p:nvPr/>
        </p:nvSpPr>
        <p:spPr>
          <a:xfrm>
            <a:off x="3392489" y="696297"/>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Osebje</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99212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4FCE8-7116-5B1D-AAC7-715DBF6167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98BC03-E99E-BB5D-0FAB-6758B7CE5063}"/>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B38A5A3C-4618-C4C7-D7C3-FD65BC5F2F0C}"/>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1CD2582C-6BD3-8CE6-275C-9F43030935D3}"/>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1F5796A7-18AD-1F24-A884-CF1E75A4AC92}"/>
              </a:ext>
            </a:extLst>
          </p:cNvPr>
          <p:cNvSpPr txBox="1"/>
          <p:nvPr/>
        </p:nvSpPr>
        <p:spPr>
          <a:xfrm>
            <a:off x="872961" y="1386836"/>
            <a:ext cx="4548047"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605F38D-AB72-7C8C-4582-7CFFA2F8E4B4}"/>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2F9BEB8C-852F-E10E-E164-7F151C257DC8}"/>
              </a:ext>
            </a:extLst>
          </p:cNvPr>
          <p:cNvSpPr txBox="1"/>
          <p:nvPr/>
        </p:nvSpPr>
        <p:spPr>
          <a:xfrm>
            <a:off x="872961" y="2273677"/>
            <a:ext cx="4548047"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Kontekst kmetijsko-prehranskih sistemov</a:t>
            </a:r>
          </a:p>
          <a:p>
            <a:pPr marL="342900" indent="-342900">
              <a:lnSpc>
                <a:spcPct val="150000"/>
              </a:lnSpc>
              <a:buAutoNum type="arabicPeriod"/>
            </a:pPr>
            <a:r>
              <a:rPr lang="en-US" dirty="0">
                <a:solidFill>
                  <a:schemeClr val="bg1">
                    <a:lumMod val="65000"/>
                  </a:schemeClr>
                </a:solidFill>
                <a:latin typeface="Sofia Pro"/>
              </a:rPr>
              <a:t>Spol v poučevanju</a:t>
            </a:r>
          </a:p>
          <a:p>
            <a:pPr marL="342900" indent="-342900">
              <a:lnSpc>
                <a:spcPct val="150000"/>
              </a:lnSpc>
              <a:buAutoNum type="arabicPeriod"/>
            </a:pPr>
            <a:r>
              <a:rPr lang="en-US" dirty="0">
                <a:solidFill>
                  <a:schemeClr val="bg1">
                    <a:lumMod val="65000"/>
                  </a:schemeClr>
                </a:solidFill>
                <a:latin typeface="Sofia Pro"/>
              </a:rPr>
              <a:t>Primeri kmetijsko-prehranskih sistemov</a:t>
            </a:r>
          </a:p>
          <a:p>
            <a:pPr marL="342900" indent="-342900">
              <a:lnSpc>
                <a:spcPct val="150000"/>
              </a:lnSpc>
              <a:buAutoNum type="arabicPeriod"/>
            </a:pPr>
            <a:r>
              <a:rPr lang="en-US" dirty="0">
                <a:solidFill>
                  <a:schemeClr val="bg1">
                    <a:lumMod val="65000"/>
                  </a:schemeClr>
                </a:solidFill>
                <a:latin typeface="Sofia Pro"/>
              </a:rPr>
              <a:t>Institucionalnemu preoblikovanju naproti</a:t>
            </a:r>
          </a:p>
          <a:p>
            <a:pPr marL="342900" indent="-342900">
              <a:lnSpc>
                <a:spcPct val="150000"/>
              </a:lnSpc>
              <a:buAutoNum type="arabicPeriod"/>
            </a:pPr>
            <a:r>
              <a:rPr lang="en-US" b="1" dirty="0">
                <a:solidFill>
                  <a:srgbClr val="6A007C"/>
                </a:solidFill>
                <a:latin typeface="Sofia Pro"/>
              </a:rPr>
              <a:t>Priporočeno branje</a:t>
            </a:r>
          </a:p>
          <a:p>
            <a:pPr marL="342900" indent="-342900">
              <a:lnSpc>
                <a:spcPct val="150000"/>
              </a:lnSpc>
              <a:buAutoNum type="arabicPeriod"/>
            </a:pPr>
            <a:r>
              <a:rPr lang="en-US" dirty="0">
                <a:solidFill>
                  <a:schemeClr val="bg1">
                    <a:lumMod val="65000"/>
                  </a:schemeClr>
                </a:solidFill>
                <a:latin typeface="Sofia Pro"/>
              </a:rPr>
              <a:t>Končne pripombe</a:t>
            </a:r>
          </a:p>
        </p:txBody>
      </p:sp>
    </p:spTree>
    <p:extLst>
      <p:ext uri="{BB962C8B-B14F-4D97-AF65-F5344CB8AC3E}">
        <p14:creationId xmlns:p14="http://schemas.microsoft.com/office/powerpoint/2010/main" val="2654513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1">
            <a:extLst>
              <a:ext uri="{FF2B5EF4-FFF2-40B4-BE49-F238E27FC236}">
                <a16:creationId xmlns:a16="http://schemas.microsoft.com/office/drawing/2014/main" id="{C16CC0B0-B72B-4BAB-A7CC-482453EF2D8D}"/>
              </a:ext>
            </a:extLst>
          </p:cNvPr>
          <p:cNvSpPr txBox="1">
            <a:spLocks/>
          </p:cNvSpPr>
          <p:nvPr/>
        </p:nvSpPr>
        <p:spPr>
          <a:xfrm>
            <a:off x="1462906" y="1596887"/>
            <a:ext cx="9263270" cy="38644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
            </a:pPr>
            <a:r>
              <a:rPr lang="en-US" sz="1600">
                <a:solidFill>
                  <a:srgbClr val="6A007C"/>
                </a:solidFill>
                <a:latin typeface="Sofia Pro"/>
                <a:hlinkClick r:id="rId3">
                  <a:extLst>
                    <a:ext uri="{A12FA001-AC4F-418D-AE19-62706E023703}">
                      <ahyp:hlinkClr xmlns:ahyp="http://schemas.microsoft.com/office/drawing/2018/hyperlinkcolor" val="tx"/>
                    </a:ext>
                  </a:extLst>
                </a:hlinkClick>
              </a:rPr>
              <a:t>Top 10 reads on women’s work in agri-food systems</a:t>
            </a:r>
            <a:r>
              <a:rPr lang="en-US" sz="1600">
                <a:latin typeface="Sofia Pro"/>
              </a:rPr>
              <a:t>, </a:t>
            </a:r>
            <a:r>
              <a:rPr lang="en-US" sz="1600" err="1">
                <a:latin typeface="Sofia Pro"/>
              </a:rPr>
              <a:t>Niyati</a:t>
            </a:r>
            <a:r>
              <a:rPr lang="en-US" sz="1600">
                <a:latin typeface="Sofia Pro"/>
              </a:rPr>
              <a:t> </a:t>
            </a:r>
            <a:r>
              <a:rPr lang="en-US" sz="1600" err="1">
                <a:latin typeface="Sofia Pro"/>
              </a:rPr>
              <a:t>Singaraju</a:t>
            </a:r>
            <a:r>
              <a:rPr lang="en-US" sz="1600">
                <a:latin typeface="Sofia Pro"/>
              </a:rPr>
              <a:t>, CGIAR GENDER Impact Platform, 28</a:t>
            </a:r>
            <a:r>
              <a:rPr lang="en-US" sz="1600" baseline="30000">
                <a:latin typeface="Sofia Pro"/>
              </a:rPr>
              <a:t>th</a:t>
            </a:r>
            <a:r>
              <a:rPr lang="en-US" sz="1600">
                <a:latin typeface="Sofia Pro"/>
              </a:rPr>
              <a:t> June 2023</a:t>
            </a:r>
          </a:p>
          <a:p>
            <a:pPr>
              <a:spcBef>
                <a:spcPts val="1800"/>
              </a:spcBef>
              <a:buFont typeface="Wingdings" panose="05000000000000000000" pitchFamily="2" charset="2"/>
              <a:buChar char="§"/>
            </a:pP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Enginyeries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Agraries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guies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per a una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docència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universitària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amb</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perspectiva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de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gènere</a:t>
            </a:r>
            <a:r>
              <a:rPr lang="en-US" sz="1600" u="none" strike="noStrike">
                <a:latin typeface="Sofia Pro"/>
              </a:rPr>
              <a:t>. </a:t>
            </a:r>
            <a:r>
              <a:rPr lang="en-US" sz="1600" b="0" i="0" err="1">
                <a:effectLst/>
                <a:latin typeface="Sofia Pro"/>
              </a:rPr>
              <a:t>Raigón</a:t>
            </a:r>
            <a:r>
              <a:rPr lang="en-US" sz="1600" b="0" i="0">
                <a:effectLst/>
                <a:latin typeface="Sofia Pro"/>
              </a:rPr>
              <a:t> Jiménez, María Dolores. </a:t>
            </a:r>
            <a:r>
              <a:rPr lang="en-US" sz="1600" b="0" i="0" err="1">
                <a:effectLst/>
                <a:latin typeface="Sofia Pro"/>
              </a:rPr>
              <a:t>Xarxa</a:t>
            </a:r>
            <a:r>
              <a:rPr lang="en-US" sz="1600" b="0" i="0">
                <a:effectLst/>
                <a:latin typeface="Sofia Pro"/>
              </a:rPr>
              <a:t> Vives </a:t>
            </a:r>
            <a:r>
              <a:rPr lang="en-US" sz="1600" b="0" i="0" err="1">
                <a:effectLst/>
                <a:latin typeface="Sofia Pro"/>
              </a:rPr>
              <a:t>d'Universitats</a:t>
            </a:r>
            <a:r>
              <a:rPr lang="en-US" sz="1600" b="0" i="0">
                <a:effectLst/>
                <a:latin typeface="Sofia Pro"/>
              </a:rPr>
              <a:t>, 2022</a:t>
            </a:r>
          </a:p>
          <a:p>
            <a:pPr>
              <a:spcBef>
                <a:spcPts val="1800"/>
              </a:spcBef>
              <a:buFont typeface="Wingdings" panose="05000000000000000000" pitchFamily="2" charset="2"/>
              <a:buChar char="§"/>
            </a:pPr>
            <a:r>
              <a:rPr lang="en-US" sz="1600">
                <a:latin typeface="Sofia Pro"/>
                <a:hlinkClick r:id="rId5">
                  <a:extLst>
                    <a:ext uri="{A12FA001-AC4F-418D-AE19-62706E023703}">
                      <ahyp:hlinkClr xmlns:ahyp="http://schemas.microsoft.com/office/drawing/2018/hyperlinkcolor" val="tx"/>
                    </a:ext>
                  </a:extLst>
                </a:hlinkClick>
              </a:rPr>
              <a:t>Agricultural Studies</a:t>
            </a:r>
            <a:r>
              <a:rPr lang="en-US" sz="1600">
                <a:latin typeface="Sofia Pro"/>
              </a:rPr>
              <a:t>. Syllabus by Prof. Dr. Christine </a:t>
            </a:r>
            <a:r>
              <a:rPr lang="en-US" sz="1600" err="1">
                <a:latin typeface="Sofia Pro"/>
              </a:rPr>
              <a:t>Bauhardt</a:t>
            </a:r>
            <a:r>
              <a:rPr lang="en-US" sz="1600">
                <a:latin typeface="Sofia Pro"/>
              </a:rPr>
              <a:t>, M.A. </a:t>
            </a:r>
            <a:r>
              <a:rPr lang="en-US" sz="1600" err="1">
                <a:latin typeface="Sofia Pro"/>
              </a:rPr>
              <a:t>Meike</a:t>
            </a:r>
            <a:r>
              <a:rPr lang="en-US" sz="1600">
                <a:latin typeface="Sofia Pro"/>
              </a:rPr>
              <a:t> </a:t>
            </a:r>
            <a:r>
              <a:rPr lang="en-US" sz="1600" err="1">
                <a:latin typeface="Sofia Pro"/>
              </a:rPr>
              <a:t>Brückner</a:t>
            </a:r>
            <a:r>
              <a:rPr lang="en-US" sz="1600">
                <a:latin typeface="Sofia Pro"/>
              </a:rPr>
              <a:t>, July 2018</a:t>
            </a:r>
            <a:endParaRPr lang="en-US" sz="1600" b="0" i="0">
              <a:effectLst/>
              <a:latin typeface="Sofia Pro"/>
            </a:endParaRPr>
          </a:p>
          <a:p>
            <a:pPr>
              <a:spcBef>
                <a:spcPts val="1800"/>
              </a:spcBef>
              <a:buFont typeface="Wingdings" panose="05000000000000000000" pitchFamily="2" charset="2"/>
              <a:buChar char="§"/>
            </a:pPr>
            <a:r>
              <a:rPr lang="en-US" sz="1600">
                <a:solidFill>
                  <a:srgbClr val="6A007C"/>
                </a:solidFill>
                <a:latin typeface="Sofia Pro"/>
                <a:hlinkClick r:id="rId6">
                  <a:extLst>
                    <a:ext uri="{A12FA001-AC4F-418D-AE19-62706E023703}">
                      <ahyp:hlinkClr xmlns:ahyp="http://schemas.microsoft.com/office/drawing/2018/hyperlinkcolor" val="tx"/>
                    </a:ext>
                  </a:extLst>
                </a:hlinkClick>
              </a:rPr>
              <a:t>Toolkit for Integrating Gender-Sensitive Approach into Research and Teaching</a:t>
            </a:r>
            <a:r>
              <a:rPr lang="en-US" sz="1600">
                <a:latin typeface="Sofia Pro"/>
              </a:rPr>
              <a:t>, Jovana Mihajlovic </a:t>
            </a:r>
            <a:r>
              <a:rPr lang="en-US" sz="1600" err="1">
                <a:latin typeface="Sofia Pro"/>
              </a:rPr>
              <a:t>Trbovc</a:t>
            </a:r>
            <a:r>
              <a:rPr lang="en-US" sz="1600">
                <a:latin typeface="Sofia Pro"/>
              </a:rPr>
              <a:t> and Ana </a:t>
            </a:r>
            <a:r>
              <a:rPr lang="en-US" sz="1600" err="1">
                <a:latin typeface="Sofia Pro"/>
              </a:rPr>
              <a:t>Hofman</a:t>
            </a:r>
            <a:r>
              <a:rPr lang="en-US" sz="1600">
                <a:latin typeface="Sofia Pro"/>
              </a:rPr>
              <a:t>, Garcia Working Papers n. 6, 2015</a:t>
            </a:r>
          </a:p>
          <a:p>
            <a:pPr>
              <a:spcBef>
                <a:spcPts val="1800"/>
              </a:spcBef>
              <a:buFont typeface="Wingdings" panose="05000000000000000000" pitchFamily="2" charset="2"/>
              <a:buChar char="§"/>
            </a:pPr>
            <a:r>
              <a:rPr lang="en-US" sz="1600">
                <a:solidFill>
                  <a:srgbClr val="6A007C"/>
                </a:solidFill>
                <a:latin typeface="Sofia Pro"/>
                <a:hlinkClick r:id="rId7">
                  <a:extLst>
                    <a:ext uri="{A12FA001-AC4F-418D-AE19-62706E023703}">
                      <ahyp:hlinkClr xmlns:ahyp="http://schemas.microsoft.com/office/drawing/2018/hyperlinkcolor" val="tx"/>
                    </a:ext>
                  </a:extLst>
                </a:hlinkClick>
              </a:rPr>
              <a:t>Gender equality in academia and research</a:t>
            </a:r>
            <a:r>
              <a:rPr lang="en-US" sz="1600">
                <a:latin typeface="Sofia Pro"/>
              </a:rPr>
              <a:t>. GEAR tool, European Institute for Gender Equality, 2016</a:t>
            </a:r>
          </a:p>
          <a:p>
            <a:pPr>
              <a:spcBef>
                <a:spcPts val="1800"/>
              </a:spcBef>
              <a:buFont typeface="Wingdings" panose="05000000000000000000" pitchFamily="2" charset="2"/>
              <a:buChar char="§"/>
            </a:pPr>
            <a:r>
              <a:rPr lang="en-US" sz="1600">
                <a:solidFill>
                  <a:srgbClr val="6A007C"/>
                </a:solidFill>
                <a:latin typeface="Sofia Pro"/>
                <a:hlinkClick r:id="rId8">
                  <a:extLst>
                    <a:ext uri="{A12FA001-AC4F-418D-AE19-62706E023703}">
                      <ahyp:hlinkClr xmlns:ahyp="http://schemas.microsoft.com/office/drawing/2018/hyperlinkcolor" val="tx"/>
                    </a:ext>
                  </a:extLst>
                </a:hlinkClick>
              </a:rPr>
              <a:t>A guide for Gender Equality in Teaching Education Policy and Practices</a:t>
            </a:r>
            <a:r>
              <a:rPr lang="en-US" sz="1600">
                <a:latin typeface="Sofia Pro"/>
              </a:rPr>
              <a:t>, United Nations Educational, Scientific and Cultural Organization, 2015</a:t>
            </a:r>
          </a:p>
          <a:p>
            <a:pPr>
              <a:spcBef>
                <a:spcPts val="1800"/>
              </a:spcBef>
              <a:buFont typeface="Wingdings" panose="05000000000000000000" pitchFamily="2" charset="2"/>
              <a:buChar char="§"/>
            </a:pPr>
            <a:r>
              <a:rPr lang="en-US" sz="1600">
                <a:solidFill>
                  <a:srgbClr val="6A007C"/>
                </a:solidFill>
                <a:latin typeface="Sofia Pro"/>
                <a:hlinkClick r:id="rId9">
                  <a:extLst>
                    <a:ext uri="{A12FA001-AC4F-418D-AE19-62706E023703}">
                      <ahyp:hlinkClr xmlns:ahyp="http://schemas.microsoft.com/office/drawing/2018/hyperlinkcolor" val="tx"/>
                    </a:ext>
                  </a:extLst>
                </a:hlinkClick>
              </a:rPr>
              <a:t>Guide of Industrial Engineering to mainstreaming gender in university teaching</a:t>
            </a:r>
            <a:r>
              <a:rPr lang="en-US" sz="1600">
                <a:latin typeface="Sofia Pro"/>
              </a:rPr>
              <a:t>, Elisabet Mas de les Valls and Marta Peña, </a:t>
            </a:r>
            <a:r>
              <a:rPr lang="en-US" sz="1600" err="1">
                <a:latin typeface="Sofia Pro"/>
              </a:rPr>
              <a:t>Xarxa</a:t>
            </a:r>
            <a:r>
              <a:rPr lang="en-US" sz="1600">
                <a:latin typeface="Sofia Pro"/>
              </a:rPr>
              <a:t> Vives </a:t>
            </a:r>
            <a:r>
              <a:rPr lang="en-US" sz="1600" err="1">
                <a:latin typeface="Sofia Pro"/>
              </a:rPr>
              <a:t>d’universitats</a:t>
            </a:r>
            <a:r>
              <a:rPr lang="en-US" sz="1600">
                <a:latin typeface="Sofia Pro"/>
              </a:rPr>
              <a:t>, 2020</a:t>
            </a: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cs-CZ" sz="1600">
              <a:latin typeface="Sofia Pro"/>
            </a:endParaRPr>
          </a:p>
        </p:txBody>
      </p:sp>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Priporočljivo branje</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844467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Priporočeno branje</a:t>
            </a:r>
            <a:endParaRPr lang="cs-CZ" sz="3200" b="1" i="0" dirty="0">
              <a:solidFill>
                <a:schemeClr val="tx1">
                  <a:lumMod val="65000"/>
                  <a:lumOff val="35000"/>
                </a:schemeClr>
              </a:solidFill>
              <a:latin typeface="Sofia Pro" pitchFamily="2" charset="0"/>
            </a:endParaRPr>
          </a:p>
        </p:txBody>
      </p:sp>
      <p:sp>
        <p:nvSpPr>
          <p:cNvPr id="5" name="Rectangle 4">
            <a:extLst>
              <a:ext uri="{FF2B5EF4-FFF2-40B4-BE49-F238E27FC236}">
                <a16:creationId xmlns:a16="http://schemas.microsoft.com/office/drawing/2014/main" id="{9E68D540-9E84-483A-A0F2-EE5A9EC3083A}"/>
              </a:ext>
            </a:extLst>
          </p:cNvPr>
          <p:cNvSpPr/>
          <p:nvPr/>
        </p:nvSpPr>
        <p:spPr>
          <a:xfrm>
            <a:off x="786973" y="1468176"/>
            <a:ext cx="10658793" cy="1354217"/>
          </a:xfrm>
          <a:prstGeom prst="rect">
            <a:avLst/>
          </a:prstGeom>
        </p:spPr>
        <p:txBody>
          <a:bodyPr wrap="square">
            <a:spAutoFit/>
          </a:bodyPr>
          <a:lstStyle/>
          <a:p>
            <a:pPr marL="285750" indent="-285750">
              <a:buFont typeface="Wingdings" panose="05000000000000000000" pitchFamily="2" charset="2"/>
              <a:buChar char="q"/>
            </a:pPr>
            <a:r>
              <a:rPr lang="en-US" dirty="0"/>
              <a:t>STEM poklici: </a:t>
            </a:r>
          </a:p>
          <a:p>
            <a:pPr marL="742950" lvl="1" indent="-285750">
              <a:buFont typeface="Wingdings" panose="05000000000000000000" pitchFamily="2" charset="2"/>
              <a:buChar char="Ø"/>
            </a:pPr>
            <a:r>
              <a:rPr lang="en-US" sz="1600" dirty="0"/>
              <a:t>Milagros </a:t>
            </a:r>
            <a:r>
              <a:rPr lang="en-US" sz="1600" dirty="0" err="1"/>
              <a:t>Sáinz</a:t>
            </a:r>
            <a:r>
              <a:rPr lang="en-US" sz="1600" dirty="0"/>
              <a:t> et al. (2020) </a:t>
            </a:r>
            <a:r>
              <a:rPr lang="en-US" sz="1600" i="1" dirty="0">
                <a:hlinkClick r:id="rId3"/>
              </a:rPr>
              <a:t>Gendered Motivations to Pursue Male-Dominated STEM Careers Among Spanish Young People: A Qualitative Study</a:t>
            </a:r>
            <a:r>
              <a:rPr lang="en-US" sz="1600" i="1" dirty="0"/>
              <a:t>. J. of Career Development 47 (4): 408-423</a:t>
            </a:r>
          </a:p>
          <a:p>
            <a:pPr marL="742950" lvl="1" indent="-285750">
              <a:buFont typeface="Wingdings" panose="05000000000000000000" pitchFamily="2" charset="2"/>
              <a:buChar char="Ø"/>
            </a:pPr>
            <a:r>
              <a:rPr lang="en-US" sz="1600" dirty="0"/>
              <a:t>Susana González-Pérez et al. (2020) </a:t>
            </a:r>
            <a:r>
              <a:rPr lang="en-US" sz="1600" i="1" dirty="0">
                <a:hlinkClick r:id="rId4"/>
              </a:rPr>
              <a:t>Girls in STEM: Is It a Female Role-Model Thing?</a:t>
            </a:r>
            <a:r>
              <a:rPr lang="en-US" sz="1600" dirty="0">
                <a:hlinkClick r:id="rId4"/>
              </a:rPr>
              <a:t>  </a:t>
            </a:r>
            <a:r>
              <a:rPr lang="en-US" sz="1600" dirty="0"/>
              <a:t>Frontiers in Psychology, vol. 11, 2204</a:t>
            </a:r>
          </a:p>
        </p:txBody>
      </p:sp>
      <p:sp>
        <p:nvSpPr>
          <p:cNvPr id="6" name="Rectangle 5">
            <a:extLst>
              <a:ext uri="{FF2B5EF4-FFF2-40B4-BE49-F238E27FC236}">
                <a16:creationId xmlns:a16="http://schemas.microsoft.com/office/drawing/2014/main" id="{7534780D-3737-4125-A99D-C51986BCFBB5}"/>
              </a:ext>
            </a:extLst>
          </p:cNvPr>
          <p:cNvSpPr/>
          <p:nvPr/>
        </p:nvSpPr>
        <p:spPr>
          <a:xfrm>
            <a:off x="744774" y="3050722"/>
            <a:ext cx="10699532" cy="2339102"/>
          </a:xfrm>
          <a:prstGeom prst="rect">
            <a:avLst/>
          </a:prstGeom>
        </p:spPr>
        <p:txBody>
          <a:bodyPr wrap="square">
            <a:spAutoFit/>
          </a:bodyPr>
          <a:lstStyle/>
          <a:p>
            <a:pPr marL="285750" indent="-285750">
              <a:buFont typeface="Wingdings" panose="05000000000000000000" pitchFamily="2" charset="2"/>
              <a:buChar char="q"/>
            </a:pPr>
            <a:r>
              <a:rPr lang="en-US" dirty="0"/>
              <a:t>Ocenjevanje: </a:t>
            </a:r>
          </a:p>
          <a:p>
            <a:pPr marL="742950" lvl="1" indent="-285750">
              <a:buFont typeface="Wingdings" panose="05000000000000000000" pitchFamily="2" charset="2"/>
              <a:buChar char="Ø"/>
            </a:pPr>
            <a:r>
              <a:rPr lang="en-US" sz="1600" dirty="0" err="1"/>
              <a:t>Rasooli</a:t>
            </a:r>
            <a:r>
              <a:rPr lang="en-US" sz="1600" dirty="0"/>
              <a:t> A, Zandi H, DeLuca C (2018) </a:t>
            </a:r>
            <a:r>
              <a:rPr lang="en-US" sz="1600" dirty="0">
                <a:hlinkClick r:id="rId5"/>
              </a:rPr>
              <a:t>Re-conceptualizing classroom assessment fairness: A systematic meta-ethnography of assessment literature and beyond</a:t>
            </a:r>
            <a:r>
              <a:rPr lang="en-US" sz="1600" dirty="0"/>
              <a:t>. Stud. Educ. Eval. 56: 164–181</a:t>
            </a:r>
          </a:p>
          <a:p>
            <a:pPr marL="742950" lvl="1" indent="-285750">
              <a:buFont typeface="Wingdings" panose="05000000000000000000" pitchFamily="2" charset="2"/>
              <a:buChar char="Ø"/>
            </a:pPr>
            <a:r>
              <a:rPr lang="en-US" sz="1600" dirty="0"/>
              <a:t>Sarah I. Hofer (2015) </a:t>
            </a:r>
            <a:r>
              <a:rPr lang="en-US" sz="1600" dirty="0">
                <a:hlinkClick r:id="rId6"/>
              </a:rPr>
              <a:t>Studying Gender Bias in Physics Grading: The role of teaching experience and country</a:t>
            </a:r>
            <a:r>
              <a:rPr lang="en-US" sz="1600" dirty="0"/>
              <a:t>, International Journal of Science Education, 37:17, 2879-2905</a:t>
            </a:r>
          </a:p>
          <a:p>
            <a:pPr marL="742950" lvl="1" indent="-285750">
              <a:buFont typeface="Wingdings" panose="05000000000000000000" pitchFamily="2" charset="2"/>
              <a:buChar char="Ø"/>
            </a:pPr>
            <a:r>
              <a:rPr lang="en-US" sz="1600" dirty="0"/>
              <a:t>Filip </a:t>
            </a:r>
            <a:r>
              <a:rPr lang="en-US" sz="1600" dirty="0" err="1"/>
              <a:t>Dochy</a:t>
            </a:r>
            <a:r>
              <a:rPr lang="en-US" sz="1600" dirty="0"/>
              <a:t>, Mien Segers and Dominique </a:t>
            </a:r>
            <a:r>
              <a:rPr lang="en-US" sz="1600" dirty="0" err="1"/>
              <a:t>Sluijsmans</a:t>
            </a:r>
            <a:r>
              <a:rPr lang="en-US" sz="1600" dirty="0"/>
              <a:t> (1999). The sue of self-. peer and co-assessment in higher education: A review. Studies in Higher Education , 24:3, 331-350. </a:t>
            </a:r>
          </a:p>
          <a:p>
            <a:pPr marL="742950" lvl="1" indent="-285750">
              <a:buFont typeface="Wingdings" panose="05000000000000000000" pitchFamily="2" charset="2"/>
              <a:buChar char="Ø"/>
            </a:pPr>
            <a:r>
              <a:rPr lang="en-US" sz="1600" dirty="0" err="1"/>
              <a:t>Menucha</a:t>
            </a:r>
            <a:r>
              <a:rPr lang="en-US" sz="1600" dirty="0"/>
              <a:t> Birenbaum and Rose A. Feldman (1998). Relationships between learning patterns and attitudes towards two assessment formats, Educational Research, 40:1, 90-98</a:t>
            </a:r>
            <a:endParaRPr lang="en-US" sz="1400" dirty="0"/>
          </a:p>
        </p:txBody>
      </p:sp>
    </p:spTree>
    <p:extLst>
      <p:ext uri="{BB962C8B-B14F-4D97-AF65-F5344CB8AC3E}">
        <p14:creationId xmlns:p14="http://schemas.microsoft.com/office/powerpoint/2010/main" val="20218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Priporočeno branje</a:t>
            </a:r>
            <a:endParaRPr lang="cs-CZ" sz="3200" b="1" i="0" dirty="0">
              <a:solidFill>
                <a:schemeClr val="tx1">
                  <a:lumMod val="65000"/>
                  <a:lumOff val="35000"/>
                </a:schemeClr>
              </a:solidFill>
              <a:latin typeface="Sofia Pro" pitchFamily="2" charset="0"/>
            </a:endParaRPr>
          </a:p>
        </p:txBody>
      </p:sp>
      <p:sp>
        <p:nvSpPr>
          <p:cNvPr id="6" name="Rectangle 5">
            <a:extLst>
              <a:ext uri="{FF2B5EF4-FFF2-40B4-BE49-F238E27FC236}">
                <a16:creationId xmlns:a16="http://schemas.microsoft.com/office/drawing/2014/main" id="{7534780D-3737-4125-A99D-C51986BCFBB5}"/>
              </a:ext>
            </a:extLst>
          </p:cNvPr>
          <p:cNvSpPr/>
          <p:nvPr/>
        </p:nvSpPr>
        <p:spPr>
          <a:xfrm>
            <a:off x="746235" y="1468176"/>
            <a:ext cx="10699532" cy="1569660"/>
          </a:xfrm>
          <a:prstGeom prst="rect">
            <a:avLst/>
          </a:prstGeom>
        </p:spPr>
        <p:txBody>
          <a:bodyPr wrap="square">
            <a:spAutoFit/>
          </a:bodyPr>
          <a:lstStyle/>
          <a:p>
            <a:pPr marL="285750" indent="-285750">
              <a:buFont typeface="Wingdings" panose="05000000000000000000" pitchFamily="2" charset="2"/>
              <a:buChar char="q"/>
            </a:pPr>
            <a:r>
              <a:rPr lang="en-US" dirty="0"/>
              <a:t>(…) Ocenjevanje : </a:t>
            </a:r>
          </a:p>
          <a:p>
            <a:pPr marL="742950" lvl="1" indent="-285750">
              <a:buFont typeface="Wingdings" panose="05000000000000000000" pitchFamily="2" charset="2"/>
              <a:buChar char="Ø"/>
            </a:pPr>
            <a:r>
              <a:rPr lang="en-US" sz="1600" dirty="0" err="1"/>
              <a:t>Tuomas</a:t>
            </a:r>
            <a:r>
              <a:rPr lang="en-US" sz="1600" dirty="0"/>
              <a:t> </a:t>
            </a:r>
            <a:r>
              <a:rPr lang="en-US" sz="1600" dirty="0" err="1"/>
              <a:t>Pekkarinen</a:t>
            </a:r>
            <a:r>
              <a:rPr lang="en-US" sz="1600" dirty="0"/>
              <a:t> (2015). Gender differences in </a:t>
            </a:r>
            <a:r>
              <a:rPr lang="en-US" sz="1600" dirty="0" err="1"/>
              <a:t>behaviour</a:t>
            </a:r>
            <a:r>
              <a:rPr lang="en-US" sz="1600" dirty="0"/>
              <a:t> under competitive pressure: Evidence on omission patterns in university entrance examinations. J. Econ. </a:t>
            </a:r>
            <a:r>
              <a:rPr lang="en-US" sz="1600" dirty="0" err="1"/>
              <a:t>Behav</a:t>
            </a:r>
            <a:r>
              <a:rPr lang="en-US" sz="1600" dirty="0"/>
              <a:t>. Organ, 115, 94–110</a:t>
            </a:r>
          </a:p>
          <a:p>
            <a:pPr marL="742950" lvl="1" indent="-285750">
              <a:buFont typeface="Wingdings" panose="05000000000000000000" pitchFamily="2" charset="2"/>
              <a:buChar char="Ø"/>
            </a:pPr>
            <a:r>
              <a:rPr lang="en-US" sz="1600" dirty="0"/>
              <a:t>Gerhard </a:t>
            </a:r>
            <a:r>
              <a:rPr lang="en-US" sz="1600" dirty="0" err="1"/>
              <a:t>Riener</a:t>
            </a:r>
            <a:r>
              <a:rPr lang="en-US" sz="1600" dirty="0"/>
              <a:t> and Valentin Wagner (2017). </a:t>
            </a:r>
            <a:r>
              <a:rPr lang="en-US" sz="1600" dirty="0">
                <a:hlinkClick r:id="rId3"/>
              </a:rPr>
              <a:t>Shying away from demanding tasks? Experimental evidence on gender differences in answering multiplechoice questions</a:t>
            </a:r>
            <a:r>
              <a:rPr lang="en-US" sz="1600" dirty="0"/>
              <a:t>. Econ. Educ. Rev., 59, 43–62</a:t>
            </a:r>
          </a:p>
          <a:p>
            <a:pPr marL="1200150" lvl="2" indent="-285750">
              <a:buFont typeface="Wingdings" panose="05000000000000000000" pitchFamily="2" charset="2"/>
              <a:buChar char="Ø"/>
            </a:pPr>
            <a:endParaRPr lang="en-US" sz="1400" dirty="0"/>
          </a:p>
        </p:txBody>
      </p:sp>
      <p:sp>
        <p:nvSpPr>
          <p:cNvPr id="7" name="Rectangle 6">
            <a:extLst>
              <a:ext uri="{FF2B5EF4-FFF2-40B4-BE49-F238E27FC236}">
                <a16:creationId xmlns:a16="http://schemas.microsoft.com/office/drawing/2014/main" id="{FBAA233E-4813-4495-BAA6-5341654793D4}"/>
              </a:ext>
            </a:extLst>
          </p:cNvPr>
          <p:cNvSpPr/>
          <p:nvPr/>
        </p:nvSpPr>
        <p:spPr>
          <a:xfrm>
            <a:off x="746233" y="3122612"/>
            <a:ext cx="11141673" cy="861774"/>
          </a:xfrm>
          <a:prstGeom prst="rect">
            <a:avLst/>
          </a:prstGeom>
        </p:spPr>
        <p:txBody>
          <a:bodyPr wrap="square">
            <a:spAutoFit/>
          </a:bodyPr>
          <a:lstStyle/>
          <a:p>
            <a:pPr marL="285750" indent="-285750">
              <a:buFont typeface="Wingdings" panose="05000000000000000000" pitchFamily="2" charset="2"/>
              <a:buChar char="q"/>
            </a:pPr>
            <a:r>
              <a:rPr lang="en-US" dirty="0"/>
              <a:t>Razmislek: </a:t>
            </a:r>
          </a:p>
          <a:p>
            <a:pPr marL="756000" lvl="1" indent="-288000">
              <a:spcAft>
                <a:spcPts val="1200"/>
              </a:spcAft>
              <a:buFont typeface="Wingdings" panose="05000000000000000000" pitchFamily="2" charset="2"/>
              <a:buChar char="Ø"/>
            </a:pPr>
            <a:r>
              <a:rPr lang="en-US" sz="1600" dirty="0"/>
              <a:t>Thamar </a:t>
            </a:r>
            <a:r>
              <a:rPr lang="en-US" sz="1600" dirty="0" err="1"/>
              <a:t>Heijstra</a:t>
            </a:r>
            <a:r>
              <a:rPr lang="en-US" sz="1600" dirty="0"/>
              <a:t> et. al. (2017) </a:t>
            </a:r>
            <a:r>
              <a:rPr lang="en-US" sz="1600" i="1" dirty="0">
                <a:hlinkClick r:id="rId4"/>
              </a:rPr>
              <a:t>Testing the concept of academic housework in a European setting: Part of academic career-making or gender barrier to the top?</a:t>
            </a:r>
            <a:r>
              <a:rPr lang="en-US" sz="1600" i="1" dirty="0"/>
              <a:t>. </a:t>
            </a:r>
            <a:r>
              <a:rPr lang="en-US" sz="1600" dirty="0"/>
              <a:t>EERJ, vol. 16 (2-3) 200-214</a:t>
            </a:r>
          </a:p>
        </p:txBody>
      </p:sp>
      <p:sp>
        <p:nvSpPr>
          <p:cNvPr id="8" name="Rectangle 7">
            <a:extLst>
              <a:ext uri="{FF2B5EF4-FFF2-40B4-BE49-F238E27FC236}">
                <a16:creationId xmlns:a16="http://schemas.microsoft.com/office/drawing/2014/main" id="{373336C2-AB9C-450E-84D5-CAE5A20F515A}"/>
              </a:ext>
            </a:extLst>
          </p:cNvPr>
          <p:cNvSpPr/>
          <p:nvPr/>
        </p:nvSpPr>
        <p:spPr>
          <a:xfrm>
            <a:off x="746235" y="4407215"/>
            <a:ext cx="11211686" cy="861774"/>
          </a:xfrm>
          <a:prstGeom prst="rect">
            <a:avLst/>
          </a:prstGeom>
        </p:spPr>
        <p:txBody>
          <a:bodyPr wrap="square">
            <a:spAutoFit/>
          </a:bodyPr>
          <a:lstStyle/>
          <a:p>
            <a:pPr marL="285750" indent="-285750">
              <a:buFont typeface="Wingdings" panose="05000000000000000000" pitchFamily="2" charset="2"/>
              <a:buChar char="q"/>
            </a:pPr>
            <a:r>
              <a:rPr lang="en-US" dirty="0"/>
              <a:t>Metodologija in vodenje razreda: </a:t>
            </a:r>
          </a:p>
          <a:p>
            <a:pPr marL="742950" lvl="1" indent="-285750">
              <a:buFont typeface="Wingdings" panose="05000000000000000000" pitchFamily="2" charset="2"/>
              <a:buChar char="Ø"/>
            </a:pPr>
            <a:r>
              <a:rPr lang="en-US" sz="1600" dirty="0"/>
              <a:t>Laura Hirshfield and Milo D. </a:t>
            </a:r>
            <a:r>
              <a:rPr lang="en-US" sz="1600" dirty="0" err="1"/>
              <a:t>Koretsky</a:t>
            </a:r>
            <a:r>
              <a:rPr lang="en-US" sz="1600" dirty="0"/>
              <a:t>. (2018). </a:t>
            </a:r>
            <a:r>
              <a:rPr lang="en-US" sz="1600" i="1" dirty="0">
                <a:hlinkClick r:id="rId5"/>
              </a:rPr>
              <a:t>Gender and Participation in an Engineering Problem-Based Learning Environment</a:t>
            </a:r>
            <a:r>
              <a:rPr lang="en-US" sz="1600" dirty="0"/>
              <a:t>. Interdisciplinary Journal of Problem-Based Learning, 12(1).</a:t>
            </a:r>
          </a:p>
        </p:txBody>
      </p:sp>
    </p:spTree>
    <p:extLst>
      <p:ext uri="{BB962C8B-B14F-4D97-AF65-F5344CB8AC3E}">
        <p14:creationId xmlns:p14="http://schemas.microsoft.com/office/powerpoint/2010/main" val="37392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644768" y="939089"/>
            <a:ext cx="10902463" cy="646331"/>
          </a:xfrm>
          <a:prstGeom prst="rect">
            <a:avLst/>
          </a:prstGeom>
          <a:noFill/>
        </p:spPr>
        <p:txBody>
          <a:bodyPr wrap="square" lIns="91440" tIns="45720" rIns="91440" bIns="45720" rtlCol="0" anchor="t">
            <a:spAutoFit/>
          </a:bodyPr>
          <a:lstStyle/>
          <a:p>
            <a:pPr algn="ctr"/>
            <a:r>
              <a:rPr lang="en-US" sz="3600" b="1" dirty="0">
                <a:solidFill>
                  <a:schemeClr val="tx1">
                    <a:lumMod val="65000"/>
                    <a:lumOff val="35000"/>
                  </a:schemeClr>
                </a:solidFill>
                <a:latin typeface="Sofia Pro"/>
              </a:rPr>
              <a:t>Svetovni kontekst </a:t>
            </a:r>
            <a:r>
              <a:rPr lang="en-US" sz="3600" b="1" spc="300" dirty="0">
                <a:solidFill>
                  <a:schemeClr val="tx1">
                    <a:lumMod val="65000"/>
                    <a:lumOff val="35000"/>
                  </a:schemeClr>
                </a:solidFill>
                <a:latin typeface="Sofia Pro"/>
                <a:cs typeface="Arial"/>
              </a:rPr>
              <a:t>kmetijsko-prehranskih</a:t>
            </a:r>
            <a:r>
              <a:rPr lang="en-US" sz="3600" b="1" dirty="0">
                <a:solidFill>
                  <a:schemeClr val="tx1">
                    <a:lumMod val="65000"/>
                    <a:lumOff val="35000"/>
                  </a:schemeClr>
                </a:solidFill>
                <a:latin typeface="Sofia Pro"/>
              </a:rPr>
              <a:t> sistemov</a:t>
            </a:r>
            <a:endParaRPr lang="cs-CZ" sz="3600" b="1"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3E647FF-AD41-41D9-BA26-FE59A422C186}"/>
              </a:ext>
            </a:extLst>
          </p:cNvPr>
          <p:cNvPicPr>
            <a:picLocks noChangeAspect="1"/>
          </p:cNvPicPr>
          <p:nvPr/>
        </p:nvPicPr>
        <p:blipFill>
          <a:blip r:embed="rId3"/>
          <a:stretch>
            <a:fillRect/>
          </a:stretch>
        </p:blipFill>
        <p:spPr>
          <a:xfrm>
            <a:off x="890965" y="2132548"/>
            <a:ext cx="5370818" cy="1508400"/>
          </a:xfrm>
          <a:prstGeom prst="rect">
            <a:avLst/>
          </a:prstGeom>
        </p:spPr>
      </p:pic>
      <p:pic>
        <p:nvPicPr>
          <p:cNvPr id="10" name="Picture 9">
            <a:extLst>
              <a:ext uri="{FF2B5EF4-FFF2-40B4-BE49-F238E27FC236}">
                <a16:creationId xmlns:a16="http://schemas.microsoft.com/office/drawing/2014/main" id="{A0BEF856-EBFC-4837-A8E0-D193F59D786C}"/>
              </a:ext>
            </a:extLst>
          </p:cNvPr>
          <p:cNvPicPr>
            <a:picLocks noChangeAspect="1"/>
          </p:cNvPicPr>
          <p:nvPr/>
        </p:nvPicPr>
        <p:blipFill>
          <a:blip r:embed="rId4"/>
          <a:stretch>
            <a:fillRect/>
          </a:stretch>
        </p:blipFill>
        <p:spPr>
          <a:xfrm>
            <a:off x="5581952" y="3741180"/>
            <a:ext cx="3078747" cy="1486029"/>
          </a:xfrm>
          <a:prstGeom prst="rect">
            <a:avLst/>
          </a:prstGeom>
        </p:spPr>
      </p:pic>
      <p:pic>
        <p:nvPicPr>
          <p:cNvPr id="8" name="Picture 7">
            <a:extLst>
              <a:ext uri="{FF2B5EF4-FFF2-40B4-BE49-F238E27FC236}">
                <a16:creationId xmlns:a16="http://schemas.microsoft.com/office/drawing/2014/main" id="{A39D7BB6-CE9A-461A-845D-29E033E479C2}"/>
              </a:ext>
            </a:extLst>
          </p:cNvPr>
          <p:cNvPicPr>
            <a:picLocks noChangeAspect="1"/>
          </p:cNvPicPr>
          <p:nvPr/>
        </p:nvPicPr>
        <p:blipFill>
          <a:blip r:embed="rId5"/>
          <a:stretch>
            <a:fillRect/>
          </a:stretch>
        </p:blipFill>
        <p:spPr>
          <a:xfrm>
            <a:off x="890965" y="3741181"/>
            <a:ext cx="4549534" cy="1486029"/>
          </a:xfrm>
          <a:prstGeom prst="rect">
            <a:avLst/>
          </a:prstGeom>
        </p:spPr>
      </p:pic>
      <p:pic>
        <p:nvPicPr>
          <p:cNvPr id="12" name="Picture 11">
            <a:extLst>
              <a:ext uri="{FF2B5EF4-FFF2-40B4-BE49-F238E27FC236}">
                <a16:creationId xmlns:a16="http://schemas.microsoft.com/office/drawing/2014/main" id="{67FCA1A8-C2A9-4A10-AFFB-4B0B914E3A9D}"/>
              </a:ext>
            </a:extLst>
          </p:cNvPr>
          <p:cNvPicPr>
            <a:picLocks noChangeAspect="1"/>
          </p:cNvPicPr>
          <p:nvPr/>
        </p:nvPicPr>
        <p:blipFill>
          <a:blip r:embed="rId6"/>
          <a:stretch>
            <a:fillRect/>
          </a:stretch>
        </p:blipFill>
        <p:spPr>
          <a:xfrm>
            <a:off x="8912895" y="2132548"/>
            <a:ext cx="2222872" cy="3140032"/>
          </a:xfrm>
          <a:prstGeom prst="rect">
            <a:avLst/>
          </a:prstGeom>
        </p:spPr>
      </p:pic>
      <p:pic>
        <p:nvPicPr>
          <p:cNvPr id="14" name="Picture 13">
            <a:extLst>
              <a:ext uri="{FF2B5EF4-FFF2-40B4-BE49-F238E27FC236}">
                <a16:creationId xmlns:a16="http://schemas.microsoft.com/office/drawing/2014/main" id="{5E405778-898E-4D64-B908-95073297211F}"/>
              </a:ext>
            </a:extLst>
          </p:cNvPr>
          <p:cNvPicPr>
            <a:picLocks noChangeAspect="1"/>
          </p:cNvPicPr>
          <p:nvPr/>
        </p:nvPicPr>
        <p:blipFill rotWithShape="1">
          <a:blip r:embed="rId7"/>
          <a:srcRect l="3058" b="8008"/>
          <a:stretch/>
        </p:blipFill>
        <p:spPr>
          <a:xfrm>
            <a:off x="6385932" y="2132548"/>
            <a:ext cx="2247694" cy="1508891"/>
          </a:xfrm>
          <a:prstGeom prst="rect">
            <a:avLst/>
          </a:prstGeom>
        </p:spPr>
      </p:pic>
      <p:sp>
        <p:nvSpPr>
          <p:cNvPr id="9" name="TextovéPole 3">
            <a:extLst>
              <a:ext uri="{FF2B5EF4-FFF2-40B4-BE49-F238E27FC236}">
                <a16:creationId xmlns:a16="http://schemas.microsoft.com/office/drawing/2014/main" id="{AE2009E5-6CA7-4C34-BC4A-31D5FC727C04}"/>
              </a:ext>
            </a:extLst>
          </p:cNvPr>
          <p:cNvSpPr txBox="1"/>
          <p:nvPr/>
        </p:nvSpPr>
        <p:spPr>
          <a:xfrm>
            <a:off x="9343501" y="1585420"/>
            <a:ext cx="1361660" cy="461665"/>
          </a:xfrm>
          <a:prstGeom prst="rect">
            <a:avLst/>
          </a:prstGeom>
          <a:noFill/>
        </p:spPr>
        <p:txBody>
          <a:bodyPr wrap="square" rtlCol="0">
            <a:spAutoFit/>
          </a:bodyPr>
          <a:lstStyle/>
          <a:p>
            <a:pPr algn="ctr"/>
            <a:r>
              <a:rPr lang="en-US" sz="2400" b="1">
                <a:solidFill>
                  <a:srgbClr val="6A007C"/>
                </a:solidFill>
                <a:latin typeface="Sofia Pro" pitchFamily="2" charset="0"/>
              </a:rPr>
              <a:t>2023</a:t>
            </a:r>
            <a:endParaRPr lang="cs-CZ" sz="2400" b="1" i="0">
              <a:solidFill>
                <a:srgbClr val="6A007C"/>
              </a:solidFill>
              <a:latin typeface="Sofia Pro" pitchFamily="2" charset="0"/>
            </a:endParaRPr>
          </a:p>
        </p:txBody>
      </p:sp>
    </p:spTree>
    <p:extLst>
      <p:ext uri="{BB962C8B-B14F-4D97-AF65-F5344CB8AC3E}">
        <p14:creationId xmlns:p14="http://schemas.microsoft.com/office/powerpoint/2010/main" val="27993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38BC-133E-370D-4D26-009B4D2B694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7A75CE-858F-9860-E3F5-292E17E180FE}"/>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D260F390-38D0-1987-883A-D26B1A52DDC4}"/>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2FDD3BCC-1F73-CB16-CF80-B93C1C63DD37}"/>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9A24351-6238-70F6-88D0-97E627FE3B57}"/>
              </a:ext>
            </a:extLst>
          </p:cNvPr>
          <p:cNvSpPr txBox="1"/>
          <p:nvPr/>
        </p:nvSpPr>
        <p:spPr>
          <a:xfrm>
            <a:off x="996463" y="1386836"/>
            <a:ext cx="4424545" cy="707886"/>
          </a:xfrm>
          <a:prstGeom prst="rect">
            <a:avLst/>
          </a:prstGeom>
          <a:noFill/>
        </p:spPr>
        <p:txBody>
          <a:bodyPr wrap="square" rtlCol="0">
            <a:spAutoFit/>
          </a:bodyPr>
          <a:lstStyle/>
          <a:p>
            <a:r>
              <a:rPr lang="en-US" sz="4000" b="1" dirty="0">
                <a:solidFill>
                  <a:schemeClr val="tx1">
                    <a:lumMod val="65000"/>
                    <a:lumOff val="35000"/>
                  </a:schemeClr>
                </a:solidFill>
                <a:latin typeface="Sofia Pro" pitchFamily="2" charset="0"/>
              </a:rPr>
              <a:t>Vsebina</a:t>
            </a:r>
            <a:endParaRPr lang="cs-CZ" sz="4000" b="1" i="0" dirty="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27669231-0953-4419-28FE-632DC0ADD4AB}"/>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ECE8182E-5CC9-C9DE-0A1E-0C0F6020B1EB}"/>
              </a:ext>
            </a:extLst>
          </p:cNvPr>
          <p:cNvSpPr txBox="1"/>
          <p:nvPr/>
        </p:nvSpPr>
        <p:spPr>
          <a:xfrm>
            <a:off x="996463" y="2273677"/>
            <a:ext cx="4424546"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Kontekst kmetijsko-prehranskih sistemov</a:t>
            </a:r>
          </a:p>
          <a:p>
            <a:pPr marL="342900" indent="-342900">
              <a:lnSpc>
                <a:spcPct val="150000"/>
              </a:lnSpc>
              <a:buAutoNum type="arabicPeriod"/>
            </a:pPr>
            <a:r>
              <a:rPr lang="en-US" dirty="0">
                <a:solidFill>
                  <a:schemeClr val="bg1">
                    <a:lumMod val="65000"/>
                  </a:schemeClr>
                </a:solidFill>
                <a:latin typeface="Sofia Pro"/>
              </a:rPr>
              <a:t>Spol v poučevanju</a:t>
            </a:r>
          </a:p>
          <a:p>
            <a:pPr marL="342900" indent="-342900">
              <a:lnSpc>
                <a:spcPct val="150000"/>
              </a:lnSpc>
              <a:buAutoNum type="arabicPeriod"/>
            </a:pPr>
            <a:r>
              <a:rPr lang="en-US" dirty="0">
                <a:solidFill>
                  <a:schemeClr val="bg1">
                    <a:lumMod val="65000"/>
                  </a:schemeClr>
                </a:solidFill>
                <a:latin typeface="Sofia Pro"/>
              </a:rPr>
              <a:t>Primeri kmetijsko-prehranskih sistemov</a:t>
            </a:r>
          </a:p>
          <a:p>
            <a:pPr marL="342900" indent="-342900">
              <a:lnSpc>
                <a:spcPct val="150000"/>
              </a:lnSpc>
              <a:buAutoNum type="arabicPeriod"/>
            </a:pPr>
            <a:r>
              <a:rPr lang="en-US" dirty="0">
                <a:solidFill>
                  <a:schemeClr val="bg1">
                    <a:lumMod val="65000"/>
                  </a:schemeClr>
                </a:solidFill>
                <a:latin typeface="Sofia Pro"/>
              </a:rPr>
              <a:t>Institucionalnemu preoblikovanju naproti</a:t>
            </a:r>
          </a:p>
          <a:p>
            <a:pPr marL="342900" indent="-342900">
              <a:lnSpc>
                <a:spcPct val="150000"/>
              </a:lnSpc>
              <a:buAutoNum type="arabicPeriod"/>
            </a:pPr>
            <a:r>
              <a:rPr lang="en-US" dirty="0">
                <a:solidFill>
                  <a:schemeClr val="bg1">
                    <a:lumMod val="65000"/>
                  </a:schemeClr>
                </a:solidFill>
                <a:latin typeface="Sofia Pro"/>
              </a:rPr>
              <a:t>Priporočeno branje</a:t>
            </a:r>
          </a:p>
          <a:p>
            <a:pPr marL="342900" indent="-342900">
              <a:lnSpc>
                <a:spcPct val="150000"/>
              </a:lnSpc>
              <a:buAutoNum type="arabicPeriod"/>
            </a:pPr>
            <a:r>
              <a:rPr lang="en-US" b="1" dirty="0">
                <a:solidFill>
                  <a:srgbClr val="6A007C"/>
                </a:solidFill>
                <a:latin typeface="Sofia Pro"/>
              </a:rPr>
              <a:t>Končne pripombe</a:t>
            </a:r>
          </a:p>
        </p:txBody>
      </p:sp>
    </p:spTree>
    <p:extLst>
      <p:ext uri="{BB962C8B-B14F-4D97-AF65-F5344CB8AC3E}">
        <p14:creationId xmlns:p14="http://schemas.microsoft.com/office/powerpoint/2010/main" val="2070837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dirty="0"/>
              <a:t> V kmetijsko-prehranskem kontekstu še vedno prevladujejo moški – potrebni so ukrepi.</a:t>
            </a:r>
          </a:p>
          <a:p>
            <a:pPr>
              <a:lnSpc>
                <a:spcPct val="150000"/>
              </a:lnSpc>
              <a:buFont typeface="Wingdings" panose="05000000000000000000" pitchFamily="2" charset="2"/>
              <a:buChar char="q"/>
            </a:pPr>
            <a:r>
              <a:rPr lang="en-US" sz="2000" dirty="0"/>
              <a:t> Razsežnost spola je mogoče vključiti v vse predmete (4 stebri).</a:t>
            </a:r>
          </a:p>
          <a:p>
            <a:pPr>
              <a:lnSpc>
                <a:spcPct val="150000"/>
              </a:lnSpc>
              <a:buFont typeface="Wingdings" panose="05000000000000000000" pitchFamily="2" charset="2"/>
              <a:buChar char="q"/>
            </a:pPr>
            <a:r>
              <a:rPr lang="en-US" sz="2000" dirty="0"/>
              <a:t> Vodniki in orodja so široko dostopni.</a:t>
            </a:r>
          </a:p>
          <a:p>
            <a:pPr>
              <a:lnSpc>
                <a:spcPct val="150000"/>
              </a:lnSpc>
              <a:buFont typeface="Wingdings" panose="05000000000000000000" pitchFamily="2" charset="2"/>
              <a:buChar char="q"/>
            </a:pPr>
            <a:r>
              <a:rPr lang="en-US" sz="2000" dirty="0"/>
              <a:t> Pojavili se bodo odpori – potrebna je stalna podpora institucije.</a:t>
            </a:r>
          </a:p>
          <a:p>
            <a:pPr>
              <a:lnSpc>
                <a:spcPct val="150000"/>
              </a:lnSpc>
              <a:buFont typeface="Wingdings" panose="05000000000000000000" pitchFamily="2" charset="2"/>
              <a:buChar char="q"/>
            </a:pPr>
            <a:r>
              <a:rPr lang="en-US" sz="2000" dirty="0"/>
              <a:t> Institucija mora spodbujati inovacijske projekte poučevanja, da dosežejo naravno preobrazbo od spodaj navzgor.</a:t>
            </a:r>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Končne pripombe</a:t>
            </a:r>
            <a:endParaRPr lang="cs-CZ" sz="32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646907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1">
            <a:extLst>
              <a:ext uri="{FF2B5EF4-FFF2-40B4-BE49-F238E27FC236}">
                <a16:creationId xmlns:a16="http://schemas.microsoft.com/office/drawing/2014/main" id="{C16CC0B0-B72B-4BAB-A7CC-482453EF2D8D}"/>
              </a:ext>
            </a:extLst>
          </p:cNvPr>
          <p:cNvSpPr txBox="1">
            <a:spLocks/>
          </p:cNvSpPr>
          <p:nvPr/>
        </p:nvSpPr>
        <p:spPr>
          <a:xfrm>
            <a:off x="1462906" y="1596887"/>
            <a:ext cx="9263270" cy="38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Sofia Pro"/>
              <a:ea typeface="+mn-ea"/>
              <a:cs typeface="+mn-cs"/>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Sofia Pro"/>
              <a:ea typeface="+mn-ea"/>
              <a:cs typeface="+mn-cs"/>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Sofia Pro"/>
              <a:ea typeface="+mn-ea"/>
              <a:cs typeface="+mn-cs"/>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endParaRPr kumimoji="0" lang="cs-CZ" sz="1600" b="0" i="0" u="none" strike="noStrike" kern="1200" cap="none" spc="0" normalizeH="0" baseline="0" noProof="0">
              <a:ln>
                <a:noFill/>
              </a:ln>
              <a:solidFill>
                <a:prstClr val="black"/>
              </a:solidFill>
              <a:effectLst/>
              <a:uLnTx/>
              <a:uFillTx/>
              <a:latin typeface="Sofia Pro"/>
              <a:ea typeface="+mn-ea"/>
              <a:cs typeface="+mn-cs"/>
            </a:endParaRPr>
          </a:p>
        </p:txBody>
      </p:sp>
      <p:sp>
        <p:nvSpPr>
          <p:cNvPr id="4" name="TextovéPole 3">
            <a:extLst>
              <a:ext uri="{FF2B5EF4-FFF2-40B4-BE49-F238E27FC236}">
                <a16:creationId xmlns:a16="http://schemas.microsoft.com/office/drawing/2014/main" id="{482EB4BC-5197-A778-C42F-5AB7528F74CE}"/>
              </a:ext>
            </a:extLst>
          </p:cNvPr>
          <p:cNvSpPr txBox="1"/>
          <p:nvPr/>
        </p:nvSpPr>
        <p:spPr>
          <a:xfrm>
            <a:off x="3392489" y="769344"/>
            <a:ext cx="540410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libri"/>
                <a:ea typeface="+mn-ea"/>
                <a:cs typeface="Calibri"/>
              </a:rPr>
              <a:t>Vaše mnenje</a:t>
            </a:r>
            <a:endParaRPr kumimoji="0" lang="cs-CZ" sz="3200" b="1" i="0" u="none" strike="noStrike" kern="1200" cap="none" spc="0" normalizeH="0" baseline="0" noProof="0" dirty="0">
              <a:ln>
                <a:noFill/>
              </a:ln>
              <a:solidFill>
                <a:prstClr val="black">
                  <a:lumMod val="65000"/>
                  <a:lumOff val="35000"/>
                </a:prstClr>
              </a:solidFill>
              <a:effectLst/>
              <a:uLnTx/>
              <a:uFillTx/>
              <a:latin typeface="Calibri"/>
              <a:ea typeface="+mn-ea"/>
              <a:cs typeface="Calibri"/>
            </a:endParaRPr>
          </a:p>
        </p:txBody>
      </p:sp>
      <p:pic>
        <p:nvPicPr>
          <p:cNvPr id="7" name="Imagen 3">
            <a:extLst>
              <a:ext uri="{FF2B5EF4-FFF2-40B4-BE49-F238E27FC236}">
                <a16:creationId xmlns:a16="http://schemas.microsoft.com/office/drawing/2014/main" id="{0DC265E3-60B8-4E85-9DEA-159F1CB51380}"/>
              </a:ext>
            </a:extLst>
          </p:cNvPr>
          <p:cNvPicPr>
            <a:picLocks noChangeAspect="1"/>
          </p:cNvPicPr>
          <p:nvPr/>
        </p:nvPicPr>
        <p:blipFill rotWithShape="1">
          <a:blip r:embed="rId3" cstate="print"/>
          <a:srcRect l="2232" t="6129" r="1817" b="3755"/>
          <a:stretch/>
        </p:blipFill>
        <p:spPr>
          <a:xfrm>
            <a:off x="10797978" y="6375078"/>
            <a:ext cx="731777" cy="250165"/>
          </a:xfrm>
          <a:prstGeom prst="rect">
            <a:avLst/>
          </a:prstGeom>
        </p:spPr>
      </p:pic>
      <p:sp>
        <p:nvSpPr>
          <p:cNvPr id="5" name="CuadroTexto 4">
            <a:extLst>
              <a:ext uri="{FF2B5EF4-FFF2-40B4-BE49-F238E27FC236}">
                <a16:creationId xmlns:a16="http://schemas.microsoft.com/office/drawing/2014/main" id="{7521CE6F-77B2-4144-8585-71F29E079B53}"/>
              </a:ext>
            </a:extLst>
          </p:cNvPr>
          <p:cNvSpPr txBox="1"/>
          <p:nvPr/>
        </p:nvSpPr>
        <p:spPr>
          <a:xfrm>
            <a:off x="2659032" y="1869357"/>
            <a:ext cx="71037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Preden odidete, bi radi pridobili povratne informacije.</a:t>
            </a:r>
            <a:endParaRPr kumimoji="0" lang="ca-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ángulo 1"/>
          <p:cNvSpPr/>
          <p:nvPr/>
        </p:nvSpPr>
        <p:spPr>
          <a:xfrm>
            <a:off x="4404678" y="3244334"/>
            <a:ext cx="181010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ectángulo 5"/>
          <p:cNvSpPr/>
          <p:nvPr/>
        </p:nvSpPr>
        <p:spPr>
          <a:xfrm>
            <a:off x="4879668" y="2875002"/>
            <a:ext cx="2662517" cy="1477328"/>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koda ali povezava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5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F4B36-18E1-73F9-36A8-ADDF4D070102}"/>
            </a:ext>
          </a:extLst>
        </p:cNvPr>
        <p:cNvGrpSpPr/>
        <p:nvPr/>
      </p:nvGrpSpPr>
      <p:grpSpPr>
        <a:xfrm>
          <a:off x="0" y="0"/>
          <a:ext cx="0" cy="0"/>
          <a:chOff x="0" y="0"/>
          <a:chExt cx="0" cy="0"/>
        </a:xfrm>
      </p:grpSpPr>
      <p:sp>
        <p:nvSpPr>
          <p:cNvPr id="24" name="Zástupný obsah 2">
            <a:extLst>
              <a:ext uri="{FF2B5EF4-FFF2-40B4-BE49-F238E27FC236}">
                <a16:creationId xmlns:a16="http://schemas.microsoft.com/office/drawing/2014/main" id="{CB7BBC84-A8AC-09E3-A6D7-9BDD26190D48}"/>
              </a:ext>
            </a:extLst>
          </p:cNvPr>
          <p:cNvSpPr txBox="1">
            <a:spLocks/>
          </p:cNvSpPr>
          <p:nvPr/>
        </p:nvSpPr>
        <p:spPr>
          <a:xfrm>
            <a:off x="1328648" y="2895511"/>
            <a:ext cx="9147545" cy="27198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Praktično vključevanje spola v poučevanje kmetijsko-prehranskih sistemov.</a:t>
            </a:r>
          </a:p>
          <a:p>
            <a:pPr algn="l"/>
            <a:r>
              <a:rPr lang="en-US" sz="1400" b="1" dirty="0">
                <a:solidFill>
                  <a:schemeClr val="tx1">
                    <a:lumMod val="65000"/>
                    <a:lumOff val="35000"/>
                  </a:schemeClr>
                </a:solidFill>
                <a:highlight>
                  <a:srgbClr val="FFFF00"/>
                </a:highlight>
                <a:latin typeface="Sofia Pro"/>
                <a:cs typeface="Arial"/>
              </a:rPr>
              <a:t>Datum</a:t>
            </a:r>
          </a:p>
          <a:p>
            <a:pPr algn="l"/>
            <a:r>
              <a:rPr lang="en-US" sz="1400" b="1" dirty="0">
                <a:solidFill>
                  <a:schemeClr val="tx1">
                    <a:lumMod val="65000"/>
                    <a:lumOff val="35000"/>
                  </a:schemeClr>
                </a:solidFill>
                <a:highlight>
                  <a:srgbClr val="FFFF00"/>
                </a:highlight>
                <a:latin typeface="Sofia Pro"/>
                <a:cs typeface="Arial"/>
              </a:rPr>
              <a:t>Ime in e-poštni naslov moderatorja</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109951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1125659" y="976456"/>
            <a:ext cx="10261015" cy="646331"/>
          </a:xfrm>
          <a:prstGeom prst="rect">
            <a:avLst/>
          </a:prstGeom>
          <a:noFill/>
        </p:spPr>
        <p:txBody>
          <a:bodyPr wrap="square" lIns="91440" tIns="45720" rIns="91440" bIns="45720" rtlCol="0" anchor="t">
            <a:spAutoFit/>
          </a:bodyPr>
          <a:lstStyle/>
          <a:p>
            <a:r>
              <a:rPr lang="en-US" sz="3600" b="1" spc="300" dirty="0">
                <a:solidFill>
                  <a:schemeClr val="tx1">
                    <a:lumMod val="65000"/>
                    <a:lumOff val="35000"/>
                  </a:schemeClr>
                </a:solidFill>
                <a:latin typeface="Sofia Pro"/>
                <a:cs typeface="Arial"/>
              </a:rPr>
              <a:t>Kmetijsko-prehranskih </a:t>
            </a:r>
            <a:r>
              <a:rPr lang="en-US" sz="3600" b="1" dirty="0">
                <a:solidFill>
                  <a:schemeClr val="tx1">
                    <a:lumMod val="65000"/>
                    <a:lumOff val="35000"/>
                  </a:schemeClr>
                </a:solidFill>
                <a:latin typeface="Sofia Pro"/>
              </a:rPr>
              <a:t>sistemi – kontekst EU</a:t>
            </a:r>
            <a:endParaRPr lang="cs-CZ" sz="3600" b="1" i="0" dirty="0">
              <a:solidFill>
                <a:schemeClr val="tx1">
                  <a:lumMod val="65000"/>
                  <a:lumOff val="35000"/>
                </a:schemeClr>
              </a:solidFill>
              <a:latin typeface="Sofia Pro" pitchFamily="2" charset="0"/>
            </a:endParaRPr>
          </a:p>
        </p:txBody>
      </p:sp>
      <p:graphicFrame>
        <p:nvGraphicFramePr>
          <p:cNvPr id="9" name="Chart 8">
            <a:extLst>
              <a:ext uri="{FF2B5EF4-FFF2-40B4-BE49-F238E27FC236}">
                <a16:creationId xmlns:a16="http://schemas.microsoft.com/office/drawing/2014/main" id="{9225A3FC-DB07-40B4-A3FE-283D9FC7E3D8}"/>
              </a:ext>
            </a:extLst>
          </p:cNvPr>
          <p:cNvGraphicFramePr>
            <a:graphicFrameLocks/>
          </p:cNvGraphicFramePr>
          <p:nvPr/>
        </p:nvGraphicFramePr>
        <p:xfrm>
          <a:off x="1125660" y="2027583"/>
          <a:ext cx="5224110" cy="33755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4"/>
          <a:stretch>
            <a:fillRect/>
          </a:stretch>
        </p:blipFill>
        <p:spPr>
          <a:xfrm>
            <a:off x="5372671" y="1991692"/>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1125660" y="1592436"/>
            <a:ext cx="5192076" cy="523220"/>
          </a:xfrm>
          <a:prstGeom prst="rect">
            <a:avLst/>
          </a:prstGeom>
          <a:noFill/>
        </p:spPr>
        <p:txBody>
          <a:bodyPr wrap="square" rtlCol="0">
            <a:spAutoFit/>
          </a:bodyPr>
          <a:lstStyle/>
          <a:p>
            <a:r>
              <a:rPr lang="en-US" sz="1400" dirty="0">
                <a:solidFill>
                  <a:schemeClr val="tx1">
                    <a:lumMod val="65000"/>
                    <a:lumOff val="35000"/>
                  </a:schemeClr>
                </a:solidFill>
                <a:latin typeface="Trebuchet MS" panose="020B0703020202090204" pitchFamily="34" charset="0"/>
              </a:rPr>
              <a:t>Odstotek (%) gospodarske vrednosti (€), ki ustreza ženskam upravljavkam kmetij.</a:t>
            </a:r>
            <a:endParaRPr lang="en-US" sz="1400" b="0" i="0" u="none" strike="noStrike" dirty="0">
              <a:solidFill>
                <a:schemeClr val="tx1">
                  <a:lumMod val="65000"/>
                  <a:lumOff val="35000"/>
                </a:schemeClr>
              </a:solidFill>
              <a:effectLst/>
              <a:latin typeface="Trebuchet MS" panose="020B0703020202090204" pitchFamily="34" charset="0"/>
            </a:endParaRPr>
          </a:p>
        </p:txBody>
      </p:sp>
      <p:sp>
        <p:nvSpPr>
          <p:cNvPr id="13" name="TextovéPole 4">
            <a:extLst>
              <a:ext uri="{FF2B5EF4-FFF2-40B4-BE49-F238E27FC236}">
                <a16:creationId xmlns:a16="http://schemas.microsoft.com/office/drawing/2014/main" id="{565C6973-5687-493A-B641-CCC160358A35}"/>
              </a:ext>
            </a:extLst>
          </p:cNvPr>
          <p:cNvSpPr txBox="1"/>
          <p:nvPr/>
        </p:nvSpPr>
        <p:spPr>
          <a:xfrm>
            <a:off x="1125660" y="5214145"/>
            <a:ext cx="10112183" cy="430887"/>
          </a:xfrm>
          <a:prstGeom prst="rect">
            <a:avLst/>
          </a:prstGeom>
          <a:noFill/>
        </p:spPr>
        <p:txBody>
          <a:bodyPr wrap="square" rtlCol="0">
            <a:spAutoFit/>
          </a:bodyPr>
          <a:lstStyle/>
          <a:p>
            <a:r>
              <a:rPr lang="en-US" sz="1050" dirty="0">
                <a:solidFill>
                  <a:schemeClr val="tx1">
                    <a:lumMod val="65000"/>
                    <a:lumOff val="35000"/>
                  </a:schemeClr>
                </a:solidFill>
                <a:latin typeface="Trebuchet MS" panose="020B0703020202090204" pitchFamily="34" charset="0"/>
              </a:rPr>
              <a:t>Vrednost (€) upošteva splošne značilnosti kmetij, podatke o zemljiščih, živini in delovni sili, proizvodne metode, ukrepe za razvoj podeželja in kmetijsko-okoljske vidike, ki obravnavajo vpliv kmetijstva na okolje.</a:t>
            </a:r>
            <a:endParaRPr lang="en-US" sz="1050" b="0" i="0" u="none" strike="noStrike" dirty="0">
              <a:solidFill>
                <a:schemeClr val="tx1">
                  <a:lumMod val="65000"/>
                  <a:lumOff val="35000"/>
                </a:schemeClr>
              </a:solidFill>
              <a:effectLst/>
              <a:latin typeface="Trebuchet MS" panose="020B0703020202090204" pitchFamily="34" charset="0"/>
            </a:endParaRPr>
          </a:p>
        </p:txBody>
      </p:sp>
      <p:sp>
        <p:nvSpPr>
          <p:cNvPr id="15" name="TextovéPole 4">
            <a:extLst>
              <a:ext uri="{FF2B5EF4-FFF2-40B4-BE49-F238E27FC236}">
                <a16:creationId xmlns:a16="http://schemas.microsoft.com/office/drawing/2014/main" id="{8FDAECE5-194F-4A56-96AC-BD512C0B4F88}"/>
              </a:ext>
            </a:extLst>
          </p:cNvPr>
          <p:cNvSpPr txBox="1"/>
          <p:nvPr/>
        </p:nvSpPr>
        <p:spPr>
          <a:xfrm>
            <a:off x="7129670" y="1592436"/>
            <a:ext cx="3936670" cy="307777"/>
          </a:xfrm>
          <a:prstGeom prst="rect">
            <a:avLst/>
          </a:prstGeom>
          <a:noFill/>
        </p:spPr>
        <p:txBody>
          <a:bodyPr wrap="square" rtlCol="0">
            <a:spAutoFit/>
          </a:bodyPr>
          <a:lstStyle/>
          <a:p>
            <a:r>
              <a:rPr lang="en-US" sz="1400" dirty="0">
                <a:solidFill>
                  <a:schemeClr val="tx1">
                    <a:lumMod val="65000"/>
                    <a:lumOff val="35000"/>
                  </a:schemeClr>
                </a:solidFill>
                <a:latin typeface="Trebuchet MS" panose="020B0703020202090204" pitchFamily="34" charset="0"/>
              </a:rPr>
              <a:t>Delež žensk (%) v redni delovni sili</a:t>
            </a:r>
            <a:endParaRPr lang="en-US" sz="1400" b="0" i="0" u="none" strike="noStrike" dirty="0">
              <a:solidFill>
                <a:schemeClr val="tx1">
                  <a:lumMod val="65000"/>
                  <a:lumOff val="35000"/>
                </a:schemeClr>
              </a:solidFill>
              <a:effectLst/>
              <a:latin typeface="Trebuchet MS" panose="020B0703020202090204" pitchFamily="34" charset="0"/>
            </a:endParaRPr>
          </a:p>
        </p:txBody>
      </p:sp>
      <p:graphicFrame>
        <p:nvGraphicFramePr>
          <p:cNvPr id="10" name="Chart 9">
            <a:extLst>
              <a:ext uri="{FF2B5EF4-FFF2-40B4-BE49-F238E27FC236}">
                <a16:creationId xmlns:a16="http://schemas.microsoft.com/office/drawing/2014/main" id="{2F360688-9E32-4C0C-989B-9D96A88CE1E8}"/>
              </a:ext>
            </a:extLst>
          </p:cNvPr>
          <p:cNvGraphicFramePr>
            <a:graphicFrameLocks/>
          </p:cNvGraphicFramePr>
          <p:nvPr/>
        </p:nvGraphicFramePr>
        <p:xfrm>
          <a:off x="7129670" y="1991692"/>
          <a:ext cx="4108173" cy="22169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77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p:bldP spid="13" grpId="0"/>
      <p:bldP spid="15" grpId="0"/>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3"/>
          <a:stretch>
            <a:fillRect/>
          </a:stretch>
        </p:blipFill>
        <p:spPr>
          <a:xfrm>
            <a:off x="9865627" y="1686064"/>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2008454" y="1378287"/>
            <a:ext cx="5387340" cy="307777"/>
          </a:xfrm>
          <a:prstGeom prst="rect">
            <a:avLst/>
          </a:prstGeom>
          <a:noFill/>
        </p:spPr>
        <p:txBody>
          <a:bodyPr wrap="square" rtlCol="0">
            <a:spAutoFit/>
          </a:bodyPr>
          <a:lstStyle/>
          <a:p>
            <a:r>
              <a:rPr lang="en-US" sz="1400" dirty="0">
                <a:solidFill>
                  <a:schemeClr val="tx1">
                    <a:lumMod val="65000"/>
                    <a:lumOff val="35000"/>
                  </a:schemeClr>
                </a:solidFill>
                <a:latin typeface="Trebuchet MS" panose="020B0703020202090204" pitchFamily="34" charset="0"/>
              </a:rPr>
              <a:t>Odstotek (%) študentk dodiplomskega študija (2021)</a:t>
            </a:r>
            <a:endParaRPr lang="en-US" sz="1400" b="0" i="0" u="none" strike="noStrike" dirty="0">
              <a:solidFill>
                <a:schemeClr val="tx1">
                  <a:lumMod val="65000"/>
                  <a:lumOff val="35000"/>
                </a:schemeClr>
              </a:solidFill>
              <a:effectLst/>
              <a:latin typeface="Trebuchet MS" panose="020B0703020202090204" pitchFamily="34" charset="0"/>
            </a:endParaRPr>
          </a:p>
        </p:txBody>
      </p:sp>
      <p:graphicFrame>
        <p:nvGraphicFramePr>
          <p:cNvPr id="7" name="Chart 6">
            <a:extLst>
              <a:ext uri="{FF2B5EF4-FFF2-40B4-BE49-F238E27FC236}">
                <a16:creationId xmlns:a16="http://schemas.microsoft.com/office/drawing/2014/main" id="{5816EED7-1A41-41F2-86EB-DE6774133743}"/>
              </a:ext>
            </a:extLst>
          </p:cNvPr>
          <p:cNvGraphicFramePr>
            <a:graphicFrameLocks/>
          </p:cNvGraphicFramePr>
          <p:nvPr>
            <p:extLst>
              <p:ext uri="{D42A27DB-BD31-4B8C-83A1-F6EECF244321}">
                <p14:modId xmlns:p14="http://schemas.microsoft.com/office/powerpoint/2010/main" val="1513590884"/>
              </p:ext>
            </p:extLst>
          </p:nvPr>
        </p:nvGraphicFramePr>
        <p:xfrm>
          <a:off x="2008454" y="1706864"/>
          <a:ext cx="7857173" cy="390620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ovéPole 3">
            <a:extLst>
              <a:ext uri="{FF2B5EF4-FFF2-40B4-BE49-F238E27FC236}">
                <a16:creationId xmlns:a16="http://schemas.microsoft.com/office/drawing/2014/main" id="{8CA210FB-5754-521E-7013-4E6559E9281A}"/>
              </a:ext>
            </a:extLst>
          </p:cNvPr>
          <p:cNvSpPr txBox="1"/>
          <p:nvPr/>
        </p:nvSpPr>
        <p:spPr>
          <a:xfrm>
            <a:off x="2008454" y="706168"/>
            <a:ext cx="9550500" cy="646331"/>
          </a:xfrm>
          <a:prstGeom prst="rect">
            <a:avLst/>
          </a:prstGeom>
          <a:noFill/>
        </p:spPr>
        <p:txBody>
          <a:bodyPr wrap="square" lIns="91440" tIns="45720" rIns="91440" bIns="45720" rtlCol="0" anchor="t">
            <a:spAutoFit/>
          </a:bodyPr>
          <a:lstStyle/>
          <a:p>
            <a:pPr algn="ctr"/>
            <a:r>
              <a:rPr lang="en-US" sz="3600" b="1" spc="300" dirty="0">
                <a:solidFill>
                  <a:schemeClr val="tx1">
                    <a:lumMod val="65000"/>
                    <a:lumOff val="35000"/>
                  </a:schemeClr>
                </a:solidFill>
                <a:latin typeface="Sofia Pro"/>
                <a:cs typeface="Arial"/>
              </a:rPr>
              <a:t>Kmetijsko-prehranskih </a:t>
            </a:r>
            <a:r>
              <a:rPr lang="en-US" sz="3600" b="1" dirty="0">
                <a:solidFill>
                  <a:schemeClr val="tx1">
                    <a:lumMod val="65000"/>
                    <a:lumOff val="35000"/>
                  </a:schemeClr>
                </a:solidFill>
                <a:latin typeface="Sofia Pro"/>
              </a:rPr>
              <a:t>sistemi – kontekst EU</a:t>
            </a:r>
            <a:endParaRPr lang="cs-CZ" sz="36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926218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4">
            <a:extLst>
              <a:ext uri="{FF2B5EF4-FFF2-40B4-BE49-F238E27FC236}">
                <a16:creationId xmlns:a16="http://schemas.microsoft.com/office/drawing/2014/main" id="{CA849697-928B-41C2-AE7C-51E5AEEFDA69}"/>
              </a:ext>
            </a:extLst>
          </p:cNvPr>
          <p:cNvSpPr txBox="1"/>
          <p:nvPr/>
        </p:nvSpPr>
        <p:spPr>
          <a:xfrm>
            <a:off x="5414567" y="3627552"/>
            <a:ext cx="5793623" cy="2046714"/>
          </a:xfrm>
          <a:prstGeom prst="rect">
            <a:avLst/>
          </a:prstGeom>
          <a:noFill/>
        </p:spPr>
        <p:txBody>
          <a:bodyPr wrap="square" rtlCol="0">
            <a:spAutoFit/>
          </a:bodyPr>
          <a:lstStyle/>
          <a:p>
            <a:pPr marL="742950" lvl="1" indent="-285750">
              <a:spcBef>
                <a:spcPts val="600"/>
              </a:spcBef>
              <a:buFontTx/>
              <a:buChar char="-"/>
            </a:pPr>
            <a:r>
              <a:rPr lang="en-GB" sz="1600" dirty="0">
                <a:solidFill>
                  <a:schemeClr val="tx1">
                    <a:lumMod val="65000"/>
                    <a:lumOff val="35000"/>
                  </a:schemeClr>
                </a:solidFill>
                <a:latin typeface="Sofia Pro"/>
              </a:rPr>
              <a:t>ženske so bolj pridne</a:t>
            </a:r>
          </a:p>
          <a:p>
            <a:pPr marL="742950" lvl="1" indent="-285750">
              <a:spcBef>
                <a:spcPts val="600"/>
              </a:spcBef>
              <a:buFontTx/>
              <a:buChar char="-"/>
            </a:pPr>
            <a:r>
              <a:rPr lang="en-GB" sz="1600" dirty="0">
                <a:solidFill>
                  <a:schemeClr val="tx1">
                    <a:lumMod val="65000"/>
                    <a:lumOff val="35000"/>
                  </a:schemeClr>
                </a:solidFill>
                <a:latin typeface="Sofia Pro"/>
              </a:rPr>
              <a:t>manjša samozavest žensk, porazdelitev nalog (ženske-uprava, organizacija)</a:t>
            </a:r>
          </a:p>
          <a:p>
            <a:pPr marL="742950" lvl="1" indent="-285750">
              <a:spcBef>
                <a:spcPts val="600"/>
              </a:spcBef>
              <a:buFontTx/>
              <a:buChar char="-"/>
            </a:pPr>
            <a:r>
              <a:rPr lang="en-GB" sz="1600" dirty="0">
                <a:solidFill>
                  <a:schemeClr val="tx1">
                    <a:lumMod val="65000"/>
                    <a:lumOff val="35000"/>
                  </a:schemeClr>
                </a:solidFill>
                <a:latin typeface="Sofia Pro"/>
              </a:rPr>
              <a:t>različen odnos do učenja, različna prisotnost in komunikacijski slogi</a:t>
            </a:r>
          </a:p>
          <a:p>
            <a:pPr marL="742950" lvl="1" indent="-285750">
              <a:spcBef>
                <a:spcPts val="600"/>
              </a:spcBef>
              <a:buFontTx/>
              <a:buChar char="-"/>
            </a:pPr>
            <a:r>
              <a:rPr lang="en-GB" sz="1600" dirty="0">
                <a:solidFill>
                  <a:schemeClr val="tx1">
                    <a:lumMod val="65000"/>
                    <a:lumOff val="35000"/>
                  </a:schemeClr>
                </a:solidFill>
                <a:latin typeface="Sofia Pro"/>
              </a:rPr>
              <a:t>moški učenci bolj sodelujejo pri pouku (sprašujejo in odgovarjajo na vprašanja)</a:t>
            </a:r>
            <a:endParaRPr lang="en-US" sz="1600" b="0" i="0" u="none" strike="noStrike" dirty="0">
              <a:solidFill>
                <a:schemeClr val="tx1">
                  <a:lumMod val="65000"/>
                  <a:lumOff val="35000"/>
                </a:schemeClr>
              </a:solidFill>
              <a:effectLst/>
              <a:latin typeface="Sofia Pro"/>
            </a:endParaRPr>
          </a:p>
        </p:txBody>
      </p:sp>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Sofia Pro" pitchFamily="2" charset="0"/>
              </a:rPr>
              <a:t>Kontekst AGRIGEP</a:t>
            </a:r>
            <a:endParaRPr lang="cs-CZ" sz="4000" b="1" i="0" dirty="0">
              <a:solidFill>
                <a:schemeClr val="tx1">
                  <a:lumMod val="65000"/>
                  <a:lumOff val="35000"/>
                </a:schemeClr>
              </a:solidFill>
              <a:latin typeface="Sofia Pro" pitchFamily="2" charset="0"/>
            </a:endParaRPr>
          </a:p>
        </p:txBody>
      </p:sp>
      <p:pic>
        <p:nvPicPr>
          <p:cNvPr id="3" name="Picture 2"/>
          <p:cNvPicPr>
            <a:picLocks noChangeAspect="1"/>
          </p:cNvPicPr>
          <p:nvPr/>
        </p:nvPicPr>
        <p:blipFill rotWithShape="1">
          <a:blip r:embed="rId3"/>
          <a:srcRect l="56761"/>
          <a:stretch/>
        </p:blipFill>
        <p:spPr>
          <a:xfrm>
            <a:off x="3014906" y="1756455"/>
            <a:ext cx="2155217" cy="1923828"/>
          </a:xfrm>
          <a:prstGeom prst="rect">
            <a:avLst/>
          </a:prstGeom>
        </p:spPr>
      </p:pic>
      <p:pic>
        <p:nvPicPr>
          <p:cNvPr id="6" name="Picture 5"/>
          <p:cNvPicPr>
            <a:picLocks noChangeAspect="1"/>
          </p:cNvPicPr>
          <p:nvPr/>
        </p:nvPicPr>
        <p:blipFill rotWithShape="1">
          <a:blip r:embed="rId3"/>
          <a:srcRect r="61718"/>
          <a:stretch/>
        </p:blipFill>
        <p:spPr>
          <a:xfrm>
            <a:off x="810315" y="1996322"/>
            <a:ext cx="1670242" cy="1683961"/>
          </a:xfrm>
          <a:prstGeom prst="rect">
            <a:avLst/>
          </a:prstGeom>
        </p:spPr>
      </p:pic>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38554"/>
          </a:xfrm>
          <a:prstGeom prst="rect">
            <a:avLst/>
          </a:prstGeom>
          <a:noFill/>
        </p:spPr>
        <p:txBody>
          <a:bodyPr wrap="square" rtlCol="0">
            <a:spAutoFit/>
          </a:bodyPr>
          <a:lstStyle/>
          <a:p>
            <a:r>
              <a:rPr lang="en-US" sz="1600" dirty="0">
                <a:solidFill>
                  <a:schemeClr val="tx1">
                    <a:lumMod val="65000"/>
                    <a:lumOff val="35000"/>
                  </a:schemeClr>
                </a:solidFill>
                <a:latin typeface="Sofia Pro"/>
              </a:rPr>
              <a:t>Znanje je (poučevanje)</a:t>
            </a:r>
            <a:endParaRPr lang="en-US" sz="1600" b="0" i="0" u="none" strike="noStrike" dirty="0">
              <a:solidFill>
                <a:schemeClr val="tx1">
                  <a:lumMod val="65000"/>
                  <a:lumOff val="35000"/>
                </a:schemeClr>
              </a:solidFill>
              <a:effectLst/>
              <a:latin typeface="Sofia Pro"/>
            </a:endParaRPr>
          </a:p>
        </p:txBody>
      </p:sp>
      <p:sp>
        <p:nvSpPr>
          <p:cNvPr id="8" name="TextovéPole 4">
            <a:extLst>
              <a:ext uri="{FF2B5EF4-FFF2-40B4-BE49-F238E27FC236}">
                <a16:creationId xmlns:a16="http://schemas.microsoft.com/office/drawing/2014/main" id="{CA849697-928B-41C2-AE7C-51E5AEEFDA69}"/>
              </a:ext>
            </a:extLst>
          </p:cNvPr>
          <p:cNvSpPr txBox="1"/>
          <p:nvPr/>
        </p:nvSpPr>
        <p:spPr>
          <a:xfrm>
            <a:off x="760160" y="1457772"/>
            <a:ext cx="2295512" cy="338554"/>
          </a:xfrm>
          <a:prstGeom prst="rect">
            <a:avLst/>
          </a:prstGeom>
          <a:noFill/>
        </p:spPr>
        <p:txBody>
          <a:bodyPr wrap="square" rtlCol="0">
            <a:spAutoFit/>
          </a:bodyPr>
          <a:lstStyle/>
          <a:p>
            <a:r>
              <a:rPr lang="en-US" sz="1600" b="0" i="0" u="none" strike="noStrike" dirty="0">
                <a:solidFill>
                  <a:schemeClr val="tx1">
                    <a:lumMod val="65000"/>
                    <a:lumOff val="35000"/>
                  </a:schemeClr>
                </a:solidFill>
                <a:effectLst/>
                <a:latin typeface="Sofia Pro"/>
              </a:rPr>
              <a:t>7 odgovorov</a:t>
            </a:r>
          </a:p>
        </p:txBody>
      </p:sp>
      <p:pic>
        <p:nvPicPr>
          <p:cNvPr id="4" name="Picture 3"/>
          <p:cNvPicPr>
            <a:picLocks noChangeAspect="1"/>
          </p:cNvPicPr>
          <p:nvPr/>
        </p:nvPicPr>
        <p:blipFill rotWithShape="1">
          <a:blip r:embed="rId4"/>
          <a:srcRect l="78071" b="35639"/>
          <a:stretch/>
        </p:blipFill>
        <p:spPr>
          <a:xfrm>
            <a:off x="3014906" y="4138716"/>
            <a:ext cx="881575" cy="1275291"/>
          </a:xfrm>
          <a:prstGeom prst="rect">
            <a:avLst/>
          </a:prstGeom>
        </p:spPr>
      </p:pic>
      <p:pic>
        <p:nvPicPr>
          <p:cNvPr id="10" name="Picture 9"/>
          <p:cNvPicPr>
            <a:picLocks noChangeAspect="1"/>
          </p:cNvPicPr>
          <p:nvPr/>
        </p:nvPicPr>
        <p:blipFill rotWithShape="1">
          <a:blip r:embed="rId4"/>
          <a:srcRect r="45916"/>
          <a:stretch/>
        </p:blipFill>
        <p:spPr>
          <a:xfrm>
            <a:off x="810315" y="3997153"/>
            <a:ext cx="1759272" cy="1603309"/>
          </a:xfrm>
          <a:prstGeom prst="rect">
            <a:avLst/>
          </a:prstGeom>
        </p:spPr>
      </p:pic>
      <p:sp>
        <p:nvSpPr>
          <p:cNvPr id="12" name="TextovéPole 4">
            <a:extLst>
              <a:ext uri="{FF2B5EF4-FFF2-40B4-BE49-F238E27FC236}">
                <a16:creationId xmlns:a16="http://schemas.microsoft.com/office/drawing/2014/main" id="{CA849697-928B-41C2-AE7C-51E5AEEFDA69}"/>
              </a:ext>
            </a:extLst>
          </p:cNvPr>
          <p:cNvSpPr txBox="1"/>
          <p:nvPr/>
        </p:nvSpPr>
        <p:spPr>
          <a:xfrm>
            <a:off x="760160" y="3843265"/>
            <a:ext cx="2295512" cy="338554"/>
          </a:xfrm>
          <a:prstGeom prst="rect">
            <a:avLst/>
          </a:prstGeom>
          <a:noFill/>
        </p:spPr>
        <p:txBody>
          <a:bodyPr wrap="square" rtlCol="0">
            <a:spAutoFit/>
          </a:bodyPr>
          <a:lstStyle/>
          <a:p>
            <a:r>
              <a:rPr lang="en-US" sz="1600" dirty="0">
                <a:solidFill>
                  <a:schemeClr val="tx1">
                    <a:lumMod val="65000"/>
                    <a:lumOff val="35000"/>
                  </a:schemeClr>
                </a:solidFill>
                <a:latin typeface="Sofia Pro"/>
              </a:rPr>
              <a:t>% študentk</a:t>
            </a:r>
            <a:endParaRPr lang="en-US" sz="1600" b="0" i="0" u="none" strike="noStrike" dirty="0">
              <a:solidFill>
                <a:schemeClr val="tx1">
                  <a:lumMod val="65000"/>
                  <a:lumOff val="35000"/>
                </a:schemeClr>
              </a:solidFill>
              <a:effectLst/>
              <a:latin typeface="Sofia Pro"/>
            </a:endParaRPr>
          </a:p>
        </p:txBody>
      </p:sp>
      <p:graphicFrame>
        <p:nvGraphicFramePr>
          <p:cNvPr id="16" name="Chart 15"/>
          <p:cNvGraphicFramePr/>
          <p:nvPr>
            <p:extLst>
              <p:ext uri="{D42A27DB-BD31-4B8C-83A1-F6EECF244321}">
                <p14:modId xmlns:p14="http://schemas.microsoft.com/office/powerpoint/2010/main" val="563977312"/>
              </p:ext>
            </p:extLst>
          </p:nvPr>
        </p:nvGraphicFramePr>
        <p:xfrm>
          <a:off x="6309824" y="2052931"/>
          <a:ext cx="3467919" cy="1570742"/>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ovéPole 4">
            <a:extLst>
              <a:ext uri="{FF2B5EF4-FFF2-40B4-BE49-F238E27FC236}">
                <a16:creationId xmlns:a16="http://schemas.microsoft.com/office/drawing/2014/main" id="{CA849697-928B-41C2-AE7C-51E5AEEFDA69}"/>
              </a:ext>
            </a:extLst>
          </p:cNvPr>
          <p:cNvSpPr txBox="1"/>
          <p:nvPr/>
        </p:nvSpPr>
        <p:spPr>
          <a:xfrm>
            <a:off x="5414567" y="1854978"/>
            <a:ext cx="5404324" cy="338554"/>
          </a:xfrm>
          <a:prstGeom prst="rect">
            <a:avLst/>
          </a:prstGeom>
          <a:noFill/>
        </p:spPr>
        <p:txBody>
          <a:bodyPr wrap="square" rtlCol="0">
            <a:spAutoFit/>
          </a:bodyPr>
          <a:lstStyle/>
          <a:p>
            <a:pPr lvl="1"/>
            <a:r>
              <a:rPr lang="en-GB" sz="1600" dirty="0">
                <a:solidFill>
                  <a:schemeClr val="tx1">
                    <a:lumMod val="65000"/>
                    <a:lumOff val="35000"/>
                  </a:schemeClr>
                </a:solidFill>
                <a:latin typeface="Sofia Pro"/>
              </a:rPr>
              <a:t>Različen odnos med študenti glede na spol</a:t>
            </a:r>
          </a:p>
        </p:txBody>
      </p:sp>
    </p:spTree>
    <p:extLst>
      <p:ext uri="{BB962C8B-B14F-4D97-AF65-F5344CB8AC3E}">
        <p14:creationId xmlns:p14="http://schemas.microsoft.com/office/powerpoint/2010/main" val="35280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Graphic spid="16" grpId="0">
        <p:bldAsOne/>
      </p:bldGraphic>
      <p:bldP spid="17" grpId="0"/>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d30ff68-87b8-4396-b11d-cb9e454bed59" xsi:nil="true"/>
    <lcf76f155ced4ddcb4097134ff3c332f xmlns="0c2b3d8e-d253-416c-b83d-23f94b62c0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D019D3A3493BEF4EA1C80EF264EB8C44" ma:contentTypeVersion="15" ma:contentTypeDescription="Új dokumentum létrehozása." ma:contentTypeScope="" ma:versionID="4a53ef58e445eaf7d923adc9edb865ec">
  <xsd:schema xmlns:xsd="http://www.w3.org/2001/XMLSchema" xmlns:xs="http://www.w3.org/2001/XMLSchema" xmlns:p="http://schemas.microsoft.com/office/2006/metadata/properties" xmlns:ns2="0c2b3d8e-d253-416c-b83d-23f94b62c0dc" xmlns:ns3="3d30ff68-87b8-4396-b11d-cb9e454bed59" targetNamespace="http://schemas.microsoft.com/office/2006/metadata/properties" ma:root="true" ma:fieldsID="8b552b7ae6ac66fc416f7587ae7b4050" ns2:_="" ns3:_="">
    <xsd:import namespace="0c2b3d8e-d253-416c-b83d-23f94b62c0dc"/>
    <xsd:import namespace="3d30ff68-87b8-4396-b11d-cb9e454bed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b3d8e-d253-416c-b83d-23f94b62c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épcímkék" ma:readOnly="false" ma:fieldId="{5cf76f15-5ced-4ddc-b409-7134ff3c332f}" ma:taxonomyMulti="true" ma:sspId="621cd732-98c4-4ba9-bce9-f68fba5e417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0ff68-87b8-4396-b11d-cb9e454bed59"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14" nillable="true" ma:displayName="Taxonomy Catch All Column" ma:hidden="true" ma:list="{fae75629-d58a-40f4-90f1-7c9efee6e375}" ma:internalName="TaxCatchAll" ma:showField="CatchAllData" ma:web="3d30ff68-87b8-4396-b11d-cb9e454bed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E2548A-A94C-4DA5-9811-B442FB4BCE00}">
  <ds:schemaRefs>
    <ds:schemaRef ds:uri="http://schemas.microsoft.com/sharepoint/v3/contenttype/forms"/>
  </ds:schemaRefs>
</ds:datastoreItem>
</file>

<file path=customXml/itemProps2.xml><?xml version="1.0" encoding="utf-8"?>
<ds:datastoreItem xmlns:ds="http://schemas.openxmlformats.org/officeDocument/2006/customXml" ds:itemID="{CACC88C5-EE42-4C35-9B51-218B3B1C200E}">
  <ds:schemaRefs>
    <ds:schemaRef ds:uri="0c2b3d8e-d253-416c-b83d-23f94b62c0dc"/>
    <ds:schemaRef ds:uri="3d30ff68-87b8-4396-b11d-cb9e454bed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4B1CE6-88E3-4484-BC82-458DB606FA72}">
  <ds:schemaRefs>
    <ds:schemaRef ds:uri="0c2b3d8e-d253-416c-b83d-23f94b62c0dc"/>
    <ds:schemaRef ds:uri="3d30ff68-87b8-4396-b11d-cb9e454bed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231</TotalTime>
  <Words>7517</Words>
  <Application>Microsoft Macintosh PowerPoint</Application>
  <PresentationFormat>Widescreen</PresentationFormat>
  <Paragraphs>698</Paragraphs>
  <Slides>63</Slides>
  <Notes>56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Arial</vt:lpstr>
      <vt:lpstr>Calibri</vt:lpstr>
      <vt:lpstr>Calibri Light</vt:lpstr>
      <vt:lpstr>Fira Sans</vt:lpstr>
      <vt:lpstr>Segoe UI</vt:lpstr>
      <vt:lpstr>Sofia Pro</vt:lpstr>
      <vt:lpstr>Tahoma</vt:lpstr>
      <vt:lpstr>Trebuchet MS</vt:lpstr>
      <vt:lpstr>Wingdings</vt:lpstr>
      <vt:lpstr>Motiv Office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Matěj Kraus</dc:creator>
  <cp:lastModifiedBy>Patricia Blatnik</cp:lastModifiedBy>
  <cp:revision>699</cp:revision>
  <dcterms:created xsi:type="dcterms:W3CDTF">2023-02-27T15:15:47Z</dcterms:created>
  <dcterms:modified xsi:type="dcterms:W3CDTF">2025-05-12T15:53:08Z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0x010100D019D3A3493BEF4EA1C80EF264EB8C44</vt:lpwstr>
  </property>
  <property fmtid="{D5CDD505-2E9C-101B-9397-08002B2CF9AE}" pid="3" name="MediaServiceImageTags">
    <vt:lpwstr/>
  </property>
</Properties>
</file>