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65" r:id="rId5"/>
    <p:sldId id="790" r:id="rId6"/>
    <p:sldId id="815" r:id="rId7"/>
    <p:sldId id="816" r:id="rId8"/>
    <p:sldId id="817" r:id="rId9"/>
    <p:sldId id="818" r:id="rId10"/>
    <p:sldId id="272" r:id="rId11"/>
    <p:sldId id="742" r:id="rId12"/>
    <p:sldId id="798" r:id="rId13"/>
    <p:sldId id="745" r:id="rId14"/>
    <p:sldId id="746" r:id="rId15"/>
    <p:sldId id="785" r:id="rId16"/>
    <p:sldId id="786" r:id="rId17"/>
    <p:sldId id="787" r:id="rId18"/>
    <p:sldId id="748" r:id="rId19"/>
    <p:sldId id="749" r:id="rId20"/>
    <p:sldId id="800" r:id="rId21"/>
    <p:sldId id="758" r:id="rId22"/>
    <p:sldId id="801" r:id="rId23"/>
    <p:sldId id="759" r:id="rId24"/>
    <p:sldId id="802" r:id="rId25"/>
    <p:sldId id="750" r:id="rId26"/>
    <p:sldId id="751" r:id="rId27"/>
    <p:sldId id="797" r:id="rId28"/>
    <p:sldId id="819" r:id="rId29"/>
    <p:sldId id="803" r:id="rId30"/>
    <p:sldId id="789" r:id="rId31"/>
    <p:sldId id="782" r:id="rId32"/>
    <p:sldId id="809" r:id="rId33"/>
    <p:sldId id="808" r:id="rId34"/>
    <p:sldId id="770" r:id="rId35"/>
    <p:sldId id="775" r:id="rId36"/>
    <p:sldId id="805" r:id="rId37"/>
    <p:sldId id="781" r:id="rId38"/>
    <p:sldId id="806" r:id="rId39"/>
    <p:sldId id="765" r:id="rId40"/>
    <p:sldId id="773" r:id="rId41"/>
    <p:sldId id="783" r:id="rId42"/>
    <p:sldId id="779" r:id="rId43"/>
    <p:sldId id="767" r:id="rId44"/>
    <p:sldId id="810" r:id="rId45"/>
    <p:sldId id="780" r:id="rId46"/>
    <p:sldId id="778" r:id="rId47"/>
    <p:sldId id="811" r:id="rId48"/>
    <p:sldId id="807" r:id="rId49"/>
    <p:sldId id="784" r:id="rId50"/>
    <p:sldId id="796" r:id="rId51"/>
    <p:sldId id="820" r:id="rId52"/>
    <p:sldId id="753" r:id="rId53"/>
    <p:sldId id="754" r:id="rId54"/>
    <p:sldId id="755" r:id="rId55"/>
    <p:sldId id="762" r:id="rId56"/>
    <p:sldId id="763" r:id="rId57"/>
    <p:sldId id="764" r:id="rId58"/>
    <p:sldId id="293" r:id="rId59"/>
    <p:sldId id="795" r:id="rId60"/>
    <p:sldId id="794" r:id="rId61"/>
  </p:sldIdLst>
  <p:sldSz cx="12192000" cy="6858000"/>
  <p:notesSz cx="6797675" cy="987266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EE3904-1741-40E9-8FF3-8627D3427CAB}">
          <p14:sldIdLst>
            <p14:sldId id="265"/>
            <p14:sldId id="790"/>
            <p14:sldId id="815"/>
            <p14:sldId id="816"/>
            <p14:sldId id="817"/>
            <p14:sldId id="818"/>
            <p14:sldId id="272"/>
            <p14:sldId id="742"/>
            <p14:sldId id="798"/>
            <p14:sldId id="745"/>
            <p14:sldId id="746"/>
            <p14:sldId id="785"/>
            <p14:sldId id="786"/>
            <p14:sldId id="787"/>
            <p14:sldId id="748"/>
            <p14:sldId id="749"/>
            <p14:sldId id="800"/>
            <p14:sldId id="758"/>
            <p14:sldId id="801"/>
            <p14:sldId id="759"/>
            <p14:sldId id="802"/>
            <p14:sldId id="750"/>
            <p14:sldId id="751"/>
            <p14:sldId id="797"/>
            <p14:sldId id="819"/>
            <p14:sldId id="803"/>
            <p14:sldId id="789"/>
            <p14:sldId id="782"/>
            <p14:sldId id="809"/>
            <p14:sldId id="808"/>
            <p14:sldId id="770"/>
            <p14:sldId id="775"/>
            <p14:sldId id="805"/>
            <p14:sldId id="781"/>
            <p14:sldId id="806"/>
            <p14:sldId id="765"/>
            <p14:sldId id="773"/>
            <p14:sldId id="783"/>
            <p14:sldId id="779"/>
            <p14:sldId id="767"/>
            <p14:sldId id="810"/>
            <p14:sldId id="780"/>
            <p14:sldId id="778"/>
            <p14:sldId id="811"/>
            <p14:sldId id="807"/>
            <p14:sldId id="784"/>
            <p14:sldId id="796"/>
            <p14:sldId id="820"/>
            <p14:sldId id="753"/>
            <p14:sldId id="754"/>
            <p14:sldId id="755"/>
            <p14:sldId id="762"/>
            <p14:sldId id="763"/>
            <p14:sldId id="764"/>
            <p14:sldId id="293"/>
            <p14:sldId id="795"/>
            <p14:sldId id="7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PC" initials="UPC" lastIdx="7" clrIdx="0">
    <p:extLst>
      <p:ext uri="{19B8F6BF-5375-455C-9EA6-DF929625EA0E}">
        <p15:presenceInfo xmlns:p15="http://schemas.microsoft.com/office/powerpoint/2012/main" userId="f5e752ade3f7a6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5D0"/>
    <a:srgbClr val="E69F1A"/>
    <a:srgbClr val="931580"/>
    <a:srgbClr val="F39E0D"/>
    <a:srgbClr val="004593"/>
    <a:srgbClr val="B0D10E"/>
    <a:srgbClr val="2EA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356B8-BFB1-C5E8-7071-4352FBB1E80B}" v="17" dt="2025-05-16T10:46:09.95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682" y="-13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40812-B371-4092-A4F1-58FEC801F6CB}"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hu-HU"/>
        </a:p>
      </dgm:t>
    </dgm:pt>
    <dgm:pt modelId="{938785AD-C87B-48F3-8363-CF8BD16B03BC}">
      <dgm:prSet custT="1"/>
      <dgm:spPr/>
      <dgm:t>
        <a:bodyPr/>
        <a:lstStyle/>
        <a:p>
          <a:r>
            <a:rPr lang="hu-HU" sz="1400" b="1" i="0" baseline="0" dirty="0"/>
            <a:t>Nyilvános dokumentum</a:t>
          </a:r>
          <a:endParaRPr lang="hu-HU" sz="1400" dirty="0"/>
        </a:p>
      </dgm:t>
    </dgm:pt>
    <dgm:pt modelId="{80C96B71-3C40-46D7-899D-7FF4D84BF0BC}" type="parTrans" cxnId="{B6E7A57F-1B14-483E-96D9-E2AF5704ED0D}">
      <dgm:prSet/>
      <dgm:spPr/>
      <dgm:t>
        <a:bodyPr/>
        <a:lstStyle/>
        <a:p>
          <a:endParaRPr lang="hu-HU" sz="1400"/>
        </a:p>
      </dgm:t>
    </dgm:pt>
    <dgm:pt modelId="{6AC63E83-5609-47CB-908E-132EDB44DDC5}" type="sibTrans" cxnId="{B6E7A57F-1B14-483E-96D9-E2AF5704ED0D}">
      <dgm:prSet/>
      <dgm:spPr/>
      <dgm:t>
        <a:bodyPr/>
        <a:lstStyle/>
        <a:p>
          <a:endParaRPr lang="hu-HU" sz="1400"/>
        </a:p>
      </dgm:t>
    </dgm:pt>
    <dgm:pt modelId="{E9013D63-8133-415A-9DD5-B52A6458E3D2}">
      <dgm:prSet custT="1"/>
      <dgm:spPr/>
      <dgm:t>
        <a:bodyPr/>
        <a:lstStyle/>
        <a:p>
          <a:r>
            <a:rPr lang="hu-HU" sz="1400" b="1" i="0" baseline="0" dirty="0"/>
            <a:t>Rendelkezésre álló erőforrások</a:t>
          </a:r>
          <a:endParaRPr lang="hu-HU" sz="1400" dirty="0"/>
        </a:p>
      </dgm:t>
    </dgm:pt>
    <dgm:pt modelId="{8A42BA06-0990-40AF-8D57-68F2852B53E4}" type="parTrans" cxnId="{52DC2CAA-840A-405E-9F0D-4EF4788A7BC1}">
      <dgm:prSet/>
      <dgm:spPr/>
      <dgm:t>
        <a:bodyPr/>
        <a:lstStyle/>
        <a:p>
          <a:endParaRPr lang="hu-HU" sz="1400"/>
        </a:p>
      </dgm:t>
    </dgm:pt>
    <dgm:pt modelId="{E2560331-D3BE-4F05-8974-F1E10C814F1D}" type="sibTrans" cxnId="{52DC2CAA-840A-405E-9F0D-4EF4788A7BC1}">
      <dgm:prSet/>
      <dgm:spPr/>
      <dgm:t>
        <a:bodyPr/>
        <a:lstStyle/>
        <a:p>
          <a:endParaRPr lang="hu-HU" sz="1400"/>
        </a:p>
      </dgm:t>
    </dgm:pt>
    <dgm:pt modelId="{6FB83D34-FB1D-4045-86F2-189D59192073}">
      <dgm:prSet custT="1"/>
      <dgm:spPr/>
      <dgm:t>
        <a:bodyPr/>
        <a:lstStyle/>
        <a:p>
          <a:r>
            <a:rPr lang="hu-HU" sz="1400" b="1" i="0" baseline="0" dirty="0"/>
            <a:t>Adatgyűjtés és </a:t>
          </a:r>
          <a:r>
            <a:rPr lang="hu-HU" sz="1400" b="1" i="0" baseline="0" dirty="0" err="1"/>
            <a:t>nyomonkövetés</a:t>
          </a:r>
          <a:endParaRPr lang="hu-HU" sz="1400" dirty="0"/>
        </a:p>
      </dgm:t>
    </dgm:pt>
    <dgm:pt modelId="{325BA223-8C09-46E2-B68E-0EBC425FC1CD}" type="parTrans" cxnId="{03623DE7-36A6-4551-9B15-2BCF70812ED8}">
      <dgm:prSet/>
      <dgm:spPr/>
      <dgm:t>
        <a:bodyPr/>
        <a:lstStyle/>
        <a:p>
          <a:endParaRPr lang="hu-HU" sz="1400"/>
        </a:p>
      </dgm:t>
    </dgm:pt>
    <dgm:pt modelId="{5205771E-E607-4870-ACA8-D693E51C1B1F}" type="sibTrans" cxnId="{03623DE7-36A6-4551-9B15-2BCF70812ED8}">
      <dgm:prSet/>
      <dgm:spPr/>
      <dgm:t>
        <a:bodyPr/>
        <a:lstStyle/>
        <a:p>
          <a:endParaRPr lang="hu-HU" sz="1400"/>
        </a:p>
      </dgm:t>
    </dgm:pt>
    <dgm:pt modelId="{B72345F3-8D6C-4C21-8A44-B4E4D2BFEAED}">
      <dgm:prSet custT="1"/>
      <dgm:spPr/>
      <dgm:t>
        <a:bodyPr/>
        <a:lstStyle/>
        <a:p>
          <a:r>
            <a:rPr lang="hu-HU" sz="1400" b="1" i="0" baseline="0" dirty="0"/>
            <a:t>Képzés és kapacitásbővítés</a:t>
          </a:r>
          <a:endParaRPr lang="hu-HU" sz="1400" dirty="0"/>
        </a:p>
      </dgm:t>
    </dgm:pt>
    <dgm:pt modelId="{966D8EBE-BD2A-4A70-BC35-C8EAA2A064BC}" type="parTrans" cxnId="{3BCDA50B-352D-42E8-A58D-82D204DDC9D8}">
      <dgm:prSet/>
      <dgm:spPr/>
      <dgm:t>
        <a:bodyPr/>
        <a:lstStyle/>
        <a:p>
          <a:endParaRPr lang="hu-HU" sz="1400"/>
        </a:p>
      </dgm:t>
    </dgm:pt>
    <dgm:pt modelId="{E8E64AB3-C0A7-451F-9823-0DA17BA973AB}" type="sibTrans" cxnId="{3BCDA50B-352D-42E8-A58D-82D204DDC9D8}">
      <dgm:prSet/>
      <dgm:spPr/>
      <dgm:t>
        <a:bodyPr/>
        <a:lstStyle/>
        <a:p>
          <a:endParaRPr lang="hu-HU" sz="1400"/>
        </a:p>
      </dgm:t>
    </dgm:pt>
    <dgm:pt modelId="{36BCE42C-166F-4C01-A9E6-ED4174C677EC}" type="pres">
      <dgm:prSet presAssocID="{7E440812-B371-4092-A4F1-58FEC801F6CB}" presName="Name0" presStyleCnt="0">
        <dgm:presLayoutVars>
          <dgm:dir/>
          <dgm:resizeHandles val="exact"/>
        </dgm:presLayoutVars>
      </dgm:prSet>
      <dgm:spPr/>
    </dgm:pt>
    <dgm:pt modelId="{68E1DA75-499F-4989-909D-6684C9C842FF}" type="pres">
      <dgm:prSet presAssocID="{7E440812-B371-4092-A4F1-58FEC801F6CB}" presName="fgShape" presStyleLbl="fgShp" presStyleIdx="0" presStyleCnt="1" custLinFactY="100000" custLinFactNeighborX="-1343" custLinFactNeighborY="100296"/>
      <dgm:spPr/>
    </dgm:pt>
    <dgm:pt modelId="{1F3C910B-1533-4C86-AD16-47992A0A28BD}" type="pres">
      <dgm:prSet presAssocID="{7E440812-B371-4092-A4F1-58FEC801F6CB}" presName="linComp" presStyleCnt="0"/>
      <dgm:spPr/>
    </dgm:pt>
    <dgm:pt modelId="{C854B13F-512B-4FC9-B0C7-81EF4649765E}" type="pres">
      <dgm:prSet presAssocID="{938785AD-C87B-48F3-8363-CF8BD16B03BC}" presName="compNode" presStyleCnt="0"/>
      <dgm:spPr/>
    </dgm:pt>
    <dgm:pt modelId="{7C51DE86-A5E6-40E9-B0CC-7994EF59EFA9}" type="pres">
      <dgm:prSet presAssocID="{938785AD-C87B-48F3-8363-CF8BD16B03BC}" presName="bkgdShape" presStyleLbl="node1" presStyleIdx="0" presStyleCnt="4" custLinFactNeighborX="3806"/>
      <dgm:spPr/>
    </dgm:pt>
    <dgm:pt modelId="{4CFD651B-CFAD-4835-8CF4-CF2883D1BE05}" type="pres">
      <dgm:prSet presAssocID="{938785AD-C87B-48F3-8363-CF8BD16B03BC}" presName="nodeTx" presStyleLbl="node1" presStyleIdx="0" presStyleCnt="4">
        <dgm:presLayoutVars>
          <dgm:bulletEnabled val="1"/>
        </dgm:presLayoutVars>
      </dgm:prSet>
      <dgm:spPr/>
    </dgm:pt>
    <dgm:pt modelId="{E6186D1A-7A93-4DE9-83D0-247E389D8194}" type="pres">
      <dgm:prSet presAssocID="{938785AD-C87B-48F3-8363-CF8BD16B03BC}" presName="invisiNode" presStyleLbl="node1" presStyleIdx="0" presStyleCnt="4"/>
      <dgm:spPr/>
    </dgm:pt>
    <dgm:pt modelId="{F3BB16E3-6740-4F25-9183-042B9586EE4C}" type="pres">
      <dgm:prSet presAssocID="{938785AD-C87B-48F3-8363-CF8BD16B03BC}"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Középkori trombita egyszínű kitöltéssel"/>
        </a:ext>
      </dgm:extLst>
    </dgm:pt>
    <dgm:pt modelId="{3D21201C-759E-438F-AE16-65FF2F28EF58}" type="pres">
      <dgm:prSet presAssocID="{6AC63E83-5609-47CB-908E-132EDB44DDC5}" presName="sibTrans" presStyleLbl="sibTrans2D1" presStyleIdx="0" presStyleCnt="0"/>
      <dgm:spPr/>
    </dgm:pt>
    <dgm:pt modelId="{05C8925D-0F91-4852-8779-BF6980282E27}" type="pres">
      <dgm:prSet presAssocID="{E9013D63-8133-415A-9DD5-B52A6458E3D2}" presName="compNode" presStyleCnt="0"/>
      <dgm:spPr/>
    </dgm:pt>
    <dgm:pt modelId="{0B4A0740-C76D-4CA9-AB0A-15210EE04E89}" type="pres">
      <dgm:prSet presAssocID="{E9013D63-8133-415A-9DD5-B52A6458E3D2}" presName="bkgdShape" presStyleLbl="node1" presStyleIdx="1" presStyleCnt="4"/>
      <dgm:spPr/>
    </dgm:pt>
    <dgm:pt modelId="{31B56F48-AA15-4FF7-B39B-A971198CEA01}" type="pres">
      <dgm:prSet presAssocID="{E9013D63-8133-415A-9DD5-B52A6458E3D2}" presName="nodeTx" presStyleLbl="node1" presStyleIdx="1" presStyleCnt="4">
        <dgm:presLayoutVars>
          <dgm:bulletEnabled val="1"/>
        </dgm:presLayoutVars>
      </dgm:prSet>
      <dgm:spPr/>
    </dgm:pt>
    <dgm:pt modelId="{CF98227D-7A2F-4207-BC5A-A82C76E2EBEA}" type="pres">
      <dgm:prSet presAssocID="{E9013D63-8133-415A-9DD5-B52A6458E3D2}" presName="invisiNode" presStyleLbl="node1" presStyleIdx="1" presStyleCnt="4"/>
      <dgm:spPr/>
    </dgm:pt>
    <dgm:pt modelId="{8A2A9A6E-C670-442D-8F51-941B5DF735C7}" type="pres">
      <dgm:prSet presAssocID="{E9013D63-8133-415A-9DD5-B52A6458E3D2}"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uró egyszínű kitöltéssel"/>
        </a:ext>
      </dgm:extLst>
    </dgm:pt>
    <dgm:pt modelId="{BD398269-AFE4-40C5-B767-A46B55B3F66D}" type="pres">
      <dgm:prSet presAssocID="{E2560331-D3BE-4F05-8974-F1E10C814F1D}" presName="sibTrans" presStyleLbl="sibTrans2D1" presStyleIdx="0" presStyleCnt="0"/>
      <dgm:spPr/>
    </dgm:pt>
    <dgm:pt modelId="{517878CE-9056-4001-B25C-AE14A6894AFC}" type="pres">
      <dgm:prSet presAssocID="{6FB83D34-FB1D-4045-86F2-189D59192073}" presName="compNode" presStyleCnt="0"/>
      <dgm:spPr/>
    </dgm:pt>
    <dgm:pt modelId="{5C53661A-2327-49EA-8D4C-3CB63C4A855F}" type="pres">
      <dgm:prSet presAssocID="{6FB83D34-FB1D-4045-86F2-189D59192073}" presName="bkgdShape" presStyleLbl="node1" presStyleIdx="2" presStyleCnt="4"/>
      <dgm:spPr/>
    </dgm:pt>
    <dgm:pt modelId="{541953AF-FD3E-4E9A-AC0E-833D899087A2}" type="pres">
      <dgm:prSet presAssocID="{6FB83D34-FB1D-4045-86F2-189D59192073}" presName="nodeTx" presStyleLbl="node1" presStyleIdx="2" presStyleCnt="4">
        <dgm:presLayoutVars>
          <dgm:bulletEnabled val="1"/>
        </dgm:presLayoutVars>
      </dgm:prSet>
      <dgm:spPr/>
    </dgm:pt>
    <dgm:pt modelId="{B9DB6C23-2059-4C8F-9331-01C3233C465E}" type="pres">
      <dgm:prSet presAssocID="{6FB83D34-FB1D-4045-86F2-189D59192073}" presName="invisiNode" presStyleLbl="node1" presStyleIdx="2" presStyleCnt="4"/>
      <dgm:spPr/>
    </dgm:pt>
    <dgm:pt modelId="{B906FD95-6406-44DE-9E4E-CF23B95C2C24}" type="pres">
      <dgm:prSet presAssocID="{6FB83D34-FB1D-4045-86F2-189D59192073}"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atisztika egyszínű kitöltéssel"/>
        </a:ext>
      </dgm:extLst>
    </dgm:pt>
    <dgm:pt modelId="{156A6697-3171-4E32-AF8C-54EE5843598B}" type="pres">
      <dgm:prSet presAssocID="{5205771E-E607-4870-ACA8-D693E51C1B1F}" presName="sibTrans" presStyleLbl="sibTrans2D1" presStyleIdx="0" presStyleCnt="0"/>
      <dgm:spPr/>
    </dgm:pt>
    <dgm:pt modelId="{AF3994D2-5F52-4D02-B788-DF7708D714D8}" type="pres">
      <dgm:prSet presAssocID="{B72345F3-8D6C-4C21-8A44-B4E4D2BFEAED}" presName="compNode" presStyleCnt="0"/>
      <dgm:spPr/>
    </dgm:pt>
    <dgm:pt modelId="{BCB68A1D-C69D-45E9-A5C2-199DE991723B}" type="pres">
      <dgm:prSet presAssocID="{B72345F3-8D6C-4C21-8A44-B4E4D2BFEAED}" presName="bkgdShape" presStyleLbl="node1" presStyleIdx="3" presStyleCnt="4"/>
      <dgm:spPr/>
    </dgm:pt>
    <dgm:pt modelId="{078D4B52-F369-4A3A-B8C5-DE5759D60708}" type="pres">
      <dgm:prSet presAssocID="{B72345F3-8D6C-4C21-8A44-B4E4D2BFEAED}" presName="nodeTx" presStyleLbl="node1" presStyleIdx="3" presStyleCnt="4">
        <dgm:presLayoutVars>
          <dgm:bulletEnabled val="1"/>
        </dgm:presLayoutVars>
      </dgm:prSet>
      <dgm:spPr/>
    </dgm:pt>
    <dgm:pt modelId="{410D9588-755B-4ACB-B2A4-55E51B797EAB}" type="pres">
      <dgm:prSet presAssocID="{B72345F3-8D6C-4C21-8A44-B4E4D2BFEAED}" presName="invisiNode" presStyleLbl="node1" presStyleIdx="3" presStyleCnt="4"/>
      <dgm:spPr/>
    </dgm:pt>
    <dgm:pt modelId="{66E56664-FDB9-448C-8500-AE6CF72FFC46}" type="pres">
      <dgm:prSet presAssocID="{B72345F3-8D6C-4C21-8A44-B4E4D2BFEAED}"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illanykörte és fogaskerék egyszínű kitöltéssel"/>
        </a:ext>
      </dgm:extLst>
    </dgm:pt>
  </dgm:ptLst>
  <dgm:cxnLst>
    <dgm:cxn modelId="{3BCDA50B-352D-42E8-A58D-82D204DDC9D8}" srcId="{7E440812-B371-4092-A4F1-58FEC801F6CB}" destId="{B72345F3-8D6C-4C21-8A44-B4E4D2BFEAED}" srcOrd="3" destOrd="0" parTransId="{966D8EBE-BD2A-4A70-BC35-C8EAA2A064BC}" sibTransId="{E8E64AB3-C0A7-451F-9823-0DA17BA973AB}"/>
    <dgm:cxn modelId="{66AB0939-0B67-4649-9DBC-4C0C9B209033}" type="presOf" srcId="{5205771E-E607-4870-ACA8-D693E51C1B1F}" destId="{156A6697-3171-4E32-AF8C-54EE5843598B}" srcOrd="0" destOrd="0" presId="urn:microsoft.com/office/officeart/2005/8/layout/hList7"/>
    <dgm:cxn modelId="{30212940-3611-4D84-8DF6-296F04544F2A}" type="presOf" srcId="{6FB83D34-FB1D-4045-86F2-189D59192073}" destId="{541953AF-FD3E-4E9A-AC0E-833D899087A2}" srcOrd="1" destOrd="0" presId="urn:microsoft.com/office/officeart/2005/8/layout/hList7"/>
    <dgm:cxn modelId="{B587735B-D0DA-4FC9-9E77-A1281FC6D15E}" type="presOf" srcId="{7E440812-B371-4092-A4F1-58FEC801F6CB}" destId="{36BCE42C-166F-4C01-A9E6-ED4174C677EC}" srcOrd="0" destOrd="0" presId="urn:microsoft.com/office/officeart/2005/8/layout/hList7"/>
    <dgm:cxn modelId="{92E28544-D09A-4408-8714-0EBEF69D7C38}" type="presOf" srcId="{938785AD-C87B-48F3-8363-CF8BD16B03BC}" destId="{7C51DE86-A5E6-40E9-B0CC-7994EF59EFA9}" srcOrd="0" destOrd="0" presId="urn:microsoft.com/office/officeart/2005/8/layout/hList7"/>
    <dgm:cxn modelId="{4BA7344B-FD46-4295-9C96-624A91E76AA3}" type="presOf" srcId="{E9013D63-8133-415A-9DD5-B52A6458E3D2}" destId="{31B56F48-AA15-4FF7-B39B-A971198CEA01}" srcOrd="1" destOrd="0" presId="urn:microsoft.com/office/officeart/2005/8/layout/hList7"/>
    <dgm:cxn modelId="{B6E7A57F-1B14-483E-96D9-E2AF5704ED0D}" srcId="{7E440812-B371-4092-A4F1-58FEC801F6CB}" destId="{938785AD-C87B-48F3-8363-CF8BD16B03BC}" srcOrd="0" destOrd="0" parTransId="{80C96B71-3C40-46D7-899D-7FF4D84BF0BC}" sibTransId="{6AC63E83-5609-47CB-908E-132EDB44DDC5}"/>
    <dgm:cxn modelId="{2B0E7188-4A78-44DE-B150-31523731AB65}" type="presOf" srcId="{6AC63E83-5609-47CB-908E-132EDB44DDC5}" destId="{3D21201C-759E-438F-AE16-65FF2F28EF58}" srcOrd="0" destOrd="0" presId="urn:microsoft.com/office/officeart/2005/8/layout/hList7"/>
    <dgm:cxn modelId="{BC966291-070D-428C-91BC-625E60D7E1BC}" type="presOf" srcId="{E9013D63-8133-415A-9DD5-B52A6458E3D2}" destId="{0B4A0740-C76D-4CA9-AB0A-15210EE04E89}" srcOrd="0" destOrd="0" presId="urn:microsoft.com/office/officeart/2005/8/layout/hList7"/>
    <dgm:cxn modelId="{4693099A-5CAB-4FC9-ADFF-C0F0F1C8D892}" type="presOf" srcId="{938785AD-C87B-48F3-8363-CF8BD16B03BC}" destId="{4CFD651B-CFAD-4835-8CF4-CF2883D1BE05}" srcOrd="1" destOrd="0" presId="urn:microsoft.com/office/officeart/2005/8/layout/hList7"/>
    <dgm:cxn modelId="{D4E6469B-1D8D-4EEC-9449-224531CAC4EA}" type="presOf" srcId="{E2560331-D3BE-4F05-8974-F1E10C814F1D}" destId="{BD398269-AFE4-40C5-B767-A46B55B3F66D}" srcOrd="0" destOrd="0" presId="urn:microsoft.com/office/officeart/2005/8/layout/hList7"/>
    <dgm:cxn modelId="{52DC2CAA-840A-405E-9F0D-4EF4788A7BC1}" srcId="{7E440812-B371-4092-A4F1-58FEC801F6CB}" destId="{E9013D63-8133-415A-9DD5-B52A6458E3D2}" srcOrd="1" destOrd="0" parTransId="{8A42BA06-0990-40AF-8D57-68F2852B53E4}" sibTransId="{E2560331-D3BE-4F05-8974-F1E10C814F1D}"/>
    <dgm:cxn modelId="{BE7590BE-B3A4-4AE2-A8CA-86B8B7D92C8F}" type="presOf" srcId="{B72345F3-8D6C-4C21-8A44-B4E4D2BFEAED}" destId="{BCB68A1D-C69D-45E9-A5C2-199DE991723B}" srcOrd="0" destOrd="0" presId="urn:microsoft.com/office/officeart/2005/8/layout/hList7"/>
    <dgm:cxn modelId="{69B587C9-D155-4315-9988-227268244966}" type="presOf" srcId="{6FB83D34-FB1D-4045-86F2-189D59192073}" destId="{5C53661A-2327-49EA-8D4C-3CB63C4A855F}" srcOrd="0" destOrd="0" presId="urn:microsoft.com/office/officeart/2005/8/layout/hList7"/>
    <dgm:cxn modelId="{AD4850DA-31C7-439E-91F1-56B92003358B}" type="presOf" srcId="{B72345F3-8D6C-4C21-8A44-B4E4D2BFEAED}" destId="{078D4B52-F369-4A3A-B8C5-DE5759D60708}" srcOrd="1" destOrd="0" presId="urn:microsoft.com/office/officeart/2005/8/layout/hList7"/>
    <dgm:cxn modelId="{03623DE7-36A6-4551-9B15-2BCF70812ED8}" srcId="{7E440812-B371-4092-A4F1-58FEC801F6CB}" destId="{6FB83D34-FB1D-4045-86F2-189D59192073}" srcOrd="2" destOrd="0" parTransId="{325BA223-8C09-46E2-B68E-0EBC425FC1CD}" sibTransId="{5205771E-E607-4870-ACA8-D693E51C1B1F}"/>
    <dgm:cxn modelId="{599EEBE7-472B-46C9-B750-C9A3423DC06A}" type="presParOf" srcId="{36BCE42C-166F-4C01-A9E6-ED4174C677EC}" destId="{68E1DA75-499F-4989-909D-6684C9C842FF}" srcOrd="0" destOrd="0" presId="urn:microsoft.com/office/officeart/2005/8/layout/hList7"/>
    <dgm:cxn modelId="{C62DE72A-0F35-4B41-BC95-520D4D590E4F}" type="presParOf" srcId="{36BCE42C-166F-4C01-A9E6-ED4174C677EC}" destId="{1F3C910B-1533-4C86-AD16-47992A0A28BD}" srcOrd="1" destOrd="0" presId="urn:microsoft.com/office/officeart/2005/8/layout/hList7"/>
    <dgm:cxn modelId="{378674FD-8C2A-491C-837E-2E7093C44629}" type="presParOf" srcId="{1F3C910B-1533-4C86-AD16-47992A0A28BD}" destId="{C854B13F-512B-4FC9-B0C7-81EF4649765E}" srcOrd="0" destOrd="0" presId="urn:microsoft.com/office/officeart/2005/8/layout/hList7"/>
    <dgm:cxn modelId="{A98A6D68-D2CA-4EB8-B842-C8EA93884B5C}" type="presParOf" srcId="{C854B13F-512B-4FC9-B0C7-81EF4649765E}" destId="{7C51DE86-A5E6-40E9-B0CC-7994EF59EFA9}" srcOrd="0" destOrd="0" presId="urn:microsoft.com/office/officeart/2005/8/layout/hList7"/>
    <dgm:cxn modelId="{47F73DED-281E-44A3-B642-5310D13463D7}" type="presParOf" srcId="{C854B13F-512B-4FC9-B0C7-81EF4649765E}" destId="{4CFD651B-CFAD-4835-8CF4-CF2883D1BE05}" srcOrd="1" destOrd="0" presId="urn:microsoft.com/office/officeart/2005/8/layout/hList7"/>
    <dgm:cxn modelId="{7350CCCF-98F8-4822-A91F-4F951D2FD925}" type="presParOf" srcId="{C854B13F-512B-4FC9-B0C7-81EF4649765E}" destId="{E6186D1A-7A93-4DE9-83D0-247E389D8194}" srcOrd="2" destOrd="0" presId="urn:microsoft.com/office/officeart/2005/8/layout/hList7"/>
    <dgm:cxn modelId="{5F6C53AC-4BC0-47A9-8F19-62CF6E542187}" type="presParOf" srcId="{C854B13F-512B-4FC9-B0C7-81EF4649765E}" destId="{F3BB16E3-6740-4F25-9183-042B9586EE4C}" srcOrd="3" destOrd="0" presId="urn:microsoft.com/office/officeart/2005/8/layout/hList7"/>
    <dgm:cxn modelId="{83890BF9-9A78-49BB-A20A-67C3BA155AE2}" type="presParOf" srcId="{1F3C910B-1533-4C86-AD16-47992A0A28BD}" destId="{3D21201C-759E-438F-AE16-65FF2F28EF58}" srcOrd="1" destOrd="0" presId="urn:microsoft.com/office/officeart/2005/8/layout/hList7"/>
    <dgm:cxn modelId="{F58483B2-1902-430E-B256-D69968D04B58}" type="presParOf" srcId="{1F3C910B-1533-4C86-AD16-47992A0A28BD}" destId="{05C8925D-0F91-4852-8779-BF6980282E27}" srcOrd="2" destOrd="0" presId="urn:microsoft.com/office/officeart/2005/8/layout/hList7"/>
    <dgm:cxn modelId="{E2014DF0-8C06-4C99-8FF1-AABF96C5DE30}" type="presParOf" srcId="{05C8925D-0F91-4852-8779-BF6980282E27}" destId="{0B4A0740-C76D-4CA9-AB0A-15210EE04E89}" srcOrd="0" destOrd="0" presId="urn:microsoft.com/office/officeart/2005/8/layout/hList7"/>
    <dgm:cxn modelId="{BE657992-AF5D-47F3-B0C2-CC177C884F8F}" type="presParOf" srcId="{05C8925D-0F91-4852-8779-BF6980282E27}" destId="{31B56F48-AA15-4FF7-B39B-A971198CEA01}" srcOrd="1" destOrd="0" presId="urn:microsoft.com/office/officeart/2005/8/layout/hList7"/>
    <dgm:cxn modelId="{19C5E7B3-8D5C-4757-AE78-757B6B7F97D1}" type="presParOf" srcId="{05C8925D-0F91-4852-8779-BF6980282E27}" destId="{CF98227D-7A2F-4207-BC5A-A82C76E2EBEA}" srcOrd="2" destOrd="0" presId="urn:microsoft.com/office/officeart/2005/8/layout/hList7"/>
    <dgm:cxn modelId="{09016182-DEF5-4DBD-87F1-85214848DFE7}" type="presParOf" srcId="{05C8925D-0F91-4852-8779-BF6980282E27}" destId="{8A2A9A6E-C670-442D-8F51-941B5DF735C7}" srcOrd="3" destOrd="0" presId="urn:microsoft.com/office/officeart/2005/8/layout/hList7"/>
    <dgm:cxn modelId="{8249B279-4314-426E-B245-F31B1DB6EE35}" type="presParOf" srcId="{1F3C910B-1533-4C86-AD16-47992A0A28BD}" destId="{BD398269-AFE4-40C5-B767-A46B55B3F66D}" srcOrd="3" destOrd="0" presId="urn:microsoft.com/office/officeart/2005/8/layout/hList7"/>
    <dgm:cxn modelId="{EC787226-130D-484A-928D-C40188F0F68A}" type="presParOf" srcId="{1F3C910B-1533-4C86-AD16-47992A0A28BD}" destId="{517878CE-9056-4001-B25C-AE14A6894AFC}" srcOrd="4" destOrd="0" presId="urn:microsoft.com/office/officeart/2005/8/layout/hList7"/>
    <dgm:cxn modelId="{29894FF8-6B09-4208-A89F-2AE2CEDB2306}" type="presParOf" srcId="{517878CE-9056-4001-B25C-AE14A6894AFC}" destId="{5C53661A-2327-49EA-8D4C-3CB63C4A855F}" srcOrd="0" destOrd="0" presId="urn:microsoft.com/office/officeart/2005/8/layout/hList7"/>
    <dgm:cxn modelId="{B243380B-AF3B-4367-8D0C-A9147BE5A955}" type="presParOf" srcId="{517878CE-9056-4001-B25C-AE14A6894AFC}" destId="{541953AF-FD3E-4E9A-AC0E-833D899087A2}" srcOrd="1" destOrd="0" presId="urn:microsoft.com/office/officeart/2005/8/layout/hList7"/>
    <dgm:cxn modelId="{5E738DF2-5C0C-4D67-8D8A-10C01786B905}" type="presParOf" srcId="{517878CE-9056-4001-B25C-AE14A6894AFC}" destId="{B9DB6C23-2059-4C8F-9331-01C3233C465E}" srcOrd="2" destOrd="0" presId="urn:microsoft.com/office/officeart/2005/8/layout/hList7"/>
    <dgm:cxn modelId="{EBC7F778-882D-4B94-ACED-6E387311E494}" type="presParOf" srcId="{517878CE-9056-4001-B25C-AE14A6894AFC}" destId="{B906FD95-6406-44DE-9E4E-CF23B95C2C24}" srcOrd="3" destOrd="0" presId="urn:microsoft.com/office/officeart/2005/8/layout/hList7"/>
    <dgm:cxn modelId="{35DAC46C-96A0-40C7-A350-CC9453B2CD73}" type="presParOf" srcId="{1F3C910B-1533-4C86-AD16-47992A0A28BD}" destId="{156A6697-3171-4E32-AF8C-54EE5843598B}" srcOrd="5" destOrd="0" presId="urn:microsoft.com/office/officeart/2005/8/layout/hList7"/>
    <dgm:cxn modelId="{7E68DBA1-E7B5-4D55-876E-C2CB4693A034}" type="presParOf" srcId="{1F3C910B-1533-4C86-AD16-47992A0A28BD}" destId="{AF3994D2-5F52-4D02-B788-DF7708D714D8}" srcOrd="6" destOrd="0" presId="urn:microsoft.com/office/officeart/2005/8/layout/hList7"/>
    <dgm:cxn modelId="{6B977C52-CE17-4316-8B27-F856CDED6AC9}" type="presParOf" srcId="{AF3994D2-5F52-4D02-B788-DF7708D714D8}" destId="{BCB68A1D-C69D-45E9-A5C2-199DE991723B}" srcOrd="0" destOrd="0" presId="urn:microsoft.com/office/officeart/2005/8/layout/hList7"/>
    <dgm:cxn modelId="{009B63EB-7C5A-446E-BA53-6D0AAAE66F33}" type="presParOf" srcId="{AF3994D2-5F52-4D02-B788-DF7708D714D8}" destId="{078D4B52-F369-4A3A-B8C5-DE5759D60708}" srcOrd="1" destOrd="0" presId="urn:microsoft.com/office/officeart/2005/8/layout/hList7"/>
    <dgm:cxn modelId="{8B36EA41-EC38-482A-8906-CFD47B9E21BB}" type="presParOf" srcId="{AF3994D2-5F52-4D02-B788-DF7708D714D8}" destId="{410D9588-755B-4ACB-B2A4-55E51B797EAB}" srcOrd="2" destOrd="0" presId="urn:microsoft.com/office/officeart/2005/8/layout/hList7"/>
    <dgm:cxn modelId="{3DC5792A-83E4-45BD-899C-5A1F18910266}" type="presParOf" srcId="{AF3994D2-5F52-4D02-B788-DF7708D714D8}" destId="{66E56664-FDB9-448C-8500-AE6CF72FFC46}" srcOrd="3" destOrd="0" presId="urn:microsoft.com/office/officeart/2005/8/layout/hList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440812-B371-4092-A4F1-58FEC801F6CB}"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hu-HU"/>
        </a:p>
      </dgm:t>
    </dgm:pt>
    <dgm:pt modelId="{938785AD-C87B-48F3-8363-CF8BD16B03BC}">
      <dgm:prSet custT="1"/>
      <dgm:spPr/>
      <dgm:t>
        <a:bodyPr/>
        <a:lstStyle/>
        <a:p>
          <a:r>
            <a:rPr lang="hu-HU" sz="1400" b="1" i="0" baseline="0" dirty="0"/>
            <a:t>Munka és magánélet egyensúlya és szervezeti kultúra</a:t>
          </a:r>
          <a:endParaRPr lang="hu-HU" sz="1400" dirty="0"/>
        </a:p>
      </dgm:t>
    </dgm:pt>
    <dgm:pt modelId="{80C96B71-3C40-46D7-899D-7FF4D84BF0BC}" type="parTrans" cxnId="{B6E7A57F-1B14-483E-96D9-E2AF5704ED0D}">
      <dgm:prSet/>
      <dgm:spPr/>
      <dgm:t>
        <a:bodyPr/>
        <a:lstStyle/>
        <a:p>
          <a:endParaRPr lang="hu-HU" sz="1400"/>
        </a:p>
      </dgm:t>
    </dgm:pt>
    <dgm:pt modelId="{6AC63E83-5609-47CB-908E-132EDB44DDC5}" type="sibTrans" cxnId="{B6E7A57F-1B14-483E-96D9-E2AF5704ED0D}">
      <dgm:prSet/>
      <dgm:spPr/>
      <dgm:t>
        <a:bodyPr/>
        <a:lstStyle/>
        <a:p>
          <a:endParaRPr lang="hu-HU" sz="1400"/>
        </a:p>
      </dgm:t>
    </dgm:pt>
    <dgm:pt modelId="{E9013D63-8133-415A-9DD5-B52A6458E3D2}">
      <dgm:prSet custT="1"/>
      <dgm:spPr/>
      <dgm:t>
        <a:bodyPr/>
        <a:lstStyle/>
        <a:p>
          <a:r>
            <a:rPr lang="hu-HU" sz="1400" b="1" i="0" baseline="0" dirty="0"/>
            <a:t>Nemek közötti egyensúly a vezetésben és döntéshozatalban</a:t>
          </a:r>
          <a:endParaRPr lang="hu-HU" sz="1400" dirty="0"/>
        </a:p>
      </dgm:t>
    </dgm:pt>
    <dgm:pt modelId="{8A42BA06-0990-40AF-8D57-68F2852B53E4}" type="parTrans" cxnId="{52DC2CAA-840A-405E-9F0D-4EF4788A7BC1}">
      <dgm:prSet/>
      <dgm:spPr/>
      <dgm:t>
        <a:bodyPr/>
        <a:lstStyle/>
        <a:p>
          <a:endParaRPr lang="hu-HU" sz="1400"/>
        </a:p>
      </dgm:t>
    </dgm:pt>
    <dgm:pt modelId="{E2560331-D3BE-4F05-8974-F1E10C814F1D}" type="sibTrans" cxnId="{52DC2CAA-840A-405E-9F0D-4EF4788A7BC1}">
      <dgm:prSet/>
      <dgm:spPr/>
      <dgm:t>
        <a:bodyPr/>
        <a:lstStyle/>
        <a:p>
          <a:endParaRPr lang="hu-HU" sz="1400"/>
        </a:p>
      </dgm:t>
    </dgm:pt>
    <dgm:pt modelId="{6FB83D34-FB1D-4045-86F2-189D59192073}">
      <dgm:prSet custT="1"/>
      <dgm:spPr/>
      <dgm:t>
        <a:bodyPr/>
        <a:lstStyle/>
        <a:p>
          <a:r>
            <a:rPr lang="hu-HU" sz="1400" b="1" i="0" baseline="0" dirty="0"/>
            <a:t>A nemek közötti egyenlőség érvényesítése a toborzásban és a karrierfejlődésben</a:t>
          </a:r>
          <a:endParaRPr lang="hu-HU" sz="1400" dirty="0"/>
        </a:p>
      </dgm:t>
    </dgm:pt>
    <dgm:pt modelId="{325BA223-8C09-46E2-B68E-0EBC425FC1CD}" type="parTrans" cxnId="{03623DE7-36A6-4551-9B15-2BCF70812ED8}">
      <dgm:prSet/>
      <dgm:spPr/>
      <dgm:t>
        <a:bodyPr/>
        <a:lstStyle/>
        <a:p>
          <a:endParaRPr lang="hu-HU" sz="1400"/>
        </a:p>
      </dgm:t>
    </dgm:pt>
    <dgm:pt modelId="{5205771E-E607-4870-ACA8-D693E51C1B1F}" type="sibTrans" cxnId="{03623DE7-36A6-4551-9B15-2BCF70812ED8}">
      <dgm:prSet/>
      <dgm:spPr/>
      <dgm:t>
        <a:bodyPr/>
        <a:lstStyle/>
        <a:p>
          <a:endParaRPr lang="hu-HU" sz="1400"/>
        </a:p>
      </dgm:t>
    </dgm:pt>
    <dgm:pt modelId="{A58D8D20-786A-4EEF-A6D9-44A93773374D}">
      <dgm:prSet custT="1"/>
      <dgm:spPr/>
      <dgm:t>
        <a:bodyPr/>
        <a:lstStyle/>
        <a:p>
          <a:r>
            <a:rPr lang="hu-HU" sz="1400" b="1" i="0" baseline="0"/>
            <a:t>A nemek dimenziójának integrálása a kutatási és oktatási tartalmakba</a:t>
          </a:r>
          <a:endParaRPr lang="hu-HU" sz="1400"/>
        </a:p>
      </dgm:t>
    </dgm:pt>
    <dgm:pt modelId="{502C8EBB-8F42-488E-9C9D-1C530955E5EA}" type="parTrans" cxnId="{D26AFEE8-BF63-4D80-AF5B-7887C30EC58B}">
      <dgm:prSet/>
      <dgm:spPr/>
      <dgm:t>
        <a:bodyPr/>
        <a:lstStyle/>
        <a:p>
          <a:endParaRPr lang="hu-HU" sz="1400"/>
        </a:p>
      </dgm:t>
    </dgm:pt>
    <dgm:pt modelId="{21C971BA-0FCD-4FE5-A2D9-FDD2FD88AC35}" type="sibTrans" cxnId="{D26AFEE8-BF63-4D80-AF5B-7887C30EC58B}">
      <dgm:prSet/>
      <dgm:spPr/>
      <dgm:t>
        <a:bodyPr/>
        <a:lstStyle/>
        <a:p>
          <a:endParaRPr lang="hu-HU" sz="1400"/>
        </a:p>
      </dgm:t>
    </dgm:pt>
    <dgm:pt modelId="{B72345F3-8D6C-4C21-8A44-B4E4D2BFEAED}">
      <dgm:prSet custT="1"/>
      <dgm:spPr/>
      <dgm:t>
        <a:bodyPr/>
        <a:lstStyle/>
        <a:p>
          <a:r>
            <a:rPr lang="hu-HU" sz="1400" b="1" i="0" baseline="0" dirty="0"/>
            <a:t>Intézkedések a nemi alapú erőszakkal szemben, beleértve a szexuális zaklatást</a:t>
          </a:r>
          <a:endParaRPr lang="hu-HU" sz="1400" dirty="0"/>
        </a:p>
      </dgm:t>
    </dgm:pt>
    <dgm:pt modelId="{966D8EBE-BD2A-4A70-BC35-C8EAA2A064BC}" type="parTrans" cxnId="{3BCDA50B-352D-42E8-A58D-82D204DDC9D8}">
      <dgm:prSet/>
      <dgm:spPr/>
      <dgm:t>
        <a:bodyPr/>
        <a:lstStyle/>
        <a:p>
          <a:endParaRPr lang="hu-HU" sz="1400"/>
        </a:p>
      </dgm:t>
    </dgm:pt>
    <dgm:pt modelId="{E8E64AB3-C0A7-451F-9823-0DA17BA973AB}" type="sibTrans" cxnId="{3BCDA50B-352D-42E8-A58D-82D204DDC9D8}">
      <dgm:prSet/>
      <dgm:spPr/>
      <dgm:t>
        <a:bodyPr/>
        <a:lstStyle/>
        <a:p>
          <a:endParaRPr lang="hu-HU" sz="1400"/>
        </a:p>
      </dgm:t>
    </dgm:pt>
    <dgm:pt modelId="{36BCE42C-166F-4C01-A9E6-ED4174C677EC}" type="pres">
      <dgm:prSet presAssocID="{7E440812-B371-4092-A4F1-58FEC801F6CB}" presName="Name0" presStyleCnt="0">
        <dgm:presLayoutVars>
          <dgm:dir/>
          <dgm:resizeHandles val="exact"/>
        </dgm:presLayoutVars>
      </dgm:prSet>
      <dgm:spPr/>
    </dgm:pt>
    <dgm:pt modelId="{68E1DA75-499F-4989-909D-6684C9C842FF}" type="pres">
      <dgm:prSet presAssocID="{7E440812-B371-4092-A4F1-58FEC801F6CB}" presName="fgShape" presStyleLbl="fgShp" presStyleIdx="0" presStyleCnt="1" custLinFactY="100000" custLinFactNeighborX="-1343" custLinFactNeighborY="100296"/>
      <dgm:spPr/>
    </dgm:pt>
    <dgm:pt modelId="{1F3C910B-1533-4C86-AD16-47992A0A28BD}" type="pres">
      <dgm:prSet presAssocID="{7E440812-B371-4092-A4F1-58FEC801F6CB}" presName="linComp" presStyleCnt="0"/>
      <dgm:spPr/>
    </dgm:pt>
    <dgm:pt modelId="{C854B13F-512B-4FC9-B0C7-81EF4649765E}" type="pres">
      <dgm:prSet presAssocID="{938785AD-C87B-48F3-8363-CF8BD16B03BC}" presName="compNode" presStyleCnt="0"/>
      <dgm:spPr/>
    </dgm:pt>
    <dgm:pt modelId="{7C51DE86-A5E6-40E9-B0CC-7994EF59EFA9}" type="pres">
      <dgm:prSet presAssocID="{938785AD-C87B-48F3-8363-CF8BD16B03BC}" presName="bkgdShape" presStyleLbl="node1" presStyleIdx="0" presStyleCnt="5"/>
      <dgm:spPr/>
    </dgm:pt>
    <dgm:pt modelId="{4CFD651B-CFAD-4835-8CF4-CF2883D1BE05}" type="pres">
      <dgm:prSet presAssocID="{938785AD-C87B-48F3-8363-CF8BD16B03BC}" presName="nodeTx" presStyleLbl="node1" presStyleIdx="0" presStyleCnt="5">
        <dgm:presLayoutVars>
          <dgm:bulletEnabled val="1"/>
        </dgm:presLayoutVars>
      </dgm:prSet>
      <dgm:spPr/>
    </dgm:pt>
    <dgm:pt modelId="{E6186D1A-7A93-4DE9-83D0-247E389D8194}" type="pres">
      <dgm:prSet presAssocID="{938785AD-C87B-48F3-8363-CF8BD16B03BC}" presName="invisiNode" presStyleLbl="node1" presStyleIdx="0" presStyleCnt="5"/>
      <dgm:spPr/>
    </dgm:pt>
    <dgm:pt modelId="{F3BB16E3-6740-4F25-9183-042B9586EE4C}" type="pres">
      <dgm:prSet presAssocID="{938785AD-C87B-48F3-8363-CF8BD16B03BC}" presName="imagNode"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ogot jelképező mérleg egyszínű kitöltéssel"/>
        </a:ext>
      </dgm:extLst>
    </dgm:pt>
    <dgm:pt modelId="{3D21201C-759E-438F-AE16-65FF2F28EF58}" type="pres">
      <dgm:prSet presAssocID="{6AC63E83-5609-47CB-908E-132EDB44DDC5}" presName="sibTrans" presStyleLbl="sibTrans2D1" presStyleIdx="0" presStyleCnt="0"/>
      <dgm:spPr/>
    </dgm:pt>
    <dgm:pt modelId="{05C8925D-0F91-4852-8779-BF6980282E27}" type="pres">
      <dgm:prSet presAssocID="{E9013D63-8133-415A-9DD5-B52A6458E3D2}" presName="compNode" presStyleCnt="0"/>
      <dgm:spPr/>
    </dgm:pt>
    <dgm:pt modelId="{0B4A0740-C76D-4CA9-AB0A-15210EE04E89}" type="pres">
      <dgm:prSet presAssocID="{E9013D63-8133-415A-9DD5-B52A6458E3D2}" presName="bkgdShape" presStyleLbl="node1" presStyleIdx="1" presStyleCnt="5" custScaleX="112302"/>
      <dgm:spPr/>
    </dgm:pt>
    <dgm:pt modelId="{31B56F48-AA15-4FF7-B39B-A971198CEA01}" type="pres">
      <dgm:prSet presAssocID="{E9013D63-8133-415A-9DD5-B52A6458E3D2}" presName="nodeTx" presStyleLbl="node1" presStyleIdx="1" presStyleCnt="5">
        <dgm:presLayoutVars>
          <dgm:bulletEnabled val="1"/>
        </dgm:presLayoutVars>
      </dgm:prSet>
      <dgm:spPr/>
    </dgm:pt>
    <dgm:pt modelId="{CF98227D-7A2F-4207-BC5A-A82C76E2EBEA}" type="pres">
      <dgm:prSet presAssocID="{E9013D63-8133-415A-9DD5-B52A6458E3D2}" presName="invisiNode" presStyleLbl="node1" presStyleIdx="1" presStyleCnt="5"/>
      <dgm:spPr/>
    </dgm:pt>
    <dgm:pt modelId="{8A2A9A6E-C670-442D-8F51-941B5DF735C7}" type="pres">
      <dgm:prSet presAssocID="{E9013D63-8133-415A-9DD5-B52A6458E3D2}" presName="imagNode"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árgyaló körvonalas"/>
        </a:ext>
      </dgm:extLst>
    </dgm:pt>
    <dgm:pt modelId="{BD398269-AFE4-40C5-B767-A46B55B3F66D}" type="pres">
      <dgm:prSet presAssocID="{E2560331-D3BE-4F05-8974-F1E10C814F1D}" presName="sibTrans" presStyleLbl="sibTrans2D1" presStyleIdx="0" presStyleCnt="0"/>
      <dgm:spPr/>
    </dgm:pt>
    <dgm:pt modelId="{517878CE-9056-4001-B25C-AE14A6894AFC}" type="pres">
      <dgm:prSet presAssocID="{6FB83D34-FB1D-4045-86F2-189D59192073}" presName="compNode" presStyleCnt="0"/>
      <dgm:spPr/>
    </dgm:pt>
    <dgm:pt modelId="{5C53661A-2327-49EA-8D4C-3CB63C4A855F}" type="pres">
      <dgm:prSet presAssocID="{6FB83D34-FB1D-4045-86F2-189D59192073}" presName="bkgdShape" presStyleLbl="node1" presStyleIdx="2" presStyleCnt="5" custScaleX="106073"/>
      <dgm:spPr/>
    </dgm:pt>
    <dgm:pt modelId="{541953AF-FD3E-4E9A-AC0E-833D899087A2}" type="pres">
      <dgm:prSet presAssocID="{6FB83D34-FB1D-4045-86F2-189D59192073}" presName="nodeTx" presStyleLbl="node1" presStyleIdx="2" presStyleCnt="5">
        <dgm:presLayoutVars>
          <dgm:bulletEnabled val="1"/>
        </dgm:presLayoutVars>
      </dgm:prSet>
      <dgm:spPr/>
    </dgm:pt>
    <dgm:pt modelId="{B9DB6C23-2059-4C8F-9331-01C3233C465E}" type="pres">
      <dgm:prSet presAssocID="{6FB83D34-FB1D-4045-86F2-189D59192073}" presName="invisiNode" presStyleLbl="node1" presStyleIdx="2" presStyleCnt="5"/>
      <dgm:spPr/>
    </dgm:pt>
    <dgm:pt modelId="{B906FD95-6406-44DE-9E4E-CF23B95C2C24}" type="pres">
      <dgm:prSet presAssocID="{6FB83D34-FB1D-4045-86F2-189D59192073}" presName="imagNode"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mberek csoportja egyszínű kitöltéssel"/>
        </a:ext>
      </dgm:extLst>
    </dgm:pt>
    <dgm:pt modelId="{156A6697-3171-4E32-AF8C-54EE5843598B}" type="pres">
      <dgm:prSet presAssocID="{5205771E-E607-4870-ACA8-D693E51C1B1F}" presName="sibTrans" presStyleLbl="sibTrans2D1" presStyleIdx="0" presStyleCnt="0"/>
      <dgm:spPr/>
    </dgm:pt>
    <dgm:pt modelId="{042A758D-0D91-49C9-9BD9-FD3343E7553A}" type="pres">
      <dgm:prSet presAssocID="{A58D8D20-786A-4EEF-A6D9-44A93773374D}" presName="compNode" presStyleCnt="0"/>
      <dgm:spPr/>
    </dgm:pt>
    <dgm:pt modelId="{0E9F7161-C1E1-4EBB-88FD-CDB663AE969F}" type="pres">
      <dgm:prSet presAssocID="{A58D8D20-786A-4EEF-A6D9-44A93773374D}" presName="bkgdShape" presStyleLbl="node1" presStyleIdx="3" presStyleCnt="5"/>
      <dgm:spPr/>
    </dgm:pt>
    <dgm:pt modelId="{0CA0C3BA-32B1-4E35-A33F-7A22BD94E6FF}" type="pres">
      <dgm:prSet presAssocID="{A58D8D20-786A-4EEF-A6D9-44A93773374D}" presName="nodeTx" presStyleLbl="node1" presStyleIdx="3" presStyleCnt="5">
        <dgm:presLayoutVars>
          <dgm:bulletEnabled val="1"/>
        </dgm:presLayoutVars>
      </dgm:prSet>
      <dgm:spPr/>
    </dgm:pt>
    <dgm:pt modelId="{45330AD5-BAE5-4700-933F-4C19CBE52B5D}" type="pres">
      <dgm:prSet presAssocID="{A58D8D20-786A-4EEF-A6D9-44A93773374D}" presName="invisiNode" presStyleLbl="node1" presStyleIdx="3" presStyleCnt="5"/>
      <dgm:spPr/>
    </dgm:pt>
    <dgm:pt modelId="{4C00B0B7-120C-4DD3-A77E-6841AE46D3FC}" type="pres">
      <dgm:prSet presAssocID="{A58D8D20-786A-4EEF-A6D9-44A93773374D}" presName="imagNode"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Kulacs egyszínű kitöltéssel"/>
        </a:ext>
      </dgm:extLst>
    </dgm:pt>
    <dgm:pt modelId="{A3856A45-132F-41F5-950F-C67B9822335C}" type="pres">
      <dgm:prSet presAssocID="{21C971BA-0FCD-4FE5-A2D9-FDD2FD88AC35}" presName="sibTrans" presStyleLbl="sibTrans2D1" presStyleIdx="0" presStyleCnt="0"/>
      <dgm:spPr/>
    </dgm:pt>
    <dgm:pt modelId="{AF3994D2-5F52-4D02-B788-DF7708D714D8}" type="pres">
      <dgm:prSet presAssocID="{B72345F3-8D6C-4C21-8A44-B4E4D2BFEAED}" presName="compNode" presStyleCnt="0"/>
      <dgm:spPr/>
    </dgm:pt>
    <dgm:pt modelId="{BCB68A1D-C69D-45E9-A5C2-199DE991723B}" type="pres">
      <dgm:prSet presAssocID="{B72345F3-8D6C-4C21-8A44-B4E4D2BFEAED}" presName="bkgdShape" presStyleLbl="node1" presStyleIdx="4" presStyleCnt="5"/>
      <dgm:spPr/>
    </dgm:pt>
    <dgm:pt modelId="{078D4B52-F369-4A3A-B8C5-DE5759D60708}" type="pres">
      <dgm:prSet presAssocID="{B72345F3-8D6C-4C21-8A44-B4E4D2BFEAED}" presName="nodeTx" presStyleLbl="node1" presStyleIdx="4" presStyleCnt="5">
        <dgm:presLayoutVars>
          <dgm:bulletEnabled val="1"/>
        </dgm:presLayoutVars>
      </dgm:prSet>
      <dgm:spPr/>
    </dgm:pt>
    <dgm:pt modelId="{410D9588-755B-4ACB-B2A4-55E51B797EAB}" type="pres">
      <dgm:prSet presAssocID="{B72345F3-8D6C-4C21-8A44-B4E4D2BFEAED}" presName="invisiNode" presStyleLbl="node1" presStyleIdx="4" presStyleCnt="5"/>
      <dgm:spPr/>
    </dgm:pt>
    <dgm:pt modelId="{66E56664-FDB9-448C-8500-AE6CF72FFC46}" type="pres">
      <dgm:prSet presAssocID="{B72345F3-8D6C-4C21-8A44-B4E4D2BFEAED}" presName="imagNode"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elitalálat egyszínű kitöltéssel"/>
        </a:ext>
      </dgm:extLst>
    </dgm:pt>
  </dgm:ptLst>
  <dgm:cxnLst>
    <dgm:cxn modelId="{3BCDA50B-352D-42E8-A58D-82D204DDC9D8}" srcId="{7E440812-B371-4092-A4F1-58FEC801F6CB}" destId="{B72345F3-8D6C-4C21-8A44-B4E4D2BFEAED}" srcOrd="4" destOrd="0" parTransId="{966D8EBE-BD2A-4A70-BC35-C8EAA2A064BC}" sibTransId="{E8E64AB3-C0A7-451F-9823-0DA17BA973AB}"/>
    <dgm:cxn modelId="{5969DD23-FFD9-43BB-B3E3-836E3C369F00}" type="presOf" srcId="{A58D8D20-786A-4EEF-A6D9-44A93773374D}" destId="{0CA0C3BA-32B1-4E35-A33F-7A22BD94E6FF}" srcOrd="1" destOrd="0" presId="urn:microsoft.com/office/officeart/2005/8/layout/hList7"/>
    <dgm:cxn modelId="{66AB0939-0B67-4649-9DBC-4C0C9B209033}" type="presOf" srcId="{5205771E-E607-4870-ACA8-D693E51C1B1F}" destId="{156A6697-3171-4E32-AF8C-54EE5843598B}" srcOrd="0" destOrd="0" presId="urn:microsoft.com/office/officeart/2005/8/layout/hList7"/>
    <dgm:cxn modelId="{30212940-3611-4D84-8DF6-296F04544F2A}" type="presOf" srcId="{6FB83D34-FB1D-4045-86F2-189D59192073}" destId="{541953AF-FD3E-4E9A-AC0E-833D899087A2}" srcOrd="1" destOrd="0" presId="urn:microsoft.com/office/officeart/2005/8/layout/hList7"/>
    <dgm:cxn modelId="{B587735B-D0DA-4FC9-9E77-A1281FC6D15E}" type="presOf" srcId="{7E440812-B371-4092-A4F1-58FEC801F6CB}" destId="{36BCE42C-166F-4C01-A9E6-ED4174C677EC}" srcOrd="0" destOrd="0" presId="urn:microsoft.com/office/officeart/2005/8/layout/hList7"/>
    <dgm:cxn modelId="{92E28544-D09A-4408-8714-0EBEF69D7C38}" type="presOf" srcId="{938785AD-C87B-48F3-8363-CF8BD16B03BC}" destId="{7C51DE86-A5E6-40E9-B0CC-7994EF59EFA9}" srcOrd="0" destOrd="0" presId="urn:microsoft.com/office/officeart/2005/8/layout/hList7"/>
    <dgm:cxn modelId="{4BA7344B-FD46-4295-9C96-624A91E76AA3}" type="presOf" srcId="{E9013D63-8133-415A-9DD5-B52A6458E3D2}" destId="{31B56F48-AA15-4FF7-B39B-A971198CEA01}" srcOrd="1" destOrd="0" presId="urn:microsoft.com/office/officeart/2005/8/layout/hList7"/>
    <dgm:cxn modelId="{79384B70-262C-4FC5-9F07-5BC9214691E9}" type="presOf" srcId="{21C971BA-0FCD-4FE5-A2D9-FDD2FD88AC35}" destId="{A3856A45-132F-41F5-950F-C67B9822335C}" srcOrd="0" destOrd="0" presId="urn:microsoft.com/office/officeart/2005/8/layout/hList7"/>
    <dgm:cxn modelId="{B6E7A57F-1B14-483E-96D9-E2AF5704ED0D}" srcId="{7E440812-B371-4092-A4F1-58FEC801F6CB}" destId="{938785AD-C87B-48F3-8363-CF8BD16B03BC}" srcOrd="0" destOrd="0" parTransId="{80C96B71-3C40-46D7-899D-7FF4D84BF0BC}" sibTransId="{6AC63E83-5609-47CB-908E-132EDB44DDC5}"/>
    <dgm:cxn modelId="{2B0E7188-4A78-44DE-B150-31523731AB65}" type="presOf" srcId="{6AC63E83-5609-47CB-908E-132EDB44DDC5}" destId="{3D21201C-759E-438F-AE16-65FF2F28EF58}" srcOrd="0" destOrd="0" presId="urn:microsoft.com/office/officeart/2005/8/layout/hList7"/>
    <dgm:cxn modelId="{BC966291-070D-428C-91BC-625E60D7E1BC}" type="presOf" srcId="{E9013D63-8133-415A-9DD5-B52A6458E3D2}" destId="{0B4A0740-C76D-4CA9-AB0A-15210EE04E89}" srcOrd="0" destOrd="0" presId="urn:microsoft.com/office/officeart/2005/8/layout/hList7"/>
    <dgm:cxn modelId="{4693099A-5CAB-4FC9-ADFF-C0F0F1C8D892}" type="presOf" srcId="{938785AD-C87B-48F3-8363-CF8BD16B03BC}" destId="{4CFD651B-CFAD-4835-8CF4-CF2883D1BE05}" srcOrd="1" destOrd="0" presId="urn:microsoft.com/office/officeart/2005/8/layout/hList7"/>
    <dgm:cxn modelId="{D4E6469B-1D8D-4EEC-9449-224531CAC4EA}" type="presOf" srcId="{E2560331-D3BE-4F05-8974-F1E10C814F1D}" destId="{BD398269-AFE4-40C5-B767-A46B55B3F66D}" srcOrd="0" destOrd="0" presId="urn:microsoft.com/office/officeart/2005/8/layout/hList7"/>
    <dgm:cxn modelId="{2B9EF1A9-CFF8-4CBD-9728-4AAAF7364295}" type="presOf" srcId="{A58D8D20-786A-4EEF-A6D9-44A93773374D}" destId="{0E9F7161-C1E1-4EBB-88FD-CDB663AE969F}" srcOrd="0" destOrd="0" presId="urn:microsoft.com/office/officeart/2005/8/layout/hList7"/>
    <dgm:cxn modelId="{52DC2CAA-840A-405E-9F0D-4EF4788A7BC1}" srcId="{7E440812-B371-4092-A4F1-58FEC801F6CB}" destId="{E9013D63-8133-415A-9DD5-B52A6458E3D2}" srcOrd="1" destOrd="0" parTransId="{8A42BA06-0990-40AF-8D57-68F2852B53E4}" sibTransId="{E2560331-D3BE-4F05-8974-F1E10C814F1D}"/>
    <dgm:cxn modelId="{BE7590BE-B3A4-4AE2-A8CA-86B8B7D92C8F}" type="presOf" srcId="{B72345F3-8D6C-4C21-8A44-B4E4D2BFEAED}" destId="{BCB68A1D-C69D-45E9-A5C2-199DE991723B}" srcOrd="0" destOrd="0" presId="urn:microsoft.com/office/officeart/2005/8/layout/hList7"/>
    <dgm:cxn modelId="{69B587C9-D155-4315-9988-227268244966}" type="presOf" srcId="{6FB83D34-FB1D-4045-86F2-189D59192073}" destId="{5C53661A-2327-49EA-8D4C-3CB63C4A855F}" srcOrd="0" destOrd="0" presId="urn:microsoft.com/office/officeart/2005/8/layout/hList7"/>
    <dgm:cxn modelId="{AD4850DA-31C7-439E-91F1-56B92003358B}" type="presOf" srcId="{B72345F3-8D6C-4C21-8A44-B4E4D2BFEAED}" destId="{078D4B52-F369-4A3A-B8C5-DE5759D60708}" srcOrd="1" destOrd="0" presId="urn:microsoft.com/office/officeart/2005/8/layout/hList7"/>
    <dgm:cxn modelId="{03623DE7-36A6-4551-9B15-2BCF70812ED8}" srcId="{7E440812-B371-4092-A4F1-58FEC801F6CB}" destId="{6FB83D34-FB1D-4045-86F2-189D59192073}" srcOrd="2" destOrd="0" parTransId="{325BA223-8C09-46E2-B68E-0EBC425FC1CD}" sibTransId="{5205771E-E607-4870-ACA8-D693E51C1B1F}"/>
    <dgm:cxn modelId="{D26AFEE8-BF63-4D80-AF5B-7887C30EC58B}" srcId="{7E440812-B371-4092-A4F1-58FEC801F6CB}" destId="{A58D8D20-786A-4EEF-A6D9-44A93773374D}" srcOrd="3" destOrd="0" parTransId="{502C8EBB-8F42-488E-9C9D-1C530955E5EA}" sibTransId="{21C971BA-0FCD-4FE5-A2D9-FDD2FD88AC35}"/>
    <dgm:cxn modelId="{599EEBE7-472B-46C9-B750-C9A3423DC06A}" type="presParOf" srcId="{36BCE42C-166F-4C01-A9E6-ED4174C677EC}" destId="{68E1DA75-499F-4989-909D-6684C9C842FF}" srcOrd="0" destOrd="0" presId="urn:microsoft.com/office/officeart/2005/8/layout/hList7"/>
    <dgm:cxn modelId="{C62DE72A-0F35-4B41-BC95-520D4D590E4F}" type="presParOf" srcId="{36BCE42C-166F-4C01-A9E6-ED4174C677EC}" destId="{1F3C910B-1533-4C86-AD16-47992A0A28BD}" srcOrd="1" destOrd="0" presId="urn:microsoft.com/office/officeart/2005/8/layout/hList7"/>
    <dgm:cxn modelId="{378674FD-8C2A-491C-837E-2E7093C44629}" type="presParOf" srcId="{1F3C910B-1533-4C86-AD16-47992A0A28BD}" destId="{C854B13F-512B-4FC9-B0C7-81EF4649765E}" srcOrd="0" destOrd="0" presId="urn:microsoft.com/office/officeart/2005/8/layout/hList7"/>
    <dgm:cxn modelId="{A98A6D68-D2CA-4EB8-B842-C8EA93884B5C}" type="presParOf" srcId="{C854B13F-512B-4FC9-B0C7-81EF4649765E}" destId="{7C51DE86-A5E6-40E9-B0CC-7994EF59EFA9}" srcOrd="0" destOrd="0" presId="urn:microsoft.com/office/officeart/2005/8/layout/hList7"/>
    <dgm:cxn modelId="{47F73DED-281E-44A3-B642-5310D13463D7}" type="presParOf" srcId="{C854B13F-512B-4FC9-B0C7-81EF4649765E}" destId="{4CFD651B-CFAD-4835-8CF4-CF2883D1BE05}" srcOrd="1" destOrd="0" presId="urn:microsoft.com/office/officeart/2005/8/layout/hList7"/>
    <dgm:cxn modelId="{7350CCCF-98F8-4822-A91F-4F951D2FD925}" type="presParOf" srcId="{C854B13F-512B-4FC9-B0C7-81EF4649765E}" destId="{E6186D1A-7A93-4DE9-83D0-247E389D8194}" srcOrd="2" destOrd="0" presId="urn:microsoft.com/office/officeart/2005/8/layout/hList7"/>
    <dgm:cxn modelId="{5F6C53AC-4BC0-47A9-8F19-62CF6E542187}" type="presParOf" srcId="{C854B13F-512B-4FC9-B0C7-81EF4649765E}" destId="{F3BB16E3-6740-4F25-9183-042B9586EE4C}" srcOrd="3" destOrd="0" presId="urn:microsoft.com/office/officeart/2005/8/layout/hList7"/>
    <dgm:cxn modelId="{83890BF9-9A78-49BB-A20A-67C3BA155AE2}" type="presParOf" srcId="{1F3C910B-1533-4C86-AD16-47992A0A28BD}" destId="{3D21201C-759E-438F-AE16-65FF2F28EF58}" srcOrd="1" destOrd="0" presId="urn:microsoft.com/office/officeart/2005/8/layout/hList7"/>
    <dgm:cxn modelId="{F58483B2-1902-430E-B256-D69968D04B58}" type="presParOf" srcId="{1F3C910B-1533-4C86-AD16-47992A0A28BD}" destId="{05C8925D-0F91-4852-8779-BF6980282E27}" srcOrd="2" destOrd="0" presId="urn:microsoft.com/office/officeart/2005/8/layout/hList7"/>
    <dgm:cxn modelId="{E2014DF0-8C06-4C99-8FF1-AABF96C5DE30}" type="presParOf" srcId="{05C8925D-0F91-4852-8779-BF6980282E27}" destId="{0B4A0740-C76D-4CA9-AB0A-15210EE04E89}" srcOrd="0" destOrd="0" presId="urn:microsoft.com/office/officeart/2005/8/layout/hList7"/>
    <dgm:cxn modelId="{BE657992-AF5D-47F3-B0C2-CC177C884F8F}" type="presParOf" srcId="{05C8925D-0F91-4852-8779-BF6980282E27}" destId="{31B56F48-AA15-4FF7-B39B-A971198CEA01}" srcOrd="1" destOrd="0" presId="urn:microsoft.com/office/officeart/2005/8/layout/hList7"/>
    <dgm:cxn modelId="{19C5E7B3-8D5C-4757-AE78-757B6B7F97D1}" type="presParOf" srcId="{05C8925D-0F91-4852-8779-BF6980282E27}" destId="{CF98227D-7A2F-4207-BC5A-A82C76E2EBEA}" srcOrd="2" destOrd="0" presId="urn:microsoft.com/office/officeart/2005/8/layout/hList7"/>
    <dgm:cxn modelId="{09016182-DEF5-4DBD-87F1-85214848DFE7}" type="presParOf" srcId="{05C8925D-0F91-4852-8779-BF6980282E27}" destId="{8A2A9A6E-C670-442D-8F51-941B5DF735C7}" srcOrd="3" destOrd="0" presId="urn:microsoft.com/office/officeart/2005/8/layout/hList7"/>
    <dgm:cxn modelId="{8249B279-4314-426E-B245-F31B1DB6EE35}" type="presParOf" srcId="{1F3C910B-1533-4C86-AD16-47992A0A28BD}" destId="{BD398269-AFE4-40C5-B767-A46B55B3F66D}" srcOrd="3" destOrd="0" presId="urn:microsoft.com/office/officeart/2005/8/layout/hList7"/>
    <dgm:cxn modelId="{EC787226-130D-484A-928D-C40188F0F68A}" type="presParOf" srcId="{1F3C910B-1533-4C86-AD16-47992A0A28BD}" destId="{517878CE-9056-4001-B25C-AE14A6894AFC}" srcOrd="4" destOrd="0" presId="urn:microsoft.com/office/officeart/2005/8/layout/hList7"/>
    <dgm:cxn modelId="{29894FF8-6B09-4208-A89F-2AE2CEDB2306}" type="presParOf" srcId="{517878CE-9056-4001-B25C-AE14A6894AFC}" destId="{5C53661A-2327-49EA-8D4C-3CB63C4A855F}" srcOrd="0" destOrd="0" presId="urn:microsoft.com/office/officeart/2005/8/layout/hList7"/>
    <dgm:cxn modelId="{B243380B-AF3B-4367-8D0C-A9147BE5A955}" type="presParOf" srcId="{517878CE-9056-4001-B25C-AE14A6894AFC}" destId="{541953AF-FD3E-4E9A-AC0E-833D899087A2}" srcOrd="1" destOrd="0" presId="urn:microsoft.com/office/officeart/2005/8/layout/hList7"/>
    <dgm:cxn modelId="{5E738DF2-5C0C-4D67-8D8A-10C01786B905}" type="presParOf" srcId="{517878CE-9056-4001-B25C-AE14A6894AFC}" destId="{B9DB6C23-2059-4C8F-9331-01C3233C465E}" srcOrd="2" destOrd="0" presId="urn:microsoft.com/office/officeart/2005/8/layout/hList7"/>
    <dgm:cxn modelId="{EBC7F778-882D-4B94-ACED-6E387311E494}" type="presParOf" srcId="{517878CE-9056-4001-B25C-AE14A6894AFC}" destId="{B906FD95-6406-44DE-9E4E-CF23B95C2C24}" srcOrd="3" destOrd="0" presId="urn:microsoft.com/office/officeart/2005/8/layout/hList7"/>
    <dgm:cxn modelId="{35DAC46C-96A0-40C7-A350-CC9453B2CD73}" type="presParOf" srcId="{1F3C910B-1533-4C86-AD16-47992A0A28BD}" destId="{156A6697-3171-4E32-AF8C-54EE5843598B}" srcOrd="5" destOrd="0" presId="urn:microsoft.com/office/officeart/2005/8/layout/hList7"/>
    <dgm:cxn modelId="{EF10D360-6222-460A-95EA-EE4395B8F5D5}" type="presParOf" srcId="{1F3C910B-1533-4C86-AD16-47992A0A28BD}" destId="{042A758D-0D91-49C9-9BD9-FD3343E7553A}" srcOrd="6" destOrd="0" presId="urn:microsoft.com/office/officeart/2005/8/layout/hList7"/>
    <dgm:cxn modelId="{F673B422-3981-4957-AE33-F2F47D208A09}" type="presParOf" srcId="{042A758D-0D91-49C9-9BD9-FD3343E7553A}" destId="{0E9F7161-C1E1-4EBB-88FD-CDB663AE969F}" srcOrd="0" destOrd="0" presId="urn:microsoft.com/office/officeart/2005/8/layout/hList7"/>
    <dgm:cxn modelId="{17E54A70-A667-408C-AC06-B883933923AE}" type="presParOf" srcId="{042A758D-0D91-49C9-9BD9-FD3343E7553A}" destId="{0CA0C3BA-32B1-4E35-A33F-7A22BD94E6FF}" srcOrd="1" destOrd="0" presId="urn:microsoft.com/office/officeart/2005/8/layout/hList7"/>
    <dgm:cxn modelId="{7EEADB2D-A371-4A12-AC71-B4D12901C8DC}" type="presParOf" srcId="{042A758D-0D91-49C9-9BD9-FD3343E7553A}" destId="{45330AD5-BAE5-4700-933F-4C19CBE52B5D}" srcOrd="2" destOrd="0" presId="urn:microsoft.com/office/officeart/2005/8/layout/hList7"/>
    <dgm:cxn modelId="{617F3F6F-4ACC-43D1-A83D-A154F83A985D}" type="presParOf" srcId="{042A758D-0D91-49C9-9BD9-FD3343E7553A}" destId="{4C00B0B7-120C-4DD3-A77E-6841AE46D3FC}" srcOrd="3" destOrd="0" presId="urn:microsoft.com/office/officeart/2005/8/layout/hList7"/>
    <dgm:cxn modelId="{ACD9BBDE-20BB-41F7-A246-3B30D6F04E9E}" type="presParOf" srcId="{1F3C910B-1533-4C86-AD16-47992A0A28BD}" destId="{A3856A45-132F-41F5-950F-C67B9822335C}" srcOrd="7" destOrd="0" presId="urn:microsoft.com/office/officeart/2005/8/layout/hList7"/>
    <dgm:cxn modelId="{7E68DBA1-E7B5-4D55-876E-C2CB4693A034}" type="presParOf" srcId="{1F3C910B-1533-4C86-AD16-47992A0A28BD}" destId="{AF3994D2-5F52-4D02-B788-DF7708D714D8}" srcOrd="8" destOrd="0" presId="urn:microsoft.com/office/officeart/2005/8/layout/hList7"/>
    <dgm:cxn modelId="{6B977C52-CE17-4316-8B27-F856CDED6AC9}" type="presParOf" srcId="{AF3994D2-5F52-4D02-B788-DF7708D714D8}" destId="{BCB68A1D-C69D-45E9-A5C2-199DE991723B}" srcOrd="0" destOrd="0" presId="urn:microsoft.com/office/officeart/2005/8/layout/hList7"/>
    <dgm:cxn modelId="{009B63EB-7C5A-446E-BA53-6D0AAAE66F33}" type="presParOf" srcId="{AF3994D2-5F52-4D02-B788-DF7708D714D8}" destId="{078D4B52-F369-4A3A-B8C5-DE5759D60708}" srcOrd="1" destOrd="0" presId="urn:microsoft.com/office/officeart/2005/8/layout/hList7"/>
    <dgm:cxn modelId="{8B36EA41-EC38-482A-8906-CFD47B9E21BB}" type="presParOf" srcId="{AF3994D2-5F52-4D02-B788-DF7708D714D8}" destId="{410D9588-755B-4ACB-B2A4-55E51B797EAB}" srcOrd="2" destOrd="0" presId="urn:microsoft.com/office/officeart/2005/8/layout/hList7"/>
    <dgm:cxn modelId="{3DC5792A-83E4-45BD-899C-5A1F18910266}" type="presParOf" srcId="{AF3994D2-5F52-4D02-B788-DF7708D714D8}" destId="{66E56664-FDB9-448C-8500-AE6CF72FFC4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1DE86-A5E6-40E9-B0CC-7994EF59EFA9}">
      <dsp:nvSpPr>
        <dsp:cNvPr id="0" name=""/>
        <dsp:cNvSpPr/>
      </dsp:nvSpPr>
      <dsp:spPr>
        <a:xfrm>
          <a:off x="69582" y="0"/>
          <a:ext cx="1783532" cy="26803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b="1" i="0" kern="1200" baseline="0" dirty="0"/>
            <a:t>Nyilvános dokumentum</a:t>
          </a:r>
          <a:endParaRPr lang="hu-HU" sz="1400" kern="1200" dirty="0"/>
        </a:p>
      </dsp:txBody>
      <dsp:txXfrm>
        <a:off x="69582" y="1072136"/>
        <a:ext cx="1783532" cy="1072136"/>
      </dsp:txXfrm>
    </dsp:sp>
    <dsp:sp modelId="{F3BB16E3-6740-4F25-9183-042B9586EE4C}">
      <dsp:nvSpPr>
        <dsp:cNvPr id="0" name=""/>
        <dsp:cNvSpPr/>
      </dsp:nvSpPr>
      <dsp:spPr>
        <a:xfrm>
          <a:off x="447191" y="160820"/>
          <a:ext cx="892553" cy="89255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A0740-C76D-4CA9-AB0A-15210EE04E89}">
      <dsp:nvSpPr>
        <dsp:cNvPr id="0" name=""/>
        <dsp:cNvSpPr/>
      </dsp:nvSpPr>
      <dsp:spPr>
        <a:xfrm>
          <a:off x="1838740" y="0"/>
          <a:ext cx="1783532" cy="2680341"/>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b="1" i="0" kern="1200" baseline="0" dirty="0"/>
            <a:t>Rendelkezésre álló erőforrások</a:t>
          </a:r>
          <a:endParaRPr lang="hu-HU" sz="1400" kern="1200" dirty="0"/>
        </a:p>
      </dsp:txBody>
      <dsp:txXfrm>
        <a:off x="1838740" y="1072136"/>
        <a:ext cx="1783532" cy="1072136"/>
      </dsp:txXfrm>
    </dsp:sp>
    <dsp:sp modelId="{8A2A9A6E-C670-442D-8F51-941B5DF735C7}">
      <dsp:nvSpPr>
        <dsp:cNvPr id="0" name=""/>
        <dsp:cNvSpPr/>
      </dsp:nvSpPr>
      <dsp:spPr>
        <a:xfrm>
          <a:off x="2284229" y="160820"/>
          <a:ext cx="892553" cy="89255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3661A-2327-49EA-8D4C-3CB63C4A855F}">
      <dsp:nvSpPr>
        <dsp:cNvPr id="0" name=""/>
        <dsp:cNvSpPr/>
      </dsp:nvSpPr>
      <dsp:spPr>
        <a:xfrm>
          <a:off x="3675778" y="0"/>
          <a:ext cx="1783532" cy="2680341"/>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b="1" i="0" kern="1200" baseline="0" dirty="0"/>
            <a:t>Adatgyűjtés és </a:t>
          </a:r>
          <a:r>
            <a:rPr lang="hu-HU" sz="1400" b="1" i="0" kern="1200" baseline="0" dirty="0" err="1"/>
            <a:t>nyomonkövetés</a:t>
          </a:r>
          <a:endParaRPr lang="hu-HU" sz="1400" kern="1200" dirty="0"/>
        </a:p>
      </dsp:txBody>
      <dsp:txXfrm>
        <a:off x="3675778" y="1072136"/>
        <a:ext cx="1783532" cy="1072136"/>
      </dsp:txXfrm>
    </dsp:sp>
    <dsp:sp modelId="{B906FD95-6406-44DE-9E4E-CF23B95C2C24}">
      <dsp:nvSpPr>
        <dsp:cNvPr id="0" name=""/>
        <dsp:cNvSpPr/>
      </dsp:nvSpPr>
      <dsp:spPr>
        <a:xfrm>
          <a:off x="4121268" y="160820"/>
          <a:ext cx="892553" cy="89255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B68A1D-C69D-45E9-A5C2-199DE991723B}">
      <dsp:nvSpPr>
        <dsp:cNvPr id="0" name=""/>
        <dsp:cNvSpPr/>
      </dsp:nvSpPr>
      <dsp:spPr>
        <a:xfrm>
          <a:off x="5512817" y="0"/>
          <a:ext cx="1783532" cy="2680341"/>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b="1" i="0" kern="1200" baseline="0" dirty="0"/>
            <a:t>Képzés és kapacitásbővítés</a:t>
          </a:r>
          <a:endParaRPr lang="hu-HU" sz="1400" kern="1200" dirty="0"/>
        </a:p>
      </dsp:txBody>
      <dsp:txXfrm>
        <a:off x="5512817" y="1072136"/>
        <a:ext cx="1783532" cy="1072136"/>
      </dsp:txXfrm>
    </dsp:sp>
    <dsp:sp modelId="{66E56664-FDB9-448C-8500-AE6CF72FFC46}">
      <dsp:nvSpPr>
        <dsp:cNvPr id="0" name=""/>
        <dsp:cNvSpPr/>
      </dsp:nvSpPr>
      <dsp:spPr>
        <a:xfrm>
          <a:off x="5958307" y="160820"/>
          <a:ext cx="892553" cy="892553"/>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E1DA75-499F-4989-909D-6684C9C842FF}">
      <dsp:nvSpPr>
        <dsp:cNvPr id="0" name=""/>
        <dsp:cNvSpPr/>
      </dsp:nvSpPr>
      <dsp:spPr>
        <a:xfrm>
          <a:off x="201750" y="2278289"/>
          <a:ext cx="6714207" cy="402051"/>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1DE86-A5E6-40E9-B0CC-7994EF59EFA9}">
      <dsp:nvSpPr>
        <dsp:cNvPr id="0" name=""/>
        <dsp:cNvSpPr/>
      </dsp:nvSpPr>
      <dsp:spPr>
        <a:xfrm>
          <a:off x="1441" y="0"/>
          <a:ext cx="1479219" cy="32843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b="1" i="0" kern="1200" baseline="0" dirty="0"/>
            <a:t>Munka és magánélet egyensúlya és szervezeti kultúra</a:t>
          </a:r>
          <a:endParaRPr lang="hu-HU" sz="1400" kern="1200" dirty="0"/>
        </a:p>
      </dsp:txBody>
      <dsp:txXfrm>
        <a:off x="1441" y="1313742"/>
        <a:ext cx="1479219" cy="1313742"/>
      </dsp:txXfrm>
    </dsp:sp>
    <dsp:sp modelId="{F3BB16E3-6740-4F25-9183-042B9586EE4C}">
      <dsp:nvSpPr>
        <dsp:cNvPr id="0" name=""/>
        <dsp:cNvSpPr/>
      </dsp:nvSpPr>
      <dsp:spPr>
        <a:xfrm>
          <a:off x="194206" y="197061"/>
          <a:ext cx="1093690" cy="109369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A0740-C76D-4CA9-AB0A-15210EE04E89}">
      <dsp:nvSpPr>
        <dsp:cNvPr id="0" name=""/>
        <dsp:cNvSpPr/>
      </dsp:nvSpPr>
      <dsp:spPr>
        <a:xfrm>
          <a:off x="1525038" y="0"/>
          <a:ext cx="1661193" cy="3284355"/>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b="1" i="0" kern="1200" baseline="0" dirty="0"/>
            <a:t>Nemek közötti egyensúly a vezetésben és döntéshozatalban</a:t>
          </a:r>
          <a:endParaRPr lang="hu-HU" sz="1400" kern="1200" dirty="0"/>
        </a:p>
      </dsp:txBody>
      <dsp:txXfrm>
        <a:off x="1525038" y="1313742"/>
        <a:ext cx="1661193" cy="1313742"/>
      </dsp:txXfrm>
    </dsp:sp>
    <dsp:sp modelId="{8A2A9A6E-C670-442D-8F51-941B5DF735C7}">
      <dsp:nvSpPr>
        <dsp:cNvPr id="0" name=""/>
        <dsp:cNvSpPr/>
      </dsp:nvSpPr>
      <dsp:spPr>
        <a:xfrm>
          <a:off x="1808789" y="197061"/>
          <a:ext cx="1093690" cy="109369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3661A-2327-49EA-8D4C-3CB63C4A855F}">
      <dsp:nvSpPr>
        <dsp:cNvPr id="0" name=""/>
        <dsp:cNvSpPr/>
      </dsp:nvSpPr>
      <dsp:spPr>
        <a:xfrm>
          <a:off x="3230607" y="0"/>
          <a:ext cx="1569052" cy="3284355"/>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b="1" i="0" kern="1200" baseline="0" dirty="0"/>
            <a:t>A nemek közötti egyenlőség érvényesítése a toborzásban és a karrierfejlődésben</a:t>
          </a:r>
          <a:endParaRPr lang="hu-HU" sz="1400" kern="1200" dirty="0"/>
        </a:p>
      </dsp:txBody>
      <dsp:txXfrm>
        <a:off x="3230607" y="1313742"/>
        <a:ext cx="1569052" cy="1313742"/>
      </dsp:txXfrm>
    </dsp:sp>
    <dsp:sp modelId="{B906FD95-6406-44DE-9E4E-CF23B95C2C24}">
      <dsp:nvSpPr>
        <dsp:cNvPr id="0" name=""/>
        <dsp:cNvSpPr/>
      </dsp:nvSpPr>
      <dsp:spPr>
        <a:xfrm>
          <a:off x="3468289" y="197061"/>
          <a:ext cx="1093690" cy="109369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9F7161-C1E1-4EBB-88FD-CDB663AE969F}">
      <dsp:nvSpPr>
        <dsp:cNvPr id="0" name=""/>
        <dsp:cNvSpPr/>
      </dsp:nvSpPr>
      <dsp:spPr>
        <a:xfrm>
          <a:off x="4844037" y="0"/>
          <a:ext cx="1479219" cy="3284355"/>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b="1" i="0" kern="1200" baseline="0"/>
            <a:t>A nemek dimenziójának integrálása a kutatási és oktatási tartalmakba</a:t>
          </a:r>
          <a:endParaRPr lang="hu-HU" sz="1400" kern="1200"/>
        </a:p>
      </dsp:txBody>
      <dsp:txXfrm>
        <a:off x="4844037" y="1313742"/>
        <a:ext cx="1479219" cy="1313742"/>
      </dsp:txXfrm>
    </dsp:sp>
    <dsp:sp modelId="{4C00B0B7-120C-4DD3-A77E-6841AE46D3FC}">
      <dsp:nvSpPr>
        <dsp:cNvPr id="0" name=""/>
        <dsp:cNvSpPr/>
      </dsp:nvSpPr>
      <dsp:spPr>
        <a:xfrm>
          <a:off x="5036801" y="197061"/>
          <a:ext cx="1093690" cy="109369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B68A1D-C69D-45E9-A5C2-199DE991723B}">
      <dsp:nvSpPr>
        <dsp:cNvPr id="0" name=""/>
        <dsp:cNvSpPr/>
      </dsp:nvSpPr>
      <dsp:spPr>
        <a:xfrm>
          <a:off x="6367633" y="0"/>
          <a:ext cx="1479219" cy="3284355"/>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b="1" i="0" kern="1200" baseline="0" dirty="0"/>
            <a:t>Intézkedések a nemi alapú erőszakkal szemben, beleértve a szexuális zaklatást</a:t>
          </a:r>
          <a:endParaRPr lang="hu-HU" sz="1400" kern="1200" dirty="0"/>
        </a:p>
      </dsp:txBody>
      <dsp:txXfrm>
        <a:off x="6367633" y="1313742"/>
        <a:ext cx="1479219" cy="1313742"/>
      </dsp:txXfrm>
    </dsp:sp>
    <dsp:sp modelId="{66E56664-FDB9-448C-8500-AE6CF72FFC46}">
      <dsp:nvSpPr>
        <dsp:cNvPr id="0" name=""/>
        <dsp:cNvSpPr/>
      </dsp:nvSpPr>
      <dsp:spPr>
        <a:xfrm>
          <a:off x="6560398" y="197061"/>
          <a:ext cx="1093690" cy="1093690"/>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E1DA75-499F-4989-909D-6684C9C842FF}">
      <dsp:nvSpPr>
        <dsp:cNvPr id="0" name=""/>
        <dsp:cNvSpPr/>
      </dsp:nvSpPr>
      <dsp:spPr>
        <a:xfrm>
          <a:off x="216961" y="2791701"/>
          <a:ext cx="7220431" cy="492653"/>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6604AD5-91EA-421E-AD42-0FCB14DC7119}" type="datetimeFigureOut">
              <a:rPr lang="ca-ES" smtClean="0"/>
              <a:t>30/5/2025</a:t>
            </a:fld>
            <a:endParaRPr lang="ca-ES"/>
          </a:p>
        </p:txBody>
      </p:sp>
      <p:sp>
        <p:nvSpPr>
          <p:cNvPr id="4" name="Marcador de imagen d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F29DD399-5989-4A36-9C3E-33C8761D44F6}" type="slidenum">
              <a:rPr lang="ca-ES" smtClean="0"/>
              <a:t>‹#›</a:t>
            </a:fld>
            <a:endParaRPr lang="ca-ES"/>
          </a:p>
        </p:txBody>
      </p:sp>
    </p:spTree>
    <p:extLst>
      <p:ext uri="{BB962C8B-B14F-4D97-AF65-F5344CB8AC3E}">
        <p14:creationId xmlns:p14="http://schemas.microsoft.com/office/powerpoint/2010/main" val="9095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a:t>
            </a:fld>
            <a:endParaRPr lang="ca-ES"/>
          </a:p>
        </p:txBody>
      </p:sp>
    </p:spTree>
    <p:extLst>
      <p:ext uri="{BB962C8B-B14F-4D97-AF65-F5344CB8AC3E}">
        <p14:creationId xmlns:p14="http://schemas.microsoft.com/office/powerpoint/2010/main" val="428293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a:solidFill>
                  <a:schemeClr val="tx1"/>
                </a:solidFill>
                <a:effectLst/>
                <a:latin typeface="+mn-lt"/>
                <a:ea typeface="+mn-ea"/>
                <a:cs typeface="+mn-cs"/>
              </a:rPr>
              <a:t> </a:t>
            </a:r>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32</a:t>
            </a:fld>
            <a:endParaRPr lang="ca-ES"/>
          </a:p>
        </p:txBody>
      </p:sp>
    </p:spTree>
    <p:extLst>
      <p:ext uri="{BB962C8B-B14F-4D97-AF65-F5344CB8AC3E}">
        <p14:creationId xmlns:p14="http://schemas.microsoft.com/office/powerpoint/2010/main" val="2677676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a:solidFill>
                  <a:schemeClr val="tx1"/>
                </a:solidFill>
                <a:effectLst/>
                <a:latin typeface="+mn-lt"/>
                <a:ea typeface="+mn-ea"/>
                <a:cs typeface="+mn-cs"/>
              </a:rPr>
              <a:t> </a:t>
            </a:r>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33</a:t>
            </a:fld>
            <a:endParaRPr lang="ca-ES"/>
          </a:p>
        </p:txBody>
      </p:sp>
    </p:spTree>
    <p:extLst>
      <p:ext uri="{BB962C8B-B14F-4D97-AF65-F5344CB8AC3E}">
        <p14:creationId xmlns:p14="http://schemas.microsoft.com/office/powerpoint/2010/main" val="280251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34</a:t>
            </a:fld>
            <a:endParaRPr lang="ca-ES"/>
          </a:p>
        </p:txBody>
      </p:sp>
    </p:spTree>
    <p:extLst>
      <p:ext uri="{BB962C8B-B14F-4D97-AF65-F5344CB8AC3E}">
        <p14:creationId xmlns:p14="http://schemas.microsoft.com/office/powerpoint/2010/main" val="317952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35</a:t>
            </a:fld>
            <a:endParaRPr lang="ca-ES"/>
          </a:p>
        </p:txBody>
      </p:sp>
    </p:spTree>
    <p:extLst>
      <p:ext uri="{BB962C8B-B14F-4D97-AF65-F5344CB8AC3E}">
        <p14:creationId xmlns:p14="http://schemas.microsoft.com/office/powerpoint/2010/main" val="189270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37</a:t>
            </a:fld>
            <a:endParaRPr lang="ca-ES"/>
          </a:p>
        </p:txBody>
      </p:sp>
    </p:spTree>
    <p:extLst>
      <p:ext uri="{BB962C8B-B14F-4D97-AF65-F5344CB8AC3E}">
        <p14:creationId xmlns:p14="http://schemas.microsoft.com/office/powerpoint/2010/main" val="237989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29DD399-5989-4A36-9C3E-33C8761D44F6}" type="slidenum">
              <a:rPr lang="ca-ES" smtClean="0"/>
              <a:t>38</a:t>
            </a:fld>
            <a:endParaRPr lang="ca-ES"/>
          </a:p>
        </p:txBody>
      </p:sp>
    </p:spTree>
    <p:extLst>
      <p:ext uri="{BB962C8B-B14F-4D97-AF65-F5344CB8AC3E}">
        <p14:creationId xmlns:p14="http://schemas.microsoft.com/office/powerpoint/2010/main" val="501695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b="0" i="0" kern="120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29DD399-5989-4A36-9C3E-33C8761D44F6}" type="slidenum">
              <a:rPr lang="ca-ES" smtClean="0"/>
              <a:t>39</a:t>
            </a:fld>
            <a:endParaRPr lang="ca-ES"/>
          </a:p>
        </p:txBody>
      </p:sp>
    </p:spTree>
    <p:extLst>
      <p:ext uri="{BB962C8B-B14F-4D97-AF65-F5344CB8AC3E}">
        <p14:creationId xmlns:p14="http://schemas.microsoft.com/office/powerpoint/2010/main" val="390471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40</a:t>
            </a:fld>
            <a:endParaRPr lang="ca-ES"/>
          </a:p>
        </p:txBody>
      </p:sp>
    </p:spTree>
    <p:extLst>
      <p:ext uri="{BB962C8B-B14F-4D97-AF65-F5344CB8AC3E}">
        <p14:creationId xmlns:p14="http://schemas.microsoft.com/office/powerpoint/2010/main" val="257653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41</a:t>
            </a:fld>
            <a:endParaRPr lang="ca-ES"/>
          </a:p>
        </p:txBody>
      </p:sp>
    </p:spTree>
    <p:extLst>
      <p:ext uri="{BB962C8B-B14F-4D97-AF65-F5344CB8AC3E}">
        <p14:creationId xmlns:p14="http://schemas.microsoft.com/office/powerpoint/2010/main" val="52772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42</a:t>
            </a:fld>
            <a:endParaRPr lang="ca-ES"/>
          </a:p>
        </p:txBody>
      </p:sp>
    </p:spTree>
    <p:extLst>
      <p:ext uri="{BB962C8B-B14F-4D97-AF65-F5344CB8AC3E}">
        <p14:creationId xmlns:p14="http://schemas.microsoft.com/office/powerpoint/2010/main" val="246410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AF1523-F73D-4B44-8747-8A28830702F2}" type="slidenum">
              <a:rPr lang="en-US" smtClean="0"/>
              <a:t>4</a:t>
            </a:fld>
            <a:endParaRPr lang="en-US"/>
          </a:p>
        </p:txBody>
      </p:sp>
    </p:spTree>
    <p:extLst>
      <p:ext uri="{BB962C8B-B14F-4D97-AF65-F5344CB8AC3E}">
        <p14:creationId xmlns:p14="http://schemas.microsoft.com/office/powerpoint/2010/main" val="3876415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43</a:t>
            </a:fld>
            <a:endParaRPr lang="ca-ES"/>
          </a:p>
        </p:txBody>
      </p:sp>
    </p:spTree>
    <p:extLst>
      <p:ext uri="{BB962C8B-B14F-4D97-AF65-F5344CB8AC3E}">
        <p14:creationId xmlns:p14="http://schemas.microsoft.com/office/powerpoint/2010/main" val="2905526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44</a:t>
            </a:fld>
            <a:endParaRPr lang="ca-ES"/>
          </a:p>
        </p:txBody>
      </p:sp>
    </p:spTree>
    <p:extLst>
      <p:ext uri="{BB962C8B-B14F-4D97-AF65-F5344CB8AC3E}">
        <p14:creationId xmlns:p14="http://schemas.microsoft.com/office/powerpoint/2010/main" val="2027485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45</a:t>
            </a:fld>
            <a:endParaRPr lang="ca-ES"/>
          </a:p>
        </p:txBody>
      </p:sp>
    </p:spTree>
    <p:extLst>
      <p:ext uri="{BB962C8B-B14F-4D97-AF65-F5344CB8AC3E}">
        <p14:creationId xmlns:p14="http://schemas.microsoft.com/office/powerpoint/2010/main" val="2821791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47</a:t>
            </a:fld>
            <a:endParaRPr lang="ca-ES"/>
          </a:p>
        </p:txBody>
      </p:sp>
    </p:spTree>
    <p:extLst>
      <p:ext uri="{BB962C8B-B14F-4D97-AF65-F5344CB8AC3E}">
        <p14:creationId xmlns:p14="http://schemas.microsoft.com/office/powerpoint/2010/main" val="2425981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53</a:t>
            </a:fld>
            <a:endParaRPr lang="ca-ES"/>
          </a:p>
        </p:txBody>
      </p:sp>
    </p:spTree>
    <p:extLst>
      <p:ext uri="{BB962C8B-B14F-4D97-AF65-F5344CB8AC3E}">
        <p14:creationId xmlns:p14="http://schemas.microsoft.com/office/powerpoint/2010/main" val="1222813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56</a:t>
            </a:fld>
            <a:endParaRPr lang="ca-ES"/>
          </a:p>
        </p:txBody>
      </p:sp>
    </p:spTree>
    <p:extLst>
      <p:ext uri="{BB962C8B-B14F-4D97-AF65-F5344CB8AC3E}">
        <p14:creationId xmlns:p14="http://schemas.microsoft.com/office/powerpoint/2010/main" val="1808224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57</a:t>
            </a:fld>
            <a:endParaRPr lang="ca-ES"/>
          </a:p>
        </p:txBody>
      </p:sp>
    </p:spTree>
    <p:extLst>
      <p:ext uri="{BB962C8B-B14F-4D97-AF65-F5344CB8AC3E}">
        <p14:creationId xmlns:p14="http://schemas.microsoft.com/office/powerpoint/2010/main" val="238867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AF1523-F73D-4B44-8747-8A28830702F2}" type="slidenum">
              <a:rPr lang="en-US" smtClean="0"/>
              <a:t>5</a:t>
            </a:fld>
            <a:endParaRPr lang="en-US"/>
          </a:p>
        </p:txBody>
      </p:sp>
    </p:spTree>
    <p:extLst>
      <p:ext uri="{BB962C8B-B14F-4D97-AF65-F5344CB8AC3E}">
        <p14:creationId xmlns:p14="http://schemas.microsoft.com/office/powerpoint/2010/main" val="373929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a:t>
            </a:fld>
            <a:endParaRPr lang="ca-ES"/>
          </a:p>
        </p:txBody>
      </p:sp>
    </p:spTree>
    <p:extLst>
      <p:ext uri="{BB962C8B-B14F-4D97-AF65-F5344CB8AC3E}">
        <p14:creationId xmlns:p14="http://schemas.microsoft.com/office/powerpoint/2010/main" val="197625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24</a:t>
            </a:fld>
            <a:endParaRPr lang="ca-ES"/>
          </a:p>
        </p:txBody>
      </p:sp>
    </p:spTree>
    <p:extLst>
      <p:ext uri="{BB962C8B-B14F-4D97-AF65-F5344CB8AC3E}">
        <p14:creationId xmlns:p14="http://schemas.microsoft.com/office/powerpoint/2010/main" val="340221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28</a:t>
            </a:fld>
            <a:endParaRPr lang="ca-ES"/>
          </a:p>
        </p:txBody>
      </p:sp>
    </p:spTree>
    <p:extLst>
      <p:ext uri="{BB962C8B-B14F-4D97-AF65-F5344CB8AC3E}">
        <p14:creationId xmlns:p14="http://schemas.microsoft.com/office/powerpoint/2010/main" val="46041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29</a:t>
            </a:fld>
            <a:endParaRPr lang="ca-ES"/>
          </a:p>
        </p:txBody>
      </p:sp>
    </p:spTree>
    <p:extLst>
      <p:ext uri="{BB962C8B-B14F-4D97-AF65-F5344CB8AC3E}">
        <p14:creationId xmlns:p14="http://schemas.microsoft.com/office/powerpoint/2010/main" val="71047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30</a:t>
            </a:fld>
            <a:endParaRPr lang="ca-ES"/>
          </a:p>
        </p:txBody>
      </p:sp>
    </p:spTree>
    <p:extLst>
      <p:ext uri="{BB962C8B-B14F-4D97-AF65-F5344CB8AC3E}">
        <p14:creationId xmlns:p14="http://schemas.microsoft.com/office/powerpoint/2010/main" val="159726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31</a:t>
            </a:fld>
            <a:endParaRPr lang="ca-ES"/>
          </a:p>
        </p:txBody>
      </p:sp>
    </p:spTree>
    <p:extLst>
      <p:ext uri="{BB962C8B-B14F-4D97-AF65-F5344CB8AC3E}">
        <p14:creationId xmlns:p14="http://schemas.microsoft.com/office/powerpoint/2010/main" val="265268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BB5B0-6FC4-43A2-B642-D25B6E1FAC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a:extLst>
              <a:ext uri="{FF2B5EF4-FFF2-40B4-BE49-F238E27FC236}">
                <a16:creationId xmlns:a16="http://schemas.microsoft.com/office/drawing/2014/main" id="{4A34CEA5-CAAC-46C7-BA29-79118D840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a:extLst>
              <a:ext uri="{FF2B5EF4-FFF2-40B4-BE49-F238E27FC236}">
                <a16:creationId xmlns:a16="http://schemas.microsoft.com/office/drawing/2014/main" id="{4A144763-0327-460E-8AAD-7C35B92202E5}"/>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5" name="Marcador de pie de página 4">
            <a:extLst>
              <a:ext uri="{FF2B5EF4-FFF2-40B4-BE49-F238E27FC236}">
                <a16:creationId xmlns:a16="http://schemas.microsoft.com/office/drawing/2014/main" id="{30E9B663-56F0-4614-8365-BA6DEABD8D47}"/>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D2B7903-654A-4C4E-B166-F280723895C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95556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7FA3D-BA31-48BB-8A6C-11B8293BFA19}"/>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A93D9F25-B342-48C3-8643-20FDCBDCD8E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3FB00380-5AC4-4576-8FD2-0BB01A7C295B}"/>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5" name="Marcador de pie de página 4">
            <a:extLst>
              <a:ext uri="{FF2B5EF4-FFF2-40B4-BE49-F238E27FC236}">
                <a16:creationId xmlns:a16="http://schemas.microsoft.com/office/drawing/2014/main" id="{53CB7384-3233-4B48-99FF-1637696E2B66}"/>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72E6CE2-0DAA-4396-912F-720AC00B95E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72829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93DD01-0C1B-4582-B459-093C5EBDED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240FF8B5-B656-480E-8656-EACD96EF798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9F98E695-27A9-4982-AAC3-CEF1FD9DFD0D}"/>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5" name="Marcador de pie de página 4">
            <a:extLst>
              <a:ext uri="{FF2B5EF4-FFF2-40B4-BE49-F238E27FC236}">
                <a16:creationId xmlns:a16="http://schemas.microsoft.com/office/drawing/2014/main" id="{A1826E3A-01AE-4E98-8A02-5AD9E287D421}"/>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EC561CD2-72FF-44CA-875D-54B954ED26B5}"/>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59365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F5A131D6-0B61-C04C-91F4-682762695A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11" name="Grafický objekt 10">
            <a:extLst>
              <a:ext uri="{FF2B5EF4-FFF2-40B4-BE49-F238E27FC236}">
                <a16:creationId xmlns:a16="http://schemas.microsoft.com/office/drawing/2014/main" id="{D3C89706-9470-7D01-5A64-B6C2A1DB872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3" name="Obdélník 12">
            <a:extLst>
              <a:ext uri="{FF2B5EF4-FFF2-40B4-BE49-F238E27FC236}">
                <a16:creationId xmlns:a16="http://schemas.microsoft.com/office/drawing/2014/main" id="{DE7550B6-8147-0298-8B33-2D293454C7A0}"/>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Grafický objekt 4">
            <a:extLst>
              <a:ext uri="{FF2B5EF4-FFF2-40B4-BE49-F238E27FC236}">
                <a16:creationId xmlns:a16="http://schemas.microsoft.com/office/drawing/2014/main" id="{91E73527-EF80-E607-C2E0-7DC2C69DFAE6}"/>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10" name="Grafický objekt 9">
            <a:extLst>
              <a:ext uri="{FF2B5EF4-FFF2-40B4-BE49-F238E27FC236}">
                <a16:creationId xmlns:a16="http://schemas.microsoft.com/office/drawing/2014/main" id="{51231657-CCCD-0E9D-68A6-07B5ABC9C3E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9603" y="1472023"/>
            <a:ext cx="2628903" cy="1070173"/>
          </a:xfrm>
          <a:prstGeom prst="rect">
            <a:avLst/>
          </a:prstGeom>
        </p:spPr>
      </p:pic>
      <p:pic>
        <p:nvPicPr>
          <p:cNvPr id="2" name="Obrázek 1">
            <a:extLst>
              <a:ext uri="{FF2B5EF4-FFF2-40B4-BE49-F238E27FC236}">
                <a16:creationId xmlns:a16="http://schemas.microsoft.com/office/drawing/2014/main" id="{AB407EF2-9794-F002-50C9-D44A0C39572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 name="Zástupný obsah 2">
            <a:extLst>
              <a:ext uri="{FF2B5EF4-FFF2-40B4-BE49-F238E27FC236}">
                <a16:creationId xmlns:a16="http://schemas.microsoft.com/office/drawing/2014/main" id="{9BA4B092-A965-B4BF-E9C3-9F42E6B5FA34}"/>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a:solidFill>
                  <a:schemeClr val="tx1">
                    <a:lumMod val="65000"/>
                    <a:lumOff val="35000"/>
                  </a:schemeClr>
                </a:solidFill>
                <a:effectLst/>
                <a:latin typeface="Varela Round" pitchFamily="2" charset="-79"/>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700" noProof="0">
              <a:solidFill>
                <a:schemeClr val="tx1">
                  <a:lumMod val="65000"/>
                  <a:lumOff val="35000"/>
                </a:schemeClr>
              </a:solidFill>
              <a:latin typeface="Varela Round" pitchFamily="2" charset="-79"/>
              <a:cs typeface="Varela Round" pitchFamily="2" charset="-79"/>
            </a:endParaRPr>
          </a:p>
        </p:txBody>
      </p:sp>
      <p:sp>
        <p:nvSpPr>
          <p:cNvPr id="4" name="Obdélník 3">
            <a:extLst>
              <a:ext uri="{FF2B5EF4-FFF2-40B4-BE49-F238E27FC236}">
                <a16:creationId xmlns:a16="http://schemas.microsoft.com/office/drawing/2014/main" id="{E0A87F3E-BF06-8B98-4E93-DC9D405D3601}"/>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806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Úvodní snímek">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EA069DE6-4884-4EDB-D6D1-9F109ECA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6" name="Grafický objekt 5">
            <a:extLst>
              <a:ext uri="{FF2B5EF4-FFF2-40B4-BE49-F238E27FC236}">
                <a16:creationId xmlns:a16="http://schemas.microsoft.com/office/drawing/2014/main" id="{33778BE9-684B-CF76-1BF4-9F5D5F90E9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0" name="Obdélník 9">
            <a:extLst>
              <a:ext uri="{FF2B5EF4-FFF2-40B4-BE49-F238E27FC236}">
                <a16:creationId xmlns:a16="http://schemas.microsoft.com/office/drawing/2014/main" id="{E561CFBA-4CA8-176A-3B0D-649DBB389EB6}"/>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02FC2A12-D0D0-E4A4-82FF-67C6228BB5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14" name="Zástupný obsah 2">
            <a:extLst>
              <a:ext uri="{FF2B5EF4-FFF2-40B4-BE49-F238E27FC236}">
                <a16:creationId xmlns:a16="http://schemas.microsoft.com/office/drawing/2014/main" id="{4D50E074-D0C1-C511-7647-FD5D1CE9A0C0}"/>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a:solidFill>
                  <a:schemeClr val="tx1">
                    <a:lumMod val="65000"/>
                    <a:lumOff val="35000"/>
                  </a:schemeClr>
                </a:solidFill>
                <a:effectLst/>
                <a:latin typeface="Varela Round" pitchFamily="2" charset="-79"/>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700" noProof="0">
              <a:solidFill>
                <a:schemeClr val="tx1">
                  <a:lumMod val="65000"/>
                  <a:lumOff val="35000"/>
                </a:schemeClr>
              </a:solidFill>
              <a:latin typeface="Varela Round" pitchFamily="2" charset="-79"/>
              <a:cs typeface="Varela Round" pitchFamily="2" charset="-79"/>
            </a:endParaRPr>
          </a:p>
        </p:txBody>
      </p:sp>
      <p:sp>
        <p:nvSpPr>
          <p:cNvPr id="16" name="Obdélník 15">
            <a:extLst>
              <a:ext uri="{FF2B5EF4-FFF2-40B4-BE49-F238E27FC236}">
                <a16:creationId xmlns:a16="http://schemas.microsoft.com/office/drawing/2014/main" id="{35E77DA1-897C-3031-FACC-4420EA71FEF7}"/>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B3BA2906-521D-BC0B-6AD3-09DB154A5F96}"/>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09" y="728569"/>
            <a:ext cx="782955" cy="318725"/>
          </a:xfrm>
          <a:prstGeom prst="rect">
            <a:avLst/>
          </a:prstGeom>
        </p:spPr>
      </p:pic>
      <p:sp>
        <p:nvSpPr>
          <p:cNvPr id="15" name="Zástupný obsah 2">
            <a:extLst>
              <a:ext uri="{FF2B5EF4-FFF2-40B4-BE49-F238E27FC236}">
                <a16:creationId xmlns:a16="http://schemas.microsoft.com/office/drawing/2014/main" id="{E0697B74-3B5A-3473-2674-4645A8166EF7}"/>
              </a:ext>
            </a:extLst>
          </p:cNvPr>
          <p:cNvSpPr>
            <a:spLocks noGrp="1"/>
          </p:cNvSpPr>
          <p:nvPr>
            <p:ph idx="1"/>
          </p:nvPr>
        </p:nvSpPr>
        <p:spPr>
          <a:xfrm>
            <a:off x="6091969" y="755644"/>
            <a:ext cx="5099306" cy="4636624"/>
          </a:xfrm>
          <a:noFill/>
        </p:spPr>
        <p:txBody>
          <a:bodyPr/>
          <a:lstStyle>
            <a:lvl1pPr marL="0" indent="0">
              <a:buNone/>
              <a:defRPr sz="3200">
                <a:no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cs-CZ"/>
          </a:p>
        </p:txBody>
      </p:sp>
    </p:spTree>
    <p:extLst>
      <p:ext uri="{BB962C8B-B14F-4D97-AF65-F5344CB8AC3E}">
        <p14:creationId xmlns:p14="http://schemas.microsoft.com/office/powerpoint/2010/main" val="202766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áhlaví oddílu">
    <p:spTree>
      <p:nvGrpSpPr>
        <p:cNvPr id="1" name=""/>
        <p:cNvGrpSpPr/>
        <p:nvPr/>
      </p:nvGrpSpPr>
      <p:grpSpPr>
        <a:xfrm>
          <a:off x="0" y="0"/>
          <a:ext cx="0" cy="0"/>
          <a:chOff x="0" y="0"/>
          <a:chExt cx="0" cy="0"/>
        </a:xfrm>
      </p:grpSpPr>
      <p:pic>
        <p:nvPicPr>
          <p:cNvPr id="28" name="Grafický objekt 27">
            <a:extLst>
              <a:ext uri="{FF2B5EF4-FFF2-40B4-BE49-F238E27FC236}">
                <a16:creationId xmlns:a16="http://schemas.microsoft.com/office/drawing/2014/main" id="{F4E353D4-D852-D83B-6F3D-E6F3C0F27A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29" name="Grafický objekt 28">
            <a:extLst>
              <a:ext uri="{FF2B5EF4-FFF2-40B4-BE49-F238E27FC236}">
                <a16:creationId xmlns:a16="http://schemas.microsoft.com/office/drawing/2014/main" id="{6BF63111-E9B0-CF14-C15B-6733A3572FE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30" name="Obdélník 29">
            <a:extLst>
              <a:ext uri="{FF2B5EF4-FFF2-40B4-BE49-F238E27FC236}">
                <a16:creationId xmlns:a16="http://schemas.microsoft.com/office/drawing/2014/main" id="{804786FF-CFA3-343F-3F34-AC2E8D6A499D}"/>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5" name="Grafický objekt 34">
            <a:extLst>
              <a:ext uri="{FF2B5EF4-FFF2-40B4-BE49-F238E27FC236}">
                <a16:creationId xmlns:a16="http://schemas.microsoft.com/office/drawing/2014/main" id="{A2635EBB-A696-00A8-4BC3-F4B127BE93DC}"/>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31" name="Obrázek 30">
            <a:extLst>
              <a:ext uri="{FF2B5EF4-FFF2-40B4-BE49-F238E27FC236}">
                <a16:creationId xmlns:a16="http://schemas.microsoft.com/office/drawing/2014/main" id="{78AFF3EC-2E3C-3BCA-44F3-68058D885A61}"/>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2" name="Zástupný obsah 2">
            <a:extLst>
              <a:ext uri="{FF2B5EF4-FFF2-40B4-BE49-F238E27FC236}">
                <a16:creationId xmlns:a16="http://schemas.microsoft.com/office/drawing/2014/main" id="{25B7A185-F6AB-902A-5152-E04C0E74B52D}"/>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Funded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by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Views</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and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opinions</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expressed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are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however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those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of</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author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(s)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only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and do not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necessarily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reflect</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those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of</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Research</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Executive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Agency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Neither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nor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granting</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authority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can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be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held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responsible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for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them</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a:t>
            </a:r>
            <a:endParaRPr lang="cs-CZ" sz="700">
              <a:solidFill>
                <a:schemeClr val="tx1">
                  <a:lumMod val="65000"/>
                  <a:lumOff val="35000"/>
                </a:schemeClr>
              </a:solidFill>
              <a:latin typeface="Varela Round" pitchFamily="2" charset="-79"/>
              <a:cs typeface="Varela Round" pitchFamily="2" charset="-79"/>
            </a:endParaRPr>
          </a:p>
        </p:txBody>
      </p:sp>
      <p:sp>
        <p:nvSpPr>
          <p:cNvPr id="33" name="Obdélník 32">
            <a:extLst>
              <a:ext uri="{FF2B5EF4-FFF2-40B4-BE49-F238E27FC236}">
                <a16:creationId xmlns:a16="http://schemas.microsoft.com/office/drawing/2014/main" id="{6F3DF2C1-A267-26BA-4180-D08F8FEB2398}"/>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4" name="Grafický objekt 33">
            <a:extLst>
              <a:ext uri="{FF2B5EF4-FFF2-40B4-BE49-F238E27FC236}">
                <a16:creationId xmlns:a16="http://schemas.microsoft.com/office/drawing/2014/main" id="{DA836CF8-5B81-CB03-99DA-49ED8B1B6E90}"/>
              </a:ext>
            </a:extLst>
          </p:cNvPr>
          <p:cNvPicPr>
            <a:picLocks noChangeAspect="1"/>
          </p:cNvPicPr>
          <p:nvPr userDrawn="1"/>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709" y="728569"/>
            <a:ext cx="782955" cy="318725"/>
          </a:xfrm>
          <a:prstGeom prst="rect">
            <a:avLst/>
          </a:prstGeom>
        </p:spPr>
      </p:pic>
    </p:spTree>
    <p:extLst>
      <p:ext uri="{BB962C8B-B14F-4D97-AF65-F5344CB8AC3E}">
        <p14:creationId xmlns:p14="http://schemas.microsoft.com/office/powerpoint/2010/main" val="4141348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EA069DE6-4884-4EDB-D6D1-9F109ECA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6" name="Grafický objekt 5">
            <a:extLst>
              <a:ext uri="{FF2B5EF4-FFF2-40B4-BE49-F238E27FC236}">
                <a16:creationId xmlns:a16="http://schemas.microsoft.com/office/drawing/2014/main" id="{33778BE9-684B-CF76-1BF4-9F5D5F90E9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0" name="Obdélník 9">
            <a:extLst>
              <a:ext uri="{FF2B5EF4-FFF2-40B4-BE49-F238E27FC236}">
                <a16:creationId xmlns:a16="http://schemas.microsoft.com/office/drawing/2014/main" id="{E561CFBA-4CA8-176A-3B0D-649DBB389EB6}"/>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02FC2A12-D0D0-E4A4-82FF-67C6228BB5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16" name="Obdélník 15">
            <a:extLst>
              <a:ext uri="{FF2B5EF4-FFF2-40B4-BE49-F238E27FC236}">
                <a16:creationId xmlns:a16="http://schemas.microsoft.com/office/drawing/2014/main" id="{35E77DA1-897C-3031-FACC-4420EA71FEF7}"/>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B3BA2906-521D-BC0B-6AD3-09DB154A5F96}"/>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09" y="728569"/>
            <a:ext cx="782955" cy="318725"/>
          </a:xfrm>
          <a:prstGeom prst="rect">
            <a:avLst/>
          </a:prstGeom>
        </p:spPr>
      </p:pic>
      <p:sp>
        <p:nvSpPr>
          <p:cNvPr id="11" name="Zástupný obsah 2">
            <a:extLst>
              <a:ext uri="{FF2B5EF4-FFF2-40B4-BE49-F238E27FC236}">
                <a16:creationId xmlns:a16="http://schemas.microsoft.com/office/drawing/2014/main" id="{9BA4B092-A965-B4BF-E9C3-9F42E6B5FA34}"/>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050" noProof="0">
                <a:solidFill>
                  <a:schemeClr val="tx1">
                    <a:lumMod val="65000"/>
                    <a:lumOff val="35000"/>
                  </a:schemeClr>
                </a:solidFill>
                <a:effectLst/>
                <a:latin typeface="+mn-lt"/>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1050" noProof="0">
              <a:solidFill>
                <a:schemeClr val="tx1">
                  <a:lumMod val="65000"/>
                  <a:lumOff val="35000"/>
                </a:schemeClr>
              </a:solidFill>
              <a:latin typeface="+mn-lt"/>
              <a:cs typeface="Varela Round" pitchFamily="2" charset="-79"/>
            </a:endParaRPr>
          </a:p>
        </p:txBody>
      </p:sp>
      <p:sp>
        <p:nvSpPr>
          <p:cNvPr id="2" name="TextBox 1">
            <a:extLst>
              <a:ext uri="{FF2B5EF4-FFF2-40B4-BE49-F238E27FC236}">
                <a16:creationId xmlns:a16="http://schemas.microsoft.com/office/drawing/2014/main" id="{665154D7-ABF5-4B71-AC9D-1FE68A519C56}"/>
              </a:ext>
            </a:extLst>
          </p:cNvPr>
          <p:cNvSpPr txBox="1"/>
          <p:nvPr userDrawn="1"/>
        </p:nvSpPr>
        <p:spPr>
          <a:xfrm>
            <a:off x="11625943" y="6419461"/>
            <a:ext cx="494522" cy="369332"/>
          </a:xfrm>
          <a:prstGeom prst="rect">
            <a:avLst/>
          </a:prstGeom>
          <a:noFill/>
        </p:spPr>
        <p:txBody>
          <a:bodyPr wrap="square" rtlCol="0">
            <a:spAutoFit/>
          </a:bodyPr>
          <a:lstStyle/>
          <a:p>
            <a:pPr algn="ctr"/>
            <a:fld id="{B3CC5931-B118-42EC-A7DE-3BA6BA3C892B}" type="slidenum">
              <a:rPr lang="en-US" smtClean="0"/>
              <a:pPr algn="ctr"/>
              <a:t>‹#›</a:t>
            </a:fld>
            <a:endParaRPr lang="en-US"/>
          </a:p>
        </p:txBody>
      </p:sp>
    </p:spTree>
    <p:extLst>
      <p:ext uri="{BB962C8B-B14F-4D97-AF65-F5344CB8AC3E}">
        <p14:creationId xmlns:p14="http://schemas.microsoft.com/office/powerpoint/2010/main" val="87760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AE751-B403-4828-A174-5FFF125CF4ED}"/>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6F1111B9-B70D-437C-9BC9-B6F37A93FAD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F1CE169-396C-4FB2-8DC2-437F7128D166}"/>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5" name="Marcador de pie de página 4">
            <a:extLst>
              <a:ext uri="{FF2B5EF4-FFF2-40B4-BE49-F238E27FC236}">
                <a16:creationId xmlns:a16="http://schemas.microsoft.com/office/drawing/2014/main" id="{752520AB-BD9A-4566-A57D-B64FA6C45800}"/>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12162344-1316-4BEE-A0EA-F5799BE019A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4025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4A3A2-E568-4743-A7B3-6A2024F9F35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1A0AB466-71EF-4BC7-A647-1C43A215A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3972D30-33CE-410F-AE2E-D38AFBE4AA00}"/>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5" name="Marcador de pie de página 4">
            <a:extLst>
              <a:ext uri="{FF2B5EF4-FFF2-40B4-BE49-F238E27FC236}">
                <a16:creationId xmlns:a16="http://schemas.microsoft.com/office/drawing/2014/main" id="{CE91A4DF-C175-404D-8C54-A84DAB552C9C}"/>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408AF1E1-FF3F-4152-99A4-6ACE7B622EA9}"/>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1525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07C71-0730-4C4D-8A7B-96E438B28F21}"/>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2CB0C3AB-0F8D-4623-AE6C-DB2289A3215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6E5E9B06-331F-4A19-AB3F-8CBBD923E3B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a:extLst>
              <a:ext uri="{FF2B5EF4-FFF2-40B4-BE49-F238E27FC236}">
                <a16:creationId xmlns:a16="http://schemas.microsoft.com/office/drawing/2014/main" id="{D758951B-54F0-4BFA-85CB-53E76F7D0D3A}"/>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6" name="Marcador de pie de página 5">
            <a:extLst>
              <a:ext uri="{FF2B5EF4-FFF2-40B4-BE49-F238E27FC236}">
                <a16:creationId xmlns:a16="http://schemas.microsoft.com/office/drawing/2014/main" id="{F8EF74CC-C662-4A93-9DF3-176955787C5F}"/>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59E4EB8A-9D11-4A7A-8411-F410DC40390A}"/>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609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23E86-99E7-499C-9FA0-AA9810EB61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AA81728F-09DB-435A-A57C-ACC34A95F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C9AA9D-1781-45A2-9F77-C2F4AD40079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3F4D3603-788C-42B0-BB0F-BD5399A01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7BB54DD-7548-4D6B-943F-64000EFE17F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a:extLst>
              <a:ext uri="{FF2B5EF4-FFF2-40B4-BE49-F238E27FC236}">
                <a16:creationId xmlns:a16="http://schemas.microsoft.com/office/drawing/2014/main" id="{36B7456F-55CD-4944-BA54-D1223B996F85}"/>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8" name="Marcador de pie de página 7">
            <a:extLst>
              <a:ext uri="{FF2B5EF4-FFF2-40B4-BE49-F238E27FC236}">
                <a16:creationId xmlns:a16="http://schemas.microsoft.com/office/drawing/2014/main" id="{9A447087-5B1C-412D-BED1-D36635B746BB}"/>
              </a:ext>
            </a:extLst>
          </p:cNvPr>
          <p:cNvSpPr>
            <a:spLocks noGrp="1"/>
          </p:cNvSpPr>
          <p:nvPr>
            <p:ph type="ftr" sz="quarter" idx="11"/>
          </p:nvPr>
        </p:nvSpPr>
        <p:spPr/>
        <p:txBody>
          <a:bodyPr/>
          <a:lstStyle/>
          <a:p>
            <a:endParaRPr lang="ca-ES"/>
          </a:p>
        </p:txBody>
      </p:sp>
      <p:sp>
        <p:nvSpPr>
          <p:cNvPr id="9" name="Marcador de número de diapositiva 8">
            <a:extLst>
              <a:ext uri="{FF2B5EF4-FFF2-40B4-BE49-F238E27FC236}">
                <a16:creationId xmlns:a16="http://schemas.microsoft.com/office/drawing/2014/main" id="{34DEA115-C8DC-4F4F-9F0F-6DE21C5AB80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2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1CFDF-3813-4121-8139-557305DFA392}"/>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fecha 2">
            <a:extLst>
              <a:ext uri="{FF2B5EF4-FFF2-40B4-BE49-F238E27FC236}">
                <a16:creationId xmlns:a16="http://schemas.microsoft.com/office/drawing/2014/main" id="{00249F3E-2F06-42B2-A9D4-33F9A0B1D359}"/>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4" name="Marcador de pie de página 3">
            <a:extLst>
              <a:ext uri="{FF2B5EF4-FFF2-40B4-BE49-F238E27FC236}">
                <a16:creationId xmlns:a16="http://schemas.microsoft.com/office/drawing/2014/main" id="{DA44A2C3-C7D0-415A-91D3-040756E73016}"/>
              </a:ext>
            </a:extLst>
          </p:cNvPr>
          <p:cNvSpPr>
            <a:spLocks noGrp="1"/>
          </p:cNvSpPr>
          <p:nvPr>
            <p:ph type="ftr" sz="quarter" idx="11"/>
          </p:nvPr>
        </p:nvSpPr>
        <p:spPr/>
        <p:txBody>
          <a:bodyPr/>
          <a:lstStyle/>
          <a:p>
            <a:endParaRPr lang="ca-ES"/>
          </a:p>
        </p:txBody>
      </p:sp>
      <p:sp>
        <p:nvSpPr>
          <p:cNvPr id="5" name="Marcador de número de diapositiva 4">
            <a:extLst>
              <a:ext uri="{FF2B5EF4-FFF2-40B4-BE49-F238E27FC236}">
                <a16:creationId xmlns:a16="http://schemas.microsoft.com/office/drawing/2014/main" id="{B834835F-51EC-4006-898C-324202CB0948}"/>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89281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127FCA-4FEE-40BD-81EE-BC4D9520A2C6}"/>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3" name="Marcador de pie de página 2">
            <a:extLst>
              <a:ext uri="{FF2B5EF4-FFF2-40B4-BE49-F238E27FC236}">
                <a16:creationId xmlns:a16="http://schemas.microsoft.com/office/drawing/2014/main" id="{EC33B712-DEB4-4A79-A0EC-503055B24FE4}"/>
              </a:ext>
            </a:extLst>
          </p:cNvPr>
          <p:cNvSpPr>
            <a:spLocks noGrp="1"/>
          </p:cNvSpPr>
          <p:nvPr>
            <p:ph type="ftr" sz="quarter" idx="11"/>
          </p:nvPr>
        </p:nvSpPr>
        <p:spPr/>
        <p:txBody>
          <a:bodyPr/>
          <a:lstStyle/>
          <a:p>
            <a:endParaRPr lang="ca-ES"/>
          </a:p>
        </p:txBody>
      </p:sp>
      <p:sp>
        <p:nvSpPr>
          <p:cNvPr id="4" name="Marcador de número de diapositiva 3">
            <a:extLst>
              <a:ext uri="{FF2B5EF4-FFF2-40B4-BE49-F238E27FC236}">
                <a16:creationId xmlns:a16="http://schemas.microsoft.com/office/drawing/2014/main" id="{5BB9123C-25B0-47CD-893D-D443CADA2AF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1069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4758B-321A-4998-902A-A45CDACCBC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49110E9D-128C-483A-BB4A-EF70B5B0D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C196A921-4AFA-4EAC-8905-B7CDD8833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BA80C9A-C326-46A4-8F03-B7F292EA7D42}"/>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6" name="Marcador de pie de página 5">
            <a:extLst>
              <a:ext uri="{FF2B5EF4-FFF2-40B4-BE49-F238E27FC236}">
                <a16:creationId xmlns:a16="http://schemas.microsoft.com/office/drawing/2014/main" id="{9B52C026-23D7-44C2-BA60-CA63DC0654F6}"/>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60133D24-7CD2-4A2F-8B89-67E1FD007C44}"/>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454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944A1-68DD-45AE-8EC8-D72B55C178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FF56F17E-366D-425A-9C8D-53BEDBDCC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01A21CC4-5A73-4E32-8A0C-09C9E0D2D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5E71BC-0A45-4AC4-B154-F6D8A8439053}"/>
              </a:ext>
            </a:extLst>
          </p:cNvPr>
          <p:cNvSpPr>
            <a:spLocks noGrp="1"/>
          </p:cNvSpPr>
          <p:nvPr>
            <p:ph type="dt" sz="half" idx="10"/>
          </p:nvPr>
        </p:nvSpPr>
        <p:spPr/>
        <p:txBody>
          <a:bodyPr/>
          <a:lstStyle/>
          <a:p>
            <a:fld id="{DFE01261-5BA9-47D7-BD4C-5B241D0732E3}" type="datetimeFigureOut">
              <a:rPr lang="ca-ES" smtClean="0"/>
              <a:t>30/5/2025</a:t>
            </a:fld>
            <a:endParaRPr lang="ca-ES"/>
          </a:p>
        </p:txBody>
      </p:sp>
      <p:sp>
        <p:nvSpPr>
          <p:cNvPr id="6" name="Marcador de pie de página 5">
            <a:extLst>
              <a:ext uri="{FF2B5EF4-FFF2-40B4-BE49-F238E27FC236}">
                <a16:creationId xmlns:a16="http://schemas.microsoft.com/office/drawing/2014/main" id="{C7D266DB-5D4E-4380-A0EE-84A37D76A513}"/>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97F7BC5A-2845-4DE4-BF49-72379BB5929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96417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EA4D497-3288-4D2C-BE36-4F9BE3A43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8498133A-5B4C-4878-9DE0-3D57AEBCA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A2C4387-96E9-4379-9EEB-CA27B9657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01261-5BA9-47D7-BD4C-5B241D0732E3}" type="datetimeFigureOut">
              <a:rPr lang="ca-ES" smtClean="0"/>
              <a:t>30/5/2025</a:t>
            </a:fld>
            <a:endParaRPr lang="ca-ES"/>
          </a:p>
        </p:txBody>
      </p:sp>
      <p:sp>
        <p:nvSpPr>
          <p:cNvPr id="5" name="Marcador de pie de página 4">
            <a:extLst>
              <a:ext uri="{FF2B5EF4-FFF2-40B4-BE49-F238E27FC236}">
                <a16:creationId xmlns:a16="http://schemas.microsoft.com/office/drawing/2014/main" id="{9489CEED-9A45-48B7-AB8D-F32975629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a:extLst>
              <a:ext uri="{FF2B5EF4-FFF2-40B4-BE49-F238E27FC236}">
                <a16:creationId xmlns:a16="http://schemas.microsoft.com/office/drawing/2014/main" id="{0D9151D7-81FC-4A91-9974-40209F30B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5B461-C16D-426C-A337-FBC029A285F8}" type="slidenum">
              <a:rPr lang="ca-ES" smtClean="0"/>
              <a:t>‹#›</a:t>
            </a:fld>
            <a:endParaRPr lang="ca-ES"/>
          </a:p>
        </p:txBody>
      </p:sp>
    </p:spTree>
    <p:extLst>
      <p:ext uri="{BB962C8B-B14F-4D97-AF65-F5344CB8AC3E}">
        <p14:creationId xmlns:p14="http://schemas.microsoft.com/office/powerpoint/2010/main" val="13026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ec.europa.eu/research/participants/docs/h2020-funding-guide/other/event220623.htm" TargetMode="External"/><Relationship Id="rId7" Type="http://schemas.openxmlformats.org/officeDocument/2006/relationships/diagramLayout" Target="../diagrams/layout1.xm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diagramData" Target="../diagrams/data1.xml"/><Relationship Id="rId5" Type="http://schemas.openxmlformats.org/officeDocument/2006/relationships/hyperlink" Target="https://eige.europa.eu/gender-mainstreaming/toolkits/gear" TargetMode="External"/><Relationship Id="rId10" Type="http://schemas.microsoft.com/office/2007/relationships/diagramDrawing" Target="../diagrams/drawing1.xml"/><Relationship Id="rId4" Type="http://schemas.openxmlformats.org/officeDocument/2006/relationships/hyperlink" Target="https://op.europa.eu/en/publication-detail/-/publication/ffcb06c3-200a-11ec-bd8e-01aa75ed71a1" TargetMode="External"/><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uwien.at/en/tu-wien/organisation/zentrale-bereiche/genderkompetenz/gender-in-der-forschung/geschlecht-innovation/geecco-results/evaluation-and-monitoring-tutorials"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act-on-gender.eu/nes/gender-equality-audit-and-monitoring-geam-too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europa.eu/info/funding-tenders/opportunities/docs/2021-2027/horizon/temp-form/af/af_he-ria-ia_en.pdf"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genderedinnovations.stanford.edu/methods/standards.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genderedinnovations.stanford.edu/methods/standard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s://genderedinnovations.stanford.edu/methods/standards.html" TargetMode="External"/><Relationship Id="rId4" Type="http://schemas.openxmlformats.org/officeDocument/2006/relationships/hyperlink" Target="https://ec.europa.eu/info/funding-tenders/opportunities/docs/2021-2027/horizon/temp-form/af/af_he-ria-ia_en.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aga_en.pdf"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aga_en.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s://euraxess.ec.europa.eu/jobs/hrs4r" TargetMode="External"/><Relationship Id="rId4" Type="http://schemas.openxmlformats.org/officeDocument/2006/relationships/hyperlink" Target="https://euraxess.ec.europa.eu/jobs/chart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genderedinnovations.stanford.edu/methods/language.html"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hyperlink" Target="https://genderedinnovations.stanford.edu/methods/language.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p.europa.eu/en/publication-detail/-/publication/a1c3da18-01fe-11eb-974f-01aa75ed71a1"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widera-2022-era-01-81" TargetMode="External"/><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europa.eu/info/funding-tenders/opportunities/docs/2021-2027/horizon/wp-call/2023-2024/wp-11-widening-participation-and-strengthening-the-european-research-area_horizon-2023-2024_en.pdf"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ec.europa.eu/info/funding-tenders/opportunities/portal/screen/work-as-an-expert" TargetMode="External"/><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8" Type="http://schemas.openxmlformats.org/officeDocument/2006/relationships/hyperlink" Target="http://garciaproject.eu/wp-content/uploads/2015/12/GARCIA_working_paper_6.pdf" TargetMode="External"/><Relationship Id="rId3" Type="http://schemas.openxmlformats.org/officeDocument/2006/relationships/hyperlink" Target="http://ec.europa.eu/research/swafs/pdf/pub_gender_equality/report_on_implicit_gender_biases_during_evaluations.pdf" TargetMode="External"/><Relationship Id="rId7" Type="http://schemas.openxmlformats.org/officeDocument/2006/relationships/hyperlink" Target="https://www.youtube.com/watch?v=Hq4eWo30RfY" TargetMode="External"/><Relationship Id="rId2" Type="http://schemas.openxmlformats.org/officeDocument/2006/relationships/hyperlink" Target="https://eige.europa.eu/gender-mainstreaming/toolkits/gear/action-toolbox" TargetMode="External"/><Relationship Id="rId1" Type="http://schemas.openxmlformats.org/officeDocument/2006/relationships/slideLayout" Target="../slideLayouts/slideLayout14.xml"/><Relationship Id="rId6" Type="http://schemas.openxmlformats.org/officeDocument/2006/relationships/hyperlink" Target="https://www.youtube.com/watch?v=aoGqpvO27QQ" TargetMode="External"/><Relationship Id="rId11" Type="http://schemas.openxmlformats.org/officeDocument/2006/relationships/image" Target="../media/image11.png"/><Relationship Id="rId5" Type="http://schemas.openxmlformats.org/officeDocument/2006/relationships/hyperlink" Target="https://blogs.sciencemag.org/sciencehound/2019/01/03/new-tools-for-gender-analysis" TargetMode="External"/><Relationship Id="rId10" Type="http://schemas.openxmlformats.org/officeDocument/2006/relationships/hyperlink" Target="http://www.yellowwindow.be/genderinresearch/downloads/YW2009_GenderToolKit_Module1.pdf" TargetMode="External"/><Relationship Id="rId4" Type="http://schemas.openxmlformats.org/officeDocument/2006/relationships/hyperlink" Target="http://gender-decoder.katmatfield.com/" TargetMode="External"/><Relationship Id="rId9" Type="http://schemas.openxmlformats.org/officeDocument/2006/relationships/hyperlink" Target="https://cgspace.cgiar.org/bitstream/handle/10568/45955/CCAFS_Gender_Toolbox.pdf?sequence=7"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144858" y="3175461"/>
            <a:ext cx="9523404" cy="17898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800" b="1" dirty="0"/>
              <a:t>A nemi dimenzió </a:t>
            </a:r>
            <a:r>
              <a:rPr lang="hu-HU" sz="2800" b="1" dirty="0"/>
              <a:t>megjelenése </a:t>
            </a:r>
            <a:r>
              <a:rPr lang="it-IT" sz="2800" b="1" dirty="0"/>
              <a:t>a kutatásban</a:t>
            </a:r>
            <a:endParaRPr lang="hu-HU" sz="2800" b="1" dirty="0">
              <a:solidFill>
                <a:schemeClr val="tx1">
                  <a:lumMod val="65000"/>
                  <a:lumOff val="35000"/>
                </a:schemeClr>
              </a:solidFill>
              <a:latin typeface="Calibri"/>
              <a:cs typeface="Calibri"/>
            </a:endParaRPr>
          </a:p>
          <a:p>
            <a:pPr algn="l"/>
            <a:r>
              <a:rPr lang="hu-HU" dirty="0"/>
              <a:t>A projektekben megjelenő nemek közötti egyenlőség, valamint a nemek közötti egyenlőséget támogató finanszírozási lehetőségek</a:t>
            </a:r>
            <a:endParaRPr lang="en-US" dirty="0">
              <a:solidFill>
                <a:schemeClr val="tx1">
                  <a:lumMod val="65000"/>
                  <a:lumOff val="35000"/>
                </a:schemeClr>
              </a:solidFill>
              <a:latin typeface="Calibri"/>
              <a:cs typeface="Calibri"/>
            </a:endParaRPr>
          </a:p>
          <a:p>
            <a:pPr algn="l"/>
            <a:r>
              <a:rPr lang="hu-HU" sz="1800" i="1" dirty="0">
                <a:solidFill>
                  <a:schemeClr val="tx1">
                    <a:lumMod val="65000"/>
                    <a:lumOff val="35000"/>
                  </a:schemeClr>
                </a:solidFill>
                <a:highlight>
                  <a:srgbClr val="C0C0C0"/>
                </a:highlight>
                <a:latin typeface="Calibri"/>
                <a:cs typeface="Calibri"/>
              </a:rPr>
              <a:t>&lt;</a:t>
            </a:r>
            <a:r>
              <a:rPr lang="en-US" sz="1800" i="1" dirty="0" err="1">
                <a:solidFill>
                  <a:schemeClr val="tx1">
                    <a:lumMod val="65000"/>
                    <a:lumOff val="35000"/>
                  </a:schemeClr>
                </a:solidFill>
                <a:highlight>
                  <a:srgbClr val="C0C0C0"/>
                </a:highlight>
                <a:latin typeface="Calibri"/>
                <a:cs typeface="Calibri"/>
              </a:rPr>
              <a:t>Dátum</a:t>
            </a:r>
            <a:r>
              <a:rPr lang="en-US" sz="1800" i="1" dirty="0">
                <a:solidFill>
                  <a:schemeClr val="tx1">
                    <a:lumMod val="65000"/>
                    <a:lumOff val="35000"/>
                  </a:schemeClr>
                </a:solidFill>
                <a:highlight>
                  <a:srgbClr val="C0C0C0"/>
                </a:highlight>
                <a:latin typeface="Calibri"/>
                <a:cs typeface="Calibri"/>
              </a:rPr>
              <a:t>. A </a:t>
            </a:r>
            <a:r>
              <a:rPr lang="en-US" sz="1800" i="1" dirty="0" err="1">
                <a:solidFill>
                  <a:schemeClr val="tx1">
                    <a:lumMod val="65000"/>
                    <a:lumOff val="35000"/>
                  </a:schemeClr>
                </a:solidFill>
                <a:highlight>
                  <a:srgbClr val="C0C0C0"/>
                </a:highlight>
                <a:latin typeface="Calibri"/>
                <a:cs typeface="Calibri"/>
              </a:rPr>
              <a:t>moderátor</a:t>
            </a:r>
            <a:r>
              <a:rPr lang="en-US" sz="1800" i="1" dirty="0">
                <a:solidFill>
                  <a:schemeClr val="tx1">
                    <a:lumMod val="65000"/>
                    <a:lumOff val="35000"/>
                  </a:schemeClr>
                </a:solidFill>
                <a:highlight>
                  <a:srgbClr val="C0C0C0"/>
                </a:highlight>
                <a:latin typeface="Calibri"/>
                <a:cs typeface="Calibri"/>
              </a:rPr>
              <a:t> neve, e-mail </a:t>
            </a:r>
            <a:r>
              <a:rPr lang="en-US" sz="1800" i="1" dirty="0" err="1">
                <a:solidFill>
                  <a:schemeClr val="tx1">
                    <a:lumMod val="65000"/>
                    <a:lumOff val="35000"/>
                  </a:schemeClr>
                </a:solidFill>
                <a:highlight>
                  <a:srgbClr val="C0C0C0"/>
                </a:highlight>
                <a:latin typeface="Calibri"/>
                <a:cs typeface="Calibri"/>
              </a:rPr>
              <a:t>címe</a:t>
            </a:r>
            <a:r>
              <a:rPr lang="hu-HU" sz="1800" i="1" dirty="0">
                <a:solidFill>
                  <a:schemeClr val="tx1">
                    <a:lumMod val="65000"/>
                    <a:lumOff val="35000"/>
                  </a:schemeClr>
                </a:solidFill>
                <a:highlight>
                  <a:srgbClr val="C0C0C0"/>
                </a:highlight>
                <a:latin typeface="Calibri"/>
                <a:cs typeface="Calibri"/>
              </a:rPr>
              <a:t>&gt;</a:t>
            </a:r>
            <a:r>
              <a:rPr lang="en-US" sz="1800" dirty="0">
                <a:solidFill>
                  <a:schemeClr val="tx1">
                    <a:lumMod val="65000"/>
                    <a:lumOff val="35000"/>
                  </a:schemeClr>
                </a:solidFill>
                <a:latin typeface="Calibri"/>
                <a:cs typeface="Calibri"/>
              </a:rPr>
              <a:t>.</a:t>
            </a:r>
          </a:p>
          <a:p>
            <a:pPr algn="l"/>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98382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adreDeText 7">
            <a:extLst>
              <a:ext uri="{FF2B5EF4-FFF2-40B4-BE49-F238E27FC236}">
                <a16:creationId xmlns:a16="http://schemas.microsoft.com/office/drawing/2014/main" id="{CC47EDA9-F5CD-4F38-9FB8-8C83878CB47A}"/>
              </a:ext>
            </a:extLst>
          </p:cNvPr>
          <p:cNvSpPr txBox="1"/>
          <p:nvPr/>
        </p:nvSpPr>
        <p:spPr>
          <a:xfrm>
            <a:off x="2658308" y="1550337"/>
            <a:ext cx="7223760" cy="523220"/>
          </a:xfrm>
          <a:prstGeom prst="rect">
            <a:avLst/>
          </a:prstGeom>
          <a:noFill/>
        </p:spPr>
        <p:txBody>
          <a:bodyPr wrap="square">
            <a:spAutoFit/>
          </a:bodyPr>
          <a:lstStyle/>
          <a:p>
            <a:r>
              <a:rPr lang="en-US" sz="2800" b="1" dirty="0">
                <a:solidFill>
                  <a:srgbClr val="2EA234"/>
                </a:solidFill>
                <a:latin typeface="Calibri"/>
                <a:cs typeface="Calibri"/>
              </a:rPr>
              <a:t>A GEP-</a:t>
            </a:r>
            <a:r>
              <a:rPr lang="en-US" sz="2800" b="1" dirty="0" err="1">
                <a:solidFill>
                  <a:srgbClr val="2EA234"/>
                </a:solidFill>
                <a:latin typeface="Calibri"/>
                <a:cs typeface="Calibri"/>
              </a:rPr>
              <a:t>folyamat</a:t>
            </a:r>
            <a:r>
              <a:rPr lang="en-US" sz="2800" b="1" dirty="0">
                <a:solidFill>
                  <a:srgbClr val="2EA234"/>
                </a:solidFill>
                <a:latin typeface="Calibri"/>
                <a:cs typeface="Calibri"/>
              </a:rPr>
              <a:t> </a:t>
            </a:r>
            <a:r>
              <a:rPr lang="en-US" sz="2800" b="1" dirty="0" err="1">
                <a:solidFill>
                  <a:srgbClr val="2EA234"/>
                </a:solidFill>
                <a:latin typeface="Calibri"/>
                <a:cs typeface="Calibri"/>
              </a:rPr>
              <a:t>kötelező</a:t>
            </a:r>
            <a:r>
              <a:rPr lang="en-US" sz="2800" b="1" dirty="0">
                <a:solidFill>
                  <a:srgbClr val="2EA234"/>
                </a:solidFill>
                <a:latin typeface="Calibri"/>
                <a:cs typeface="Calibri"/>
              </a:rPr>
              <a:t> </a:t>
            </a:r>
            <a:r>
              <a:rPr lang="en-US" sz="2800" b="1" dirty="0" err="1">
                <a:solidFill>
                  <a:srgbClr val="2EA234"/>
                </a:solidFill>
                <a:latin typeface="Calibri"/>
                <a:cs typeface="Calibri"/>
              </a:rPr>
              <a:t>követelményei</a:t>
            </a:r>
            <a:endParaRPr lang="cs-CZ" sz="2800" b="1" i="0" dirty="0">
              <a:solidFill>
                <a:srgbClr val="2EA234"/>
              </a:solidFill>
              <a:latin typeface="Calibri"/>
              <a:cs typeface="Calibri"/>
            </a:endParaRPr>
          </a:p>
        </p:txBody>
      </p:sp>
      <p:sp>
        <p:nvSpPr>
          <p:cNvPr id="9" name="TextovéPole 3">
            <a:extLst>
              <a:ext uri="{FF2B5EF4-FFF2-40B4-BE49-F238E27FC236}">
                <a16:creationId xmlns:a16="http://schemas.microsoft.com/office/drawing/2014/main" id="{4F5748A7-65E3-43E6-99F5-08B0524B8F5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a:t>
            </a:r>
            <a:r>
              <a:rPr lang="en-US" sz="2800" b="1" dirty="0" err="1">
                <a:solidFill>
                  <a:schemeClr val="tx1">
                    <a:lumMod val="65000"/>
                    <a:lumOff val="35000"/>
                  </a:schemeClr>
                </a:solidFill>
                <a:latin typeface="Calibri"/>
                <a:cs typeface="Calibri"/>
              </a:rPr>
              <a:t>Nemek</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közötti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egyenlőségi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terv</a:t>
            </a:r>
            <a:r>
              <a:rPr lang="en-US" sz="2800" b="1" dirty="0">
                <a:solidFill>
                  <a:schemeClr val="tx1">
                    <a:lumMod val="65000"/>
                    <a:lumOff val="35000"/>
                  </a:schemeClr>
                </a:solidFill>
                <a:latin typeface="Calibri"/>
                <a:cs typeface="Calibri"/>
              </a:rPr>
              <a:t> a </a:t>
            </a:r>
            <a:r>
              <a:rPr lang="en-US" sz="2800" b="1" dirty="0" err="1">
                <a:solidFill>
                  <a:schemeClr val="tx1">
                    <a:lumMod val="65000"/>
                    <a:lumOff val="35000"/>
                  </a:schemeClr>
                </a:solidFill>
                <a:latin typeface="Calibri"/>
                <a:cs typeface="Calibri"/>
              </a:rPr>
              <a:t>Horizont</a:t>
            </a:r>
            <a:r>
              <a:rPr lang="en-US" sz="2800" b="1" dirty="0">
                <a:solidFill>
                  <a:schemeClr val="tx1">
                    <a:lumMod val="65000"/>
                    <a:lumOff val="35000"/>
                  </a:schemeClr>
                </a:solidFill>
                <a:latin typeface="Calibri"/>
                <a:cs typeface="Calibri"/>
              </a:rPr>
              <a:t> Európa </a:t>
            </a:r>
            <a:r>
              <a:rPr lang="en-US" sz="2800" b="1" dirty="0" err="1">
                <a:solidFill>
                  <a:schemeClr val="tx1">
                    <a:lumMod val="65000"/>
                    <a:lumOff val="35000"/>
                  </a:schemeClr>
                </a:solidFill>
                <a:latin typeface="Calibri"/>
                <a:cs typeface="Calibri"/>
              </a:rPr>
              <a:t>projektekben</a:t>
            </a:r>
            <a:endParaRPr lang="cs-CZ" sz="2800" b="1" i="0" dirty="0">
              <a:solidFill>
                <a:schemeClr val="tx1">
                  <a:lumMod val="65000"/>
                  <a:lumOff val="35000"/>
                </a:schemeClr>
              </a:solidFill>
              <a:latin typeface="Calibri"/>
              <a:cs typeface="Calibri"/>
            </a:endParaRPr>
          </a:p>
        </p:txBody>
      </p:sp>
      <p:pic>
        <p:nvPicPr>
          <p:cNvPr id="11" name="Imagen 3">
            <a:extLst>
              <a:ext uri="{FF2B5EF4-FFF2-40B4-BE49-F238E27FC236}">
                <a16:creationId xmlns:a16="http://schemas.microsoft.com/office/drawing/2014/main" id="{EC73C933-1EF2-4B61-9CE7-00CCA7F07A52}"/>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12" name="Rectángulo 1">
            <a:extLst>
              <a:ext uri="{FF2B5EF4-FFF2-40B4-BE49-F238E27FC236}">
                <a16:creationId xmlns:a16="http://schemas.microsoft.com/office/drawing/2014/main" id="{0B6789A6-EA9D-4922-9914-3ABB7DF7C014}"/>
              </a:ext>
            </a:extLst>
          </p:cNvPr>
          <p:cNvSpPr/>
          <p:nvPr/>
        </p:nvSpPr>
        <p:spPr>
          <a:xfrm>
            <a:off x="904775" y="4928878"/>
            <a:ext cx="8191600" cy="476925"/>
          </a:xfrm>
          <a:prstGeom prst="rect">
            <a:avLst/>
          </a:prstGeom>
        </p:spPr>
        <p:txBody>
          <a:bodyPr wrap="square">
            <a:spAutoFit/>
          </a:bodyPr>
          <a:lstStyle/>
          <a:p>
            <a:r>
              <a:rPr lang="ca-ES" sz="1200" dirty="0">
                <a:hlinkClick r:id="rId3"/>
              </a:rPr>
              <a:t>Forrás: https://ec.europa.eu/research/participants/docs/h2020-funding-guide/other/event220623.htm</a:t>
            </a:r>
            <a:endParaRPr lang="ca-ES" sz="1200" dirty="0"/>
          </a:p>
          <a:p>
            <a:pPr marL="361942" lvl="0" indent="-361942" algn="just" defTabSz="914377">
              <a:lnSpc>
                <a:spcPct val="115000"/>
              </a:lnSpc>
              <a:spcAft>
                <a:spcPts val="1000"/>
              </a:spcAft>
              <a:buClr>
                <a:srgbClr val="931680"/>
              </a:buClr>
              <a:defRPr/>
            </a:pPr>
            <a:r>
              <a:rPr lang="ca-ES" sz="1200" dirty="0"/>
              <a:t>További információk: </a:t>
            </a:r>
            <a:r>
              <a:rPr lang="en-GB" sz="1200" dirty="0" err="1">
                <a:solidFill>
                  <a:srgbClr val="4D4D4D"/>
                </a:solidFill>
                <a:ea typeface="Open Sans Light" panose="020B0306030504020204" pitchFamily="34" charset="0"/>
                <a:cs typeface="Open Sans Light" panose="020B0306030504020204" pitchFamily="34" charset="0"/>
                <a:sym typeface="Helvetica"/>
                <a:hlinkClick r:id="rId4"/>
              </a:rPr>
              <a:t>Horizont</a:t>
            </a:r>
            <a:r>
              <a:rPr lang="en-GB" sz="1200" dirty="0">
                <a:solidFill>
                  <a:srgbClr val="4D4D4D"/>
                </a:solidFill>
                <a:ea typeface="Open Sans Light" panose="020B0306030504020204" pitchFamily="34" charset="0"/>
                <a:cs typeface="Open Sans Light" panose="020B0306030504020204" pitchFamily="34" charset="0"/>
                <a:sym typeface="Helvetica"/>
                <a:hlinkClick r:id="rId4"/>
              </a:rPr>
              <a:t> Európa </a:t>
            </a:r>
            <a:r>
              <a:rPr lang="en-GB" sz="1200" dirty="0" err="1">
                <a:solidFill>
                  <a:srgbClr val="4D4D4D"/>
                </a:solidFill>
                <a:ea typeface="Open Sans Light" panose="020B0306030504020204" pitchFamily="34" charset="0"/>
                <a:cs typeface="Open Sans Light" panose="020B0306030504020204" pitchFamily="34" charset="0"/>
                <a:sym typeface="Helvetica"/>
                <a:hlinkClick r:id="rId4"/>
              </a:rPr>
              <a:t>iránymutatás</a:t>
            </a:r>
            <a:r>
              <a:rPr lang="en-GB" sz="1200" dirty="0">
                <a:solidFill>
                  <a:srgbClr val="4D4D4D"/>
                </a:solidFill>
                <a:ea typeface="Open Sans Light" panose="020B0306030504020204" pitchFamily="34" charset="0"/>
                <a:cs typeface="Open Sans Light" panose="020B0306030504020204" pitchFamily="34" charset="0"/>
                <a:sym typeface="Helvetica"/>
                <a:hlinkClick r:id="rId4"/>
              </a:rPr>
              <a:t> a </a:t>
            </a:r>
            <a:r>
              <a:rPr lang="en-GB" sz="1200" dirty="0" err="1">
                <a:solidFill>
                  <a:srgbClr val="4D4D4D"/>
                </a:solidFill>
                <a:ea typeface="Open Sans Light" panose="020B0306030504020204" pitchFamily="34" charset="0"/>
                <a:cs typeface="Open Sans Light" panose="020B0306030504020204" pitchFamily="34" charset="0"/>
                <a:sym typeface="Helvetica"/>
                <a:hlinkClick r:id="rId4"/>
              </a:rPr>
              <a:t>nemek</a:t>
            </a:r>
            <a:r>
              <a:rPr lang="en-GB" sz="1200" dirty="0">
                <a:solidFill>
                  <a:srgbClr val="4D4D4D"/>
                </a:solidFill>
                <a:ea typeface="Open Sans Light" panose="020B0306030504020204" pitchFamily="34" charset="0"/>
                <a:cs typeface="Open Sans Light" panose="020B0306030504020204" pitchFamily="34" charset="0"/>
                <a:sym typeface="Helvetica"/>
                <a:hlinkClick r:id="rId4"/>
              </a:rPr>
              <a:t> </a:t>
            </a:r>
            <a:r>
              <a:rPr lang="en-GB" sz="1200" dirty="0" err="1">
                <a:solidFill>
                  <a:srgbClr val="4D4D4D"/>
                </a:solidFill>
                <a:ea typeface="Open Sans Light" panose="020B0306030504020204" pitchFamily="34" charset="0"/>
                <a:cs typeface="Open Sans Light" panose="020B0306030504020204" pitchFamily="34" charset="0"/>
                <a:sym typeface="Helvetica"/>
                <a:hlinkClick r:id="rId4"/>
              </a:rPr>
              <a:t>közötti</a:t>
            </a:r>
            <a:r>
              <a:rPr lang="en-GB" sz="1200" dirty="0">
                <a:solidFill>
                  <a:srgbClr val="4D4D4D"/>
                </a:solidFill>
                <a:ea typeface="Open Sans Light" panose="020B0306030504020204" pitchFamily="34" charset="0"/>
                <a:cs typeface="Open Sans Light" panose="020B0306030504020204" pitchFamily="34" charset="0"/>
                <a:sym typeface="Helvetica"/>
                <a:hlinkClick r:id="rId4"/>
              </a:rPr>
              <a:t> </a:t>
            </a:r>
            <a:r>
              <a:rPr lang="en-GB" sz="1200" dirty="0" err="1">
                <a:solidFill>
                  <a:srgbClr val="4D4D4D"/>
                </a:solidFill>
                <a:ea typeface="Open Sans Light" panose="020B0306030504020204" pitchFamily="34" charset="0"/>
                <a:cs typeface="Open Sans Light" panose="020B0306030504020204" pitchFamily="34" charset="0"/>
                <a:sym typeface="Helvetica"/>
                <a:hlinkClick r:id="rId4"/>
              </a:rPr>
              <a:t>egyenlőségi</a:t>
            </a:r>
            <a:r>
              <a:rPr lang="en-GB" sz="1200" dirty="0">
                <a:solidFill>
                  <a:srgbClr val="4D4D4D"/>
                </a:solidFill>
                <a:ea typeface="Open Sans Light" panose="020B0306030504020204" pitchFamily="34" charset="0"/>
                <a:cs typeface="Open Sans Light" panose="020B0306030504020204" pitchFamily="34" charset="0"/>
                <a:sym typeface="Helvetica"/>
                <a:hlinkClick r:id="rId4"/>
              </a:rPr>
              <a:t> </a:t>
            </a:r>
            <a:r>
              <a:rPr lang="en-GB" sz="1200" dirty="0" err="1">
                <a:solidFill>
                  <a:srgbClr val="4D4D4D"/>
                </a:solidFill>
                <a:ea typeface="Open Sans Light" panose="020B0306030504020204" pitchFamily="34" charset="0"/>
                <a:cs typeface="Open Sans Light" panose="020B0306030504020204" pitchFamily="34" charset="0"/>
                <a:sym typeface="Helvetica"/>
                <a:hlinkClick r:id="rId4"/>
              </a:rPr>
              <a:t>tervekről</a:t>
            </a:r>
            <a:r>
              <a:rPr lang="en-GB" sz="1200" dirty="0">
                <a:solidFill>
                  <a:srgbClr val="4D4D4D"/>
                </a:solidFill>
                <a:ea typeface="Open Sans Light" panose="020B0306030504020204" pitchFamily="34" charset="0"/>
                <a:cs typeface="Open Sans Light" panose="020B0306030504020204" pitchFamily="34" charset="0"/>
                <a:sym typeface="Helvetica"/>
              </a:rPr>
              <a:t>. </a:t>
            </a:r>
            <a:r>
              <a:rPr lang="en-GB" sz="1200" dirty="0">
                <a:solidFill>
                  <a:srgbClr val="0000FF"/>
                </a:solidFill>
                <a:ea typeface="Open Sans Light" panose="020B0306030504020204" pitchFamily="34" charset="0"/>
                <a:cs typeface="Open Sans Light" panose="020B0306030504020204" pitchFamily="34" charset="0"/>
                <a:sym typeface="Helvetica"/>
                <a:hlinkClick r:id="rId5"/>
              </a:rPr>
              <a:t>GEAR </a:t>
            </a:r>
            <a:r>
              <a:rPr lang="en-GB" sz="1200" dirty="0" err="1">
                <a:solidFill>
                  <a:srgbClr val="0000FF"/>
                </a:solidFill>
                <a:ea typeface="Open Sans Light" panose="020B0306030504020204" pitchFamily="34" charset="0"/>
                <a:cs typeface="Open Sans Light" panose="020B0306030504020204" pitchFamily="34" charset="0"/>
                <a:sym typeface="Helvetica"/>
                <a:hlinkClick r:id="rId5"/>
              </a:rPr>
              <a:t>eszköz</a:t>
            </a:r>
            <a:endParaRPr lang="en-GB" sz="1200" dirty="0">
              <a:solidFill>
                <a:srgbClr val="4D4D4D"/>
              </a:solidFill>
              <a:ea typeface="Open Sans Light" panose="020B0306030504020204" pitchFamily="34" charset="0"/>
              <a:cs typeface="Open Sans Light" panose="020B0306030504020204" pitchFamily="34" charset="0"/>
              <a:sym typeface="Helvetica"/>
            </a:endParaRPr>
          </a:p>
        </p:txBody>
      </p:sp>
      <p:graphicFrame>
        <p:nvGraphicFramePr>
          <p:cNvPr id="6" name="Diagram 5">
            <a:extLst>
              <a:ext uri="{FF2B5EF4-FFF2-40B4-BE49-F238E27FC236}">
                <a16:creationId xmlns:a16="http://schemas.microsoft.com/office/drawing/2014/main" id="{7BE03CCE-4861-E9C9-F3E5-68E8840906E6}"/>
              </a:ext>
            </a:extLst>
          </p:cNvPr>
          <p:cNvGraphicFramePr/>
          <p:nvPr>
            <p:extLst>
              <p:ext uri="{D42A27DB-BD31-4B8C-83A1-F6EECF244321}">
                <p14:modId xmlns:p14="http://schemas.microsoft.com/office/powerpoint/2010/main" val="2184603568"/>
              </p:ext>
            </p:extLst>
          </p:nvPr>
        </p:nvGraphicFramePr>
        <p:xfrm>
          <a:off x="2072090" y="2104103"/>
          <a:ext cx="7298052" cy="26803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8673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78A7F8-F6B1-4CD5-865F-781DDB8135C9}"/>
              </a:ext>
            </a:extLst>
          </p:cNvPr>
          <p:cNvSpPr txBox="1"/>
          <p:nvPr/>
        </p:nvSpPr>
        <p:spPr>
          <a:xfrm>
            <a:off x="2528887" y="2760171"/>
            <a:ext cx="7134225" cy="2062103"/>
          </a:xfrm>
          <a:prstGeom prst="rect">
            <a:avLst/>
          </a:prstGeom>
          <a:noFill/>
        </p:spPr>
        <p:txBody>
          <a:bodyPr wrap="square" rtlCol="0">
            <a:spAutoFit/>
          </a:bodyPr>
          <a:lstStyle/>
          <a:p>
            <a:r>
              <a:rPr lang="hu-HU" sz="2400" b="1" dirty="0">
                <a:solidFill>
                  <a:srgbClr val="E69F1A"/>
                </a:solidFill>
              </a:rPr>
              <a:t>Nyilvános dokumentum</a:t>
            </a:r>
          </a:p>
          <a:p>
            <a:pPr marL="342900" indent="-342900">
              <a:buFont typeface="Wingdings" panose="05000000000000000000" pitchFamily="2" charset="2"/>
              <a:buChar char="ü"/>
            </a:pPr>
            <a:endParaRPr lang="hu-HU" sz="2400" dirty="0"/>
          </a:p>
          <a:p>
            <a:pPr marL="342900" indent="-342900">
              <a:buFont typeface="Wingdings" panose="05000000000000000000" pitchFamily="2" charset="2"/>
              <a:buChar char="ü"/>
            </a:pPr>
            <a:r>
              <a:rPr lang="en-GB" sz="2000" dirty="0" err="1"/>
              <a:t>Hivatalos</a:t>
            </a:r>
            <a:r>
              <a:rPr lang="en-GB" sz="2000" dirty="0"/>
              <a:t> </a:t>
            </a:r>
            <a:r>
              <a:rPr lang="en-GB" sz="2000" dirty="0" err="1"/>
              <a:t>dokumentum</a:t>
            </a:r>
            <a:endParaRPr lang="en-GB" sz="2000" dirty="0"/>
          </a:p>
          <a:p>
            <a:pPr marL="342900" indent="-342900">
              <a:buFont typeface="Wingdings" panose="05000000000000000000" pitchFamily="2" charset="2"/>
              <a:buChar char="ü"/>
            </a:pPr>
            <a:r>
              <a:rPr lang="en-GB" sz="2000" dirty="0"/>
              <a:t>A </a:t>
            </a:r>
            <a:r>
              <a:rPr lang="en-GB" sz="2000" dirty="0" err="1"/>
              <a:t>szervezet</a:t>
            </a:r>
            <a:r>
              <a:rPr lang="en-GB" sz="2000" dirty="0"/>
              <a:t> </a:t>
            </a:r>
            <a:r>
              <a:rPr lang="en-GB" sz="2000" dirty="0" err="1"/>
              <a:t>weboldalán</a:t>
            </a:r>
            <a:r>
              <a:rPr lang="en-GB" sz="2000" dirty="0"/>
              <a:t> </a:t>
            </a:r>
            <a:r>
              <a:rPr lang="en-GB" sz="2000" dirty="0" err="1"/>
              <a:t>közzétéve</a:t>
            </a:r>
            <a:endParaRPr lang="en-GB" sz="2000" dirty="0"/>
          </a:p>
          <a:p>
            <a:pPr marL="342900" indent="-342900">
              <a:buFont typeface="Wingdings" panose="05000000000000000000" pitchFamily="2" charset="2"/>
              <a:buChar char="ü"/>
            </a:pPr>
            <a:r>
              <a:rPr lang="en-GB" sz="2000" dirty="0"/>
              <a:t>A </a:t>
            </a:r>
            <a:r>
              <a:rPr lang="en-GB" sz="2000" dirty="0" err="1"/>
              <a:t>felső</a:t>
            </a:r>
            <a:r>
              <a:rPr lang="en-GB" sz="2000" dirty="0"/>
              <a:t> </a:t>
            </a:r>
            <a:r>
              <a:rPr lang="en-GB" sz="2000" dirty="0" err="1"/>
              <a:t>vezetés</a:t>
            </a:r>
            <a:r>
              <a:rPr lang="en-GB" sz="2000" dirty="0"/>
              <a:t> </a:t>
            </a:r>
            <a:r>
              <a:rPr lang="en-GB" sz="2000" dirty="0" err="1"/>
              <a:t>aláírása</a:t>
            </a:r>
            <a:endParaRPr lang="en-GB" sz="2000" dirty="0"/>
          </a:p>
          <a:p>
            <a:pPr marL="342900" indent="-342900">
              <a:buFont typeface="Wingdings" panose="05000000000000000000" pitchFamily="2" charset="2"/>
              <a:buChar char="ü"/>
            </a:pPr>
            <a:r>
              <a:rPr lang="en-GB" sz="2000" dirty="0" err="1"/>
              <a:t>Aktív</a:t>
            </a:r>
            <a:r>
              <a:rPr lang="en-GB" sz="2000" dirty="0"/>
              <a:t> </a:t>
            </a:r>
            <a:r>
              <a:rPr lang="en-GB" sz="2000" dirty="0" err="1"/>
              <a:t>kommunikáció</a:t>
            </a:r>
            <a:r>
              <a:rPr lang="en-GB" sz="2000" dirty="0"/>
              <a:t> </a:t>
            </a:r>
            <a:r>
              <a:rPr lang="en-GB" sz="2000" dirty="0" err="1"/>
              <a:t>az</a:t>
            </a:r>
            <a:r>
              <a:rPr lang="en-GB" sz="2000" dirty="0"/>
              <a:t> </a:t>
            </a:r>
            <a:r>
              <a:rPr lang="en-GB" sz="2000" dirty="0" err="1"/>
              <a:t>intézményen</a:t>
            </a:r>
            <a:r>
              <a:rPr lang="en-GB" sz="2000" dirty="0"/>
              <a:t> </a:t>
            </a:r>
            <a:r>
              <a:rPr lang="en-GB" sz="2000" dirty="0" err="1"/>
              <a:t>belül</a:t>
            </a:r>
            <a:endParaRPr lang="en-GB" sz="2000" dirty="0"/>
          </a:p>
        </p:txBody>
      </p:sp>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484120" y="1895487"/>
            <a:ext cx="7223760" cy="523220"/>
          </a:xfrm>
          <a:prstGeom prst="rect">
            <a:avLst/>
          </a:prstGeom>
          <a:noFill/>
        </p:spPr>
        <p:txBody>
          <a:bodyPr wrap="square">
            <a:spAutoFit/>
          </a:bodyPr>
          <a:lstStyle/>
          <a:p>
            <a:r>
              <a:rPr lang="en-US" sz="2800" b="1" dirty="0">
                <a:solidFill>
                  <a:srgbClr val="2EA234"/>
                </a:solidFill>
                <a:latin typeface="Calibri"/>
                <a:cs typeface="Calibri"/>
              </a:rPr>
              <a:t>A GEP-</a:t>
            </a:r>
            <a:r>
              <a:rPr lang="en-US" sz="2800" b="1" dirty="0" err="1">
                <a:solidFill>
                  <a:srgbClr val="2EA234"/>
                </a:solidFill>
                <a:latin typeface="Calibri"/>
                <a:cs typeface="Calibri"/>
              </a:rPr>
              <a:t>folyamat</a:t>
            </a:r>
            <a:r>
              <a:rPr lang="en-US" sz="2800" b="1" dirty="0">
                <a:solidFill>
                  <a:srgbClr val="2EA234"/>
                </a:solidFill>
                <a:latin typeface="Calibri"/>
                <a:cs typeface="Calibri"/>
              </a:rPr>
              <a:t> </a:t>
            </a:r>
            <a:r>
              <a:rPr lang="en-US" sz="2800" b="1" dirty="0" err="1">
                <a:solidFill>
                  <a:srgbClr val="2EA234"/>
                </a:solidFill>
                <a:latin typeface="Calibri"/>
                <a:cs typeface="Calibri"/>
              </a:rPr>
              <a:t>kötelező</a:t>
            </a:r>
            <a:r>
              <a:rPr lang="en-US" sz="2800" b="1" dirty="0">
                <a:solidFill>
                  <a:srgbClr val="2EA234"/>
                </a:solidFill>
                <a:latin typeface="Calibri"/>
                <a:cs typeface="Calibri"/>
              </a:rPr>
              <a:t> </a:t>
            </a:r>
            <a:r>
              <a:rPr lang="en-US" sz="2800" b="1" dirty="0" err="1">
                <a:solidFill>
                  <a:srgbClr val="2EA234"/>
                </a:solidFill>
                <a:latin typeface="Calibri"/>
                <a:cs typeface="Calibri"/>
              </a:rPr>
              <a:t>követelményei</a:t>
            </a:r>
            <a:endParaRPr lang="cs-CZ" sz="2800" b="1" i="0" dirty="0">
              <a:solidFill>
                <a:srgbClr val="2EA234"/>
              </a:solidFill>
              <a:latin typeface="Calibri"/>
              <a:cs typeface="Calibri"/>
            </a:endParaRPr>
          </a:p>
        </p:txBody>
      </p:sp>
      <p:pic>
        <p:nvPicPr>
          <p:cNvPr id="8" name="Imagen 3">
            <a:extLst>
              <a:ext uri="{FF2B5EF4-FFF2-40B4-BE49-F238E27FC236}">
                <a16:creationId xmlns:a16="http://schemas.microsoft.com/office/drawing/2014/main" id="{4CB23ACF-FF22-4C11-B0AE-F5398CE6C965}"/>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5" name="Ellipszis 4" descr="Középkori trombita egyszínű kitöltéssel">
            <a:extLst>
              <a:ext uri="{FF2B5EF4-FFF2-40B4-BE49-F238E27FC236}">
                <a16:creationId xmlns:a16="http://schemas.microsoft.com/office/drawing/2014/main" id="{24E5A818-DC51-7131-F132-96BCEDD2858C}"/>
              </a:ext>
            </a:extLst>
          </p:cNvPr>
          <p:cNvSpPr/>
          <p:nvPr/>
        </p:nvSpPr>
        <p:spPr>
          <a:xfrm>
            <a:off x="1591567" y="2536447"/>
            <a:ext cx="892553" cy="892553"/>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hu-HU">
              <a:solidFill>
                <a:srgbClr val="931580"/>
              </a:solidFill>
            </a:endParaRPr>
          </a:p>
        </p:txBody>
      </p:sp>
    </p:spTree>
    <p:extLst>
      <p:ext uri="{BB962C8B-B14F-4D97-AF65-F5344CB8AC3E}">
        <p14:creationId xmlns:p14="http://schemas.microsoft.com/office/powerpoint/2010/main" val="20036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3185282" y="1719457"/>
            <a:ext cx="7223760" cy="523220"/>
          </a:xfrm>
          <a:prstGeom prst="rect">
            <a:avLst/>
          </a:prstGeom>
          <a:noFill/>
        </p:spPr>
        <p:txBody>
          <a:bodyPr wrap="square">
            <a:spAutoFit/>
          </a:bodyPr>
          <a:lstStyle/>
          <a:p>
            <a:r>
              <a:rPr lang="en-US" sz="2800" b="1" dirty="0">
                <a:solidFill>
                  <a:srgbClr val="2EA234"/>
                </a:solidFill>
                <a:latin typeface="Calibri"/>
                <a:cs typeface="Calibri"/>
              </a:rPr>
              <a:t>A GEP-</a:t>
            </a:r>
            <a:r>
              <a:rPr lang="en-US" sz="2800" b="1" dirty="0" err="1">
                <a:solidFill>
                  <a:srgbClr val="2EA234"/>
                </a:solidFill>
                <a:latin typeface="Calibri"/>
                <a:cs typeface="Calibri"/>
              </a:rPr>
              <a:t>folyamat</a:t>
            </a:r>
            <a:r>
              <a:rPr lang="en-US" sz="2800" b="1" dirty="0">
                <a:solidFill>
                  <a:srgbClr val="2EA234"/>
                </a:solidFill>
                <a:latin typeface="Calibri"/>
                <a:cs typeface="Calibri"/>
              </a:rPr>
              <a:t> </a:t>
            </a:r>
            <a:r>
              <a:rPr lang="en-US" sz="2800" b="1" dirty="0" err="1">
                <a:solidFill>
                  <a:srgbClr val="2EA234"/>
                </a:solidFill>
                <a:latin typeface="Calibri"/>
                <a:cs typeface="Calibri"/>
              </a:rPr>
              <a:t>kötelező</a:t>
            </a:r>
            <a:r>
              <a:rPr lang="en-US" sz="2800" b="1" dirty="0">
                <a:solidFill>
                  <a:srgbClr val="2EA234"/>
                </a:solidFill>
                <a:latin typeface="Calibri"/>
                <a:cs typeface="Calibri"/>
              </a:rPr>
              <a:t> </a:t>
            </a:r>
            <a:r>
              <a:rPr lang="en-US" sz="2800" b="1" dirty="0" err="1">
                <a:solidFill>
                  <a:srgbClr val="2EA234"/>
                </a:solidFill>
                <a:latin typeface="Calibri"/>
                <a:cs typeface="Calibri"/>
              </a:rPr>
              <a:t>követelményei</a:t>
            </a:r>
            <a:endParaRPr lang="cs-CZ" sz="2800" b="1" i="0" dirty="0">
              <a:solidFill>
                <a:srgbClr val="2EA234"/>
              </a:solidFill>
              <a:latin typeface="Calibri"/>
              <a:cs typeface="Calibri"/>
            </a:endParaRPr>
          </a:p>
        </p:txBody>
      </p:sp>
      <p:sp>
        <p:nvSpPr>
          <p:cNvPr id="9" name="CuadroTexto 2">
            <a:extLst>
              <a:ext uri="{FF2B5EF4-FFF2-40B4-BE49-F238E27FC236}">
                <a16:creationId xmlns:a16="http://schemas.microsoft.com/office/drawing/2014/main" id="{D53D40C1-DC24-44AB-9741-772E9AE8D52F}"/>
              </a:ext>
            </a:extLst>
          </p:cNvPr>
          <p:cNvSpPr txBox="1"/>
          <p:nvPr/>
        </p:nvSpPr>
        <p:spPr>
          <a:xfrm>
            <a:off x="1945630" y="2242677"/>
            <a:ext cx="8300740" cy="2862322"/>
          </a:xfrm>
          <a:prstGeom prst="rect">
            <a:avLst/>
          </a:prstGeom>
          <a:noFill/>
        </p:spPr>
        <p:txBody>
          <a:bodyPr wrap="square" rtlCol="0">
            <a:spAutoFit/>
          </a:bodyPr>
          <a:lstStyle/>
          <a:p>
            <a:pPr algn="just">
              <a:lnSpc>
                <a:spcPct val="150000"/>
              </a:lnSpc>
            </a:pPr>
            <a:r>
              <a:rPr lang="hu-HU" sz="2400" b="1" dirty="0">
                <a:solidFill>
                  <a:srgbClr val="00B050"/>
                </a:solidFill>
              </a:rPr>
              <a:t>RENDELKEZÉSRE ÁLLÓ FORRÁSOK </a:t>
            </a:r>
          </a:p>
          <a:p>
            <a:pPr marL="342900" indent="-342900">
              <a:buFont typeface="Wingdings" panose="05000000000000000000" pitchFamily="2" charset="2"/>
              <a:buChar char="ü"/>
            </a:pPr>
            <a:r>
              <a:rPr lang="en-GB" sz="2000" dirty="0"/>
              <a:t>A </a:t>
            </a:r>
            <a:r>
              <a:rPr lang="en-GB" sz="2000" dirty="0" err="1"/>
              <a:t>nemek</a:t>
            </a:r>
            <a:r>
              <a:rPr lang="en-GB" sz="2000" dirty="0"/>
              <a:t> </a:t>
            </a:r>
            <a:r>
              <a:rPr lang="en-GB" sz="2000" dirty="0" err="1"/>
              <a:t>közötti</a:t>
            </a:r>
            <a:r>
              <a:rPr lang="en-GB" sz="2000" dirty="0"/>
              <a:t> </a:t>
            </a:r>
            <a:r>
              <a:rPr lang="en-GB" sz="2000" dirty="0" err="1"/>
              <a:t>egyenlőséggel</a:t>
            </a:r>
            <a:r>
              <a:rPr lang="en-GB" sz="2000" dirty="0"/>
              <a:t> </a:t>
            </a:r>
            <a:r>
              <a:rPr lang="en-GB" sz="2000" dirty="0" err="1"/>
              <a:t>kapcsolatos</a:t>
            </a:r>
            <a:r>
              <a:rPr lang="en-GB" sz="2000" dirty="0"/>
              <a:t> </a:t>
            </a:r>
            <a:r>
              <a:rPr lang="en-GB" sz="2000" dirty="0" err="1"/>
              <a:t>pozíciók</a:t>
            </a:r>
            <a:r>
              <a:rPr lang="en-GB" sz="2000" dirty="0"/>
              <a:t> </a:t>
            </a:r>
            <a:r>
              <a:rPr lang="en-GB" sz="2000" dirty="0" err="1"/>
              <a:t>vagy</a:t>
            </a:r>
            <a:r>
              <a:rPr lang="en-GB" sz="2000" dirty="0"/>
              <a:t> </a:t>
            </a:r>
            <a:r>
              <a:rPr lang="en-GB" sz="2000" dirty="0" err="1"/>
              <a:t>csoportok</a:t>
            </a:r>
            <a:r>
              <a:rPr lang="en-GB" sz="2000" dirty="0"/>
              <a:t> </a:t>
            </a:r>
            <a:r>
              <a:rPr lang="en-GB" sz="2000" dirty="0" err="1"/>
              <a:t>finanszírozása</a:t>
            </a:r>
            <a:endParaRPr lang="en-GB" sz="2000" dirty="0"/>
          </a:p>
          <a:p>
            <a:pPr marL="342900" indent="-342900">
              <a:buFont typeface="Wingdings" panose="05000000000000000000" pitchFamily="2" charset="2"/>
              <a:buChar char="ü"/>
            </a:pPr>
            <a:r>
              <a:rPr lang="hu-HU" sz="2000" dirty="0"/>
              <a:t>Idő biztosítása a nemek közötti egyenlőség elősegítésére irányuló feladatok elvégzésére.</a:t>
            </a:r>
          </a:p>
          <a:p>
            <a:endParaRPr lang="hu-HU" sz="2400" dirty="0"/>
          </a:p>
          <a:p>
            <a:pPr algn="just"/>
            <a:r>
              <a:rPr lang="en-GB" sz="2000" dirty="0" err="1"/>
              <a:t>Péld</a:t>
            </a:r>
            <a:r>
              <a:rPr lang="hu-HU" sz="2000" dirty="0"/>
              <a:t>a</a:t>
            </a:r>
            <a:r>
              <a:rPr lang="en-GB" sz="2000" dirty="0"/>
              <a:t>: </a:t>
            </a:r>
            <a:r>
              <a:rPr lang="en-GB" sz="2000" dirty="0" err="1"/>
              <a:t>az</a:t>
            </a:r>
            <a:r>
              <a:rPr lang="en-GB" sz="2000" dirty="0"/>
              <a:t> </a:t>
            </a:r>
            <a:r>
              <a:rPr lang="en-GB" sz="2000" dirty="0" err="1"/>
              <a:t>esélyegyenlőséggel</a:t>
            </a:r>
            <a:r>
              <a:rPr lang="en-GB" sz="2000" dirty="0"/>
              <a:t> </a:t>
            </a:r>
            <a:r>
              <a:rPr lang="en-GB" sz="2000" dirty="0" err="1"/>
              <a:t>foglalkozó</a:t>
            </a:r>
            <a:r>
              <a:rPr lang="en-GB" sz="2000" dirty="0"/>
              <a:t> </a:t>
            </a:r>
            <a:r>
              <a:rPr lang="en-GB" sz="2000" dirty="0" err="1"/>
              <a:t>külön</a:t>
            </a:r>
            <a:r>
              <a:rPr lang="en-GB" sz="2000" dirty="0"/>
              <a:t> </a:t>
            </a:r>
            <a:r>
              <a:rPr lang="en-GB" sz="2000" dirty="0" err="1"/>
              <a:t>egység</a:t>
            </a:r>
            <a:r>
              <a:rPr lang="en-GB" sz="2000" dirty="0"/>
              <a:t>/</a:t>
            </a:r>
            <a:r>
              <a:rPr lang="en-GB" sz="2000" dirty="0" err="1"/>
              <a:t>osztály</a:t>
            </a:r>
            <a:r>
              <a:rPr lang="en-GB" sz="2000" dirty="0"/>
              <a:t>, </a:t>
            </a:r>
            <a:r>
              <a:rPr lang="en-GB" sz="2000" dirty="0" err="1"/>
              <a:t>munkacsoport</a:t>
            </a:r>
            <a:r>
              <a:rPr lang="en-GB" sz="2000" dirty="0"/>
              <a:t> </a:t>
            </a:r>
            <a:r>
              <a:rPr lang="en-GB" sz="2000" dirty="0" err="1"/>
              <a:t>felállítása</a:t>
            </a:r>
            <a:r>
              <a:rPr lang="en-GB" sz="2000" dirty="0"/>
              <a:t> a GEP </a:t>
            </a:r>
            <a:r>
              <a:rPr lang="en-GB" sz="2000" dirty="0" err="1"/>
              <a:t>végrehajtásának</a:t>
            </a:r>
            <a:r>
              <a:rPr lang="en-GB" sz="2000" dirty="0"/>
              <a:t> </a:t>
            </a:r>
            <a:r>
              <a:rPr lang="en-GB" sz="2000" dirty="0" err="1"/>
              <a:t>támogatására</a:t>
            </a:r>
            <a:r>
              <a:rPr lang="en-GB" sz="2000" dirty="0"/>
              <a:t>. </a:t>
            </a:r>
          </a:p>
        </p:txBody>
      </p:sp>
      <p:pic>
        <p:nvPicPr>
          <p:cNvPr id="11" name="Imagen 3">
            <a:extLst>
              <a:ext uri="{FF2B5EF4-FFF2-40B4-BE49-F238E27FC236}">
                <a16:creationId xmlns:a16="http://schemas.microsoft.com/office/drawing/2014/main" id="{78EF4172-FD8B-4350-AF9F-31BB325434A1}"/>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pic>
        <p:nvPicPr>
          <p:cNvPr id="2" name="Kép 1">
            <a:extLst>
              <a:ext uri="{FF2B5EF4-FFF2-40B4-BE49-F238E27FC236}">
                <a16:creationId xmlns:a16="http://schemas.microsoft.com/office/drawing/2014/main" id="{55408116-9106-B1F0-ABE5-BCFE3B72A33E}"/>
              </a:ext>
            </a:extLst>
          </p:cNvPr>
          <p:cNvPicPr>
            <a:picLocks noChangeAspect="1"/>
          </p:cNvPicPr>
          <p:nvPr/>
        </p:nvPicPr>
        <p:blipFill>
          <a:blip r:embed="rId3"/>
          <a:stretch>
            <a:fillRect/>
          </a:stretch>
        </p:blipFill>
        <p:spPr>
          <a:xfrm>
            <a:off x="1103251" y="2242677"/>
            <a:ext cx="772026" cy="772026"/>
          </a:xfrm>
          <a:prstGeom prst="rect">
            <a:avLst/>
          </a:prstGeom>
        </p:spPr>
      </p:pic>
    </p:spTree>
    <p:extLst>
      <p:ext uri="{BB962C8B-B14F-4D97-AF65-F5344CB8AC3E}">
        <p14:creationId xmlns:p14="http://schemas.microsoft.com/office/powerpoint/2010/main" val="2383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Sofia Pro" pitchFamily="2" charset="0"/>
              </a:rPr>
              <a:t>I. Nemek közötti egyenlőségi terv a Horizont Európa projektekben</a:t>
            </a:r>
            <a:endParaRPr lang="cs-CZ" sz="2800" b="1" i="0">
              <a:solidFill>
                <a:schemeClr val="tx1">
                  <a:lumMod val="65000"/>
                  <a:lumOff val="35000"/>
                </a:schemeClr>
              </a:solidFill>
              <a:latin typeface="Sofia Pro" pitchFamily="2" charset="0"/>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3186123" y="1596703"/>
            <a:ext cx="7223760" cy="523220"/>
          </a:xfrm>
          <a:prstGeom prst="rect">
            <a:avLst/>
          </a:prstGeom>
          <a:noFill/>
        </p:spPr>
        <p:txBody>
          <a:bodyPr wrap="square">
            <a:spAutoFit/>
          </a:bodyPr>
          <a:lstStyle/>
          <a:p>
            <a:r>
              <a:rPr lang="en-US" sz="2800" b="1">
                <a:solidFill>
                  <a:srgbClr val="2EA234"/>
                </a:solidFill>
                <a:latin typeface="Sofia Pro" pitchFamily="2" charset="0"/>
              </a:rPr>
              <a:t>A GEP-folyamat kötelező követelményei</a:t>
            </a:r>
            <a:endParaRPr lang="cs-CZ" sz="2800" b="1" i="0">
              <a:solidFill>
                <a:srgbClr val="2EA234"/>
              </a:solidFill>
              <a:latin typeface="Sofia Pro" pitchFamily="2" charset="0"/>
            </a:endParaRPr>
          </a:p>
        </p:txBody>
      </p:sp>
      <p:sp>
        <p:nvSpPr>
          <p:cNvPr id="11" name="CuadroTexto 2">
            <a:extLst>
              <a:ext uri="{FF2B5EF4-FFF2-40B4-BE49-F238E27FC236}">
                <a16:creationId xmlns:a16="http://schemas.microsoft.com/office/drawing/2014/main" id="{486C9E82-521F-4091-B633-8B91C237049B}"/>
              </a:ext>
            </a:extLst>
          </p:cNvPr>
          <p:cNvSpPr txBox="1"/>
          <p:nvPr/>
        </p:nvSpPr>
        <p:spPr>
          <a:xfrm>
            <a:off x="2073673" y="2187922"/>
            <a:ext cx="8618602" cy="3231654"/>
          </a:xfrm>
          <a:prstGeom prst="rect">
            <a:avLst/>
          </a:prstGeom>
          <a:noFill/>
        </p:spPr>
        <p:txBody>
          <a:bodyPr wrap="square" rtlCol="0">
            <a:spAutoFit/>
          </a:bodyPr>
          <a:lstStyle/>
          <a:p>
            <a:pPr>
              <a:spcAft>
                <a:spcPts val="600"/>
              </a:spcAft>
            </a:pPr>
            <a:r>
              <a:rPr lang="hu-HU" sz="2400" b="1" dirty="0">
                <a:solidFill>
                  <a:srgbClr val="A2D5D0"/>
                </a:solidFill>
              </a:rPr>
              <a:t>Adatgyűjtés, </a:t>
            </a:r>
            <a:r>
              <a:rPr lang="hu-HU" sz="2400" b="1" dirty="0" err="1">
                <a:solidFill>
                  <a:srgbClr val="A2D5D0"/>
                </a:solidFill>
              </a:rPr>
              <a:t>nyomonkövetés</a:t>
            </a:r>
            <a:endParaRPr lang="hu-HU" sz="2400" b="1" dirty="0">
              <a:solidFill>
                <a:srgbClr val="A2D5D0"/>
              </a:solidFill>
            </a:endParaRPr>
          </a:p>
          <a:p>
            <a:pPr marL="342900" indent="-342900">
              <a:spcAft>
                <a:spcPts val="600"/>
              </a:spcAft>
              <a:buFont typeface="Wingdings" panose="05000000000000000000" pitchFamily="2" charset="2"/>
              <a:buChar char="ü"/>
            </a:pPr>
            <a:r>
              <a:rPr lang="hu-HU" sz="2000" dirty="0"/>
              <a:t>Az alkalmazottak nemek szerinti és más </a:t>
            </a:r>
            <a:r>
              <a:rPr lang="hu-HU" sz="2000" dirty="0" err="1"/>
              <a:t>interszekcionális</a:t>
            </a:r>
            <a:r>
              <a:rPr lang="hu-HU" sz="2000" dirty="0"/>
              <a:t> mutatók szerinti (</a:t>
            </a:r>
            <a:r>
              <a:rPr lang="hu-HU" sz="2000" dirty="0" err="1"/>
              <a:t>pl</a:t>
            </a:r>
            <a:r>
              <a:rPr lang="hu-HU" sz="2000" dirty="0"/>
              <a:t> életkor, szociális helyzet, családi állapot) megoszlásának adatai különböző munkakörökben és vezetői pozíciókban.</a:t>
            </a:r>
          </a:p>
          <a:p>
            <a:pPr marL="342900" indent="-342900">
              <a:spcAft>
                <a:spcPts val="600"/>
              </a:spcAft>
              <a:buFont typeface="Wingdings" panose="05000000000000000000" pitchFamily="2" charset="2"/>
              <a:buChar char="ü"/>
            </a:pPr>
            <a:r>
              <a:rPr lang="hu-HU" sz="2000" dirty="0"/>
              <a:t>A hallgatók  nemek szerinti megoszlására vonatkozó adatok.</a:t>
            </a:r>
          </a:p>
          <a:p>
            <a:pPr marL="342900" indent="-342900">
              <a:spcAft>
                <a:spcPts val="600"/>
              </a:spcAft>
              <a:buFont typeface="Wingdings" panose="05000000000000000000" pitchFamily="2" charset="2"/>
              <a:buChar char="ü"/>
            </a:pPr>
            <a:r>
              <a:rPr lang="hu-HU" sz="2000" dirty="0"/>
              <a:t>Éves jelentések és értékelések a nemek közötti egyenlőség előmozdítása terén elért előrehaladásról és eredményekről, több mint két mutató alapján, a munkavállalók és a diákok számára.</a:t>
            </a:r>
            <a:endParaRPr lang="en-GB" sz="2000" dirty="0"/>
          </a:p>
          <a:p>
            <a:pPr>
              <a:spcAft>
                <a:spcPts val="600"/>
              </a:spcAft>
            </a:pPr>
            <a:endParaRPr lang="en-GB" sz="2000" dirty="0"/>
          </a:p>
        </p:txBody>
      </p:sp>
      <p:pic>
        <p:nvPicPr>
          <p:cNvPr id="13" name="Imagen 3">
            <a:extLst>
              <a:ext uri="{FF2B5EF4-FFF2-40B4-BE49-F238E27FC236}">
                <a16:creationId xmlns:a16="http://schemas.microsoft.com/office/drawing/2014/main" id="{E6BB646E-3D54-4670-A7F8-0B0033B64067}"/>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14" name="QuadreDeText 13">
            <a:extLst>
              <a:ext uri="{FF2B5EF4-FFF2-40B4-BE49-F238E27FC236}">
                <a16:creationId xmlns:a16="http://schemas.microsoft.com/office/drawing/2014/main" id="{48FA64D8-98FC-43E9-9B64-277D585EC94B}"/>
              </a:ext>
            </a:extLst>
          </p:cNvPr>
          <p:cNvSpPr txBox="1"/>
          <p:nvPr/>
        </p:nvSpPr>
        <p:spPr>
          <a:xfrm>
            <a:off x="856440" y="5004806"/>
            <a:ext cx="10479120" cy="646331"/>
          </a:xfrm>
          <a:prstGeom prst="rect">
            <a:avLst/>
          </a:prstGeom>
          <a:noFill/>
        </p:spPr>
        <p:txBody>
          <a:bodyPr wrap="square">
            <a:spAutoFit/>
          </a:bodyPr>
          <a:lstStyle/>
          <a:p>
            <a:r>
              <a:rPr lang="ca-ES" sz="1200" dirty="0"/>
              <a:t>GEECCO útmutató az adatmonitorozáshoz: </a:t>
            </a:r>
            <a:r>
              <a:rPr lang="ca-ES" sz="1200" dirty="0">
                <a:hlinkClick r:id="rId3"/>
              </a:rPr>
              <a:t>https:</a:t>
            </a:r>
            <a:r>
              <a:rPr lang="ca-ES" sz="1200" dirty="0"/>
              <a:t>//www.tuwien.at/en/tu-wien/organisation/zentrale-bereiche/genderkompetenz/gender-in-der-forschung/geschlecht-innovation/geecco-results/evaluation-and-monitoring-tutorials </a:t>
            </a:r>
          </a:p>
          <a:p>
            <a:r>
              <a:rPr lang="ca-ES" sz="1200" dirty="0"/>
              <a:t>Az ACT nemek közötti egyenlőség ellenőrzési és nyomon követési eszköze: </a:t>
            </a:r>
            <a:r>
              <a:rPr lang="ca-ES" sz="1200" dirty="0">
                <a:hlinkClick r:id="rId4"/>
              </a:rPr>
              <a:t>https:</a:t>
            </a:r>
            <a:r>
              <a:rPr lang="ca-ES" sz="1200" dirty="0"/>
              <a:t>//act-on-gender.eu/nes/gender-equality-audit-and-monitoring-geam-tool </a:t>
            </a:r>
          </a:p>
        </p:txBody>
      </p:sp>
      <p:sp>
        <p:nvSpPr>
          <p:cNvPr id="2" name="Ellipszis 1" descr="Statisztika egyszínű kitöltéssel">
            <a:extLst>
              <a:ext uri="{FF2B5EF4-FFF2-40B4-BE49-F238E27FC236}">
                <a16:creationId xmlns:a16="http://schemas.microsoft.com/office/drawing/2014/main" id="{BA67E1B2-7F52-FC5D-A8FE-B02CFA00627D}"/>
              </a:ext>
            </a:extLst>
          </p:cNvPr>
          <p:cNvSpPr/>
          <p:nvPr/>
        </p:nvSpPr>
        <p:spPr>
          <a:xfrm>
            <a:off x="1053448" y="1976893"/>
            <a:ext cx="892553" cy="892553"/>
          </a:xfrm>
          <a:prstGeom prst="ellipse">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7192130"/>
              <a:satOff val="-33471"/>
              <a:lumOff val="-1468"/>
              <a:alphaOff val="0"/>
            </a:schemeClr>
          </a:effectRef>
          <a:fontRef idx="minor">
            <a:schemeClr val="lt1">
              <a:hueOff val="0"/>
              <a:satOff val="0"/>
              <a:lumOff val="0"/>
              <a:alphaOff val="0"/>
            </a:schemeClr>
          </a:fontRef>
        </p:style>
        <p:txBody>
          <a:bodyPr/>
          <a:lstStyle/>
          <a:p>
            <a:endParaRPr lang="hu-HU" dirty="0"/>
          </a:p>
        </p:txBody>
      </p:sp>
    </p:spTree>
    <p:extLst>
      <p:ext uri="{BB962C8B-B14F-4D97-AF65-F5344CB8AC3E}">
        <p14:creationId xmlns:p14="http://schemas.microsoft.com/office/powerpoint/2010/main" val="369511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3035515" y="1604287"/>
            <a:ext cx="7223760" cy="523220"/>
          </a:xfrm>
          <a:prstGeom prst="rect">
            <a:avLst/>
          </a:prstGeom>
          <a:noFill/>
        </p:spPr>
        <p:txBody>
          <a:bodyPr wrap="square">
            <a:spAutoFit/>
          </a:bodyPr>
          <a:lstStyle/>
          <a:p>
            <a:r>
              <a:rPr lang="en-US" sz="2800" b="1" dirty="0">
                <a:solidFill>
                  <a:srgbClr val="2EA234"/>
                </a:solidFill>
                <a:latin typeface="Calibri"/>
                <a:cs typeface="Calibri"/>
              </a:rPr>
              <a:t>A GEP-</a:t>
            </a:r>
            <a:r>
              <a:rPr lang="en-US" sz="2800" b="1" dirty="0" err="1">
                <a:solidFill>
                  <a:srgbClr val="2EA234"/>
                </a:solidFill>
                <a:latin typeface="Calibri"/>
                <a:cs typeface="Calibri"/>
              </a:rPr>
              <a:t>folyamat</a:t>
            </a:r>
            <a:r>
              <a:rPr lang="en-US" sz="2800" b="1" dirty="0">
                <a:solidFill>
                  <a:srgbClr val="2EA234"/>
                </a:solidFill>
                <a:latin typeface="Calibri"/>
                <a:cs typeface="Calibri"/>
              </a:rPr>
              <a:t> </a:t>
            </a:r>
            <a:r>
              <a:rPr lang="en-US" sz="2800" b="1" dirty="0" err="1">
                <a:solidFill>
                  <a:srgbClr val="2EA234"/>
                </a:solidFill>
                <a:latin typeface="Calibri"/>
                <a:cs typeface="Calibri"/>
              </a:rPr>
              <a:t>kötelező</a:t>
            </a:r>
            <a:r>
              <a:rPr lang="en-US" sz="2800" b="1" dirty="0">
                <a:solidFill>
                  <a:srgbClr val="2EA234"/>
                </a:solidFill>
                <a:latin typeface="Calibri"/>
                <a:cs typeface="Calibri"/>
              </a:rPr>
              <a:t> </a:t>
            </a:r>
            <a:r>
              <a:rPr lang="en-US" sz="2800" b="1" dirty="0" err="1">
                <a:solidFill>
                  <a:srgbClr val="2EA234"/>
                </a:solidFill>
                <a:latin typeface="Calibri"/>
                <a:cs typeface="Calibri"/>
              </a:rPr>
              <a:t>követelményei</a:t>
            </a:r>
            <a:endParaRPr lang="cs-CZ" sz="2800" b="1" i="0" dirty="0">
              <a:solidFill>
                <a:srgbClr val="2EA234"/>
              </a:solidFill>
              <a:latin typeface="Calibri"/>
              <a:cs typeface="Calibri"/>
            </a:endParaRPr>
          </a:p>
        </p:txBody>
      </p:sp>
      <p:sp>
        <p:nvSpPr>
          <p:cNvPr id="9" name="CuadroTexto 4">
            <a:extLst>
              <a:ext uri="{FF2B5EF4-FFF2-40B4-BE49-F238E27FC236}">
                <a16:creationId xmlns:a16="http://schemas.microsoft.com/office/drawing/2014/main" id="{CD7ACE4D-610E-44E0-BE30-0E50ABC4BC52}"/>
              </a:ext>
            </a:extLst>
          </p:cNvPr>
          <p:cNvSpPr txBox="1"/>
          <p:nvPr/>
        </p:nvSpPr>
        <p:spPr>
          <a:xfrm>
            <a:off x="2538396" y="2471049"/>
            <a:ext cx="8051426" cy="2254463"/>
          </a:xfrm>
          <a:prstGeom prst="rect">
            <a:avLst/>
          </a:prstGeom>
          <a:noFill/>
        </p:spPr>
        <p:txBody>
          <a:bodyPr wrap="square" lIns="91440" tIns="45720" rIns="91440" bIns="45720" rtlCol="0" anchor="t">
            <a:spAutoFit/>
          </a:bodyPr>
          <a:lstStyle/>
          <a:p>
            <a:pPr>
              <a:spcBef>
                <a:spcPts val="500"/>
              </a:spcBef>
            </a:pPr>
            <a:r>
              <a:rPr lang="hu-HU" sz="2400" b="1" dirty="0">
                <a:solidFill>
                  <a:srgbClr val="0070C0"/>
                </a:solidFill>
              </a:rPr>
              <a:t>Képzés és kapacitásbővítés</a:t>
            </a:r>
          </a:p>
          <a:p>
            <a:pPr marL="342900" indent="-342900">
              <a:spcBef>
                <a:spcPts val="500"/>
              </a:spcBef>
              <a:buFont typeface="Wingdings" panose="05000000000000000000" pitchFamily="2" charset="2"/>
              <a:buChar char="ü"/>
            </a:pPr>
            <a:r>
              <a:rPr lang="en-GB" sz="2000" dirty="0"/>
              <a:t>Az </a:t>
            </a:r>
            <a:r>
              <a:rPr lang="en-GB" sz="2000" dirty="0" err="1"/>
              <a:t>egész</a:t>
            </a:r>
            <a:r>
              <a:rPr lang="en-GB" sz="2000" dirty="0"/>
              <a:t> </a:t>
            </a:r>
            <a:r>
              <a:rPr lang="en-GB" sz="2000" dirty="0" err="1"/>
              <a:t>szervezet</a:t>
            </a:r>
            <a:r>
              <a:rPr lang="en-GB" sz="2000" dirty="0"/>
              <a:t> </a:t>
            </a:r>
            <a:r>
              <a:rPr lang="en-GB" sz="2000" dirty="0" err="1"/>
              <a:t>bevonása</a:t>
            </a:r>
            <a:r>
              <a:rPr lang="en-GB" sz="2000" dirty="0"/>
              <a:t>, </a:t>
            </a:r>
            <a:r>
              <a:rPr lang="en-GB" sz="2000" dirty="0" err="1"/>
              <a:t>beleértve</a:t>
            </a:r>
            <a:r>
              <a:rPr lang="en-GB" sz="2000" dirty="0"/>
              <a:t> a </a:t>
            </a:r>
            <a:r>
              <a:rPr lang="en-GB" sz="2000" dirty="0" err="1"/>
              <a:t>professzorokat</a:t>
            </a:r>
            <a:r>
              <a:rPr lang="en-GB" sz="2000" dirty="0"/>
              <a:t>, a </a:t>
            </a:r>
            <a:r>
              <a:rPr lang="en-GB" sz="2000" dirty="0" err="1"/>
              <a:t>hallgatókat</a:t>
            </a:r>
            <a:r>
              <a:rPr lang="en-GB" sz="2000" dirty="0"/>
              <a:t>, </a:t>
            </a:r>
            <a:r>
              <a:rPr lang="en-GB" sz="2000" dirty="0" err="1"/>
              <a:t>az</a:t>
            </a:r>
            <a:r>
              <a:rPr lang="en-GB" sz="2000" dirty="0"/>
              <a:t> </a:t>
            </a:r>
            <a:r>
              <a:rPr lang="en-GB" sz="2000" dirty="0" err="1"/>
              <a:t>adminisztratív</a:t>
            </a:r>
            <a:r>
              <a:rPr lang="en-GB" sz="2000" dirty="0"/>
              <a:t> </a:t>
            </a:r>
            <a:r>
              <a:rPr lang="en-GB" sz="2000" dirty="0" err="1"/>
              <a:t>személyzetet</a:t>
            </a:r>
            <a:r>
              <a:rPr lang="en-GB" sz="2000" dirty="0"/>
              <a:t>, a </a:t>
            </a:r>
            <a:r>
              <a:rPr lang="en-GB" sz="2000" dirty="0" err="1"/>
              <a:t>döntéshozókat</a:t>
            </a:r>
            <a:r>
              <a:rPr lang="en-GB" sz="2000" dirty="0"/>
              <a:t> </a:t>
            </a:r>
            <a:r>
              <a:rPr lang="en-GB" sz="2000" dirty="0" err="1"/>
              <a:t>és</a:t>
            </a:r>
            <a:r>
              <a:rPr lang="en-GB" sz="2000" dirty="0"/>
              <a:t> a </a:t>
            </a:r>
            <a:r>
              <a:rPr lang="en-GB" sz="2000" dirty="0" err="1"/>
              <a:t>felső</a:t>
            </a:r>
            <a:r>
              <a:rPr lang="en-GB" sz="2000" dirty="0"/>
              <a:t> </a:t>
            </a:r>
            <a:r>
              <a:rPr lang="en-GB" sz="2000" dirty="0" err="1"/>
              <a:t>vezetést</a:t>
            </a:r>
            <a:r>
              <a:rPr lang="en-GB" sz="2000" dirty="0"/>
              <a:t>. </a:t>
            </a:r>
            <a:endParaRPr lang="ca-ES" sz="2000" dirty="0"/>
          </a:p>
          <a:p>
            <a:pPr marL="342900" indent="-342900">
              <a:spcBef>
                <a:spcPts val="500"/>
              </a:spcBef>
              <a:buFont typeface="Wingdings" panose="05000000000000000000" pitchFamily="2" charset="2"/>
              <a:buChar char="ü"/>
            </a:pPr>
            <a:r>
              <a:rPr lang="en-GB" sz="2000" dirty="0" err="1"/>
              <a:t>Folyamatos</a:t>
            </a:r>
            <a:r>
              <a:rPr lang="en-GB" sz="2000" dirty="0"/>
              <a:t> </a:t>
            </a:r>
            <a:r>
              <a:rPr lang="en-GB" sz="2000" dirty="0" err="1"/>
              <a:t>és</a:t>
            </a:r>
            <a:r>
              <a:rPr lang="en-GB" sz="2000" dirty="0"/>
              <a:t> </a:t>
            </a:r>
            <a:r>
              <a:rPr lang="en-GB" sz="2000" dirty="0" err="1"/>
              <a:t>hosszú</a:t>
            </a:r>
            <a:r>
              <a:rPr lang="en-GB" sz="2000" dirty="0"/>
              <a:t> </a:t>
            </a:r>
            <a:r>
              <a:rPr lang="en-GB" sz="2000" dirty="0" err="1"/>
              <a:t>távú</a:t>
            </a:r>
            <a:r>
              <a:rPr lang="en-GB" sz="2000" dirty="0"/>
              <a:t> </a:t>
            </a:r>
            <a:r>
              <a:rPr lang="en-GB" sz="2000" dirty="0" err="1"/>
              <a:t>folyamat</a:t>
            </a:r>
            <a:r>
              <a:rPr lang="en-GB" sz="2000" dirty="0"/>
              <a:t>.</a:t>
            </a:r>
            <a:endParaRPr lang="hu-HU" sz="2000" dirty="0"/>
          </a:p>
          <a:p>
            <a:pPr marL="342900" indent="-342900">
              <a:spcBef>
                <a:spcPts val="500"/>
              </a:spcBef>
              <a:buFont typeface="Wingdings" panose="05000000000000000000" pitchFamily="2" charset="2"/>
              <a:buChar char="ü"/>
            </a:pPr>
            <a:r>
              <a:rPr lang="hu-HU" sz="2000" dirty="0">
                <a:cs typeface="Calibri" panose="020F0502020204030204"/>
              </a:rPr>
              <a:t>Igényeken alapuló képzések és tréningek</a:t>
            </a:r>
            <a:endParaRPr lang="en-GB" sz="2000" dirty="0">
              <a:cs typeface="Calibri" panose="020F0502020204030204"/>
            </a:endParaRPr>
          </a:p>
          <a:p>
            <a:endParaRPr lang="en-GB" sz="2400" dirty="0"/>
          </a:p>
        </p:txBody>
      </p:sp>
      <p:pic>
        <p:nvPicPr>
          <p:cNvPr id="13" name="Imagen 3">
            <a:extLst>
              <a:ext uri="{FF2B5EF4-FFF2-40B4-BE49-F238E27FC236}">
                <a16:creationId xmlns:a16="http://schemas.microsoft.com/office/drawing/2014/main" id="{C34CB0F8-4E85-4B4C-B214-D38D58225AE9}"/>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Ellipszis 1" descr="Villanykörte és fogaskerék egyszínű kitöltéssel">
            <a:extLst>
              <a:ext uri="{FF2B5EF4-FFF2-40B4-BE49-F238E27FC236}">
                <a16:creationId xmlns:a16="http://schemas.microsoft.com/office/drawing/2014/main" id="{D29699CB-3A18-1034-C31D-86BF3A2B6238}"/>
              </a:ext>
            </a:extLst>
          </p:cNvPr>
          <p:cNvSpPr/>
          <p:nvPr/>
        </p:nvSpPr>
        <p:spPr>
          <a:xfrm>
            <a:off x="1602178" y="2160155"/>
            <a:ext cx="892553" cy="892553"/>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10788194"/>
              <a:satOff val="-50206"/>
              <a:lumOff val="-2202"/>
              <a:alphaOff val="0"/>
            </a:schemeClr>
          </a:effectRef>
          <a:fontRef idx="minor">
            <a:schemeClr val="lt1">
              <a:hueOff val="0"/>
              <a:satOff val="0"/>
              <a:lumOff val="0"/>
              <a:alphaOff val="0"/>
            </a:schemeClr>
          </a:fontRef>
        </p:style>
        <p:txBody>
          <a:bodyPr/>
          <a:lstStyle/>
          <a:p>
            <a:endParaRPr lang="hu-HU"/>
          </a:p>
        </p:txBody>
      </p:sp>
    </p:spTree>
    <p:extLst>
      <p:ext uri="{BB962C8B-B14F-4D97-AF65-F5344CB8AC3E}">
        <p14:creationId xmlns:p14="http://schemas.microsoft.com/office/powerpoint/2010/main" val="232686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a:extLst>
              <a:ext uri="{FF2B5EF4-FFF2-40B4-BE49-F238E27FC236}">
                <a16:creationId xmlns:a16="http://schemas.microsoft.com/office/drawing/2014/main" id="{D1ABFE1D-64DE-4C87-BDA4-35B12533B678}"/>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4DC731B7-8DF9-4406-8813-F01920934CB9}"/>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9266E3CC-7916-4FD5-897B-4DF99ACBA18E}"/>
              </a:ext>
            </a:extLst>
          </p:cNvPr>
          <p:cNvSpPr txBox="1"/>
          <p:nvPr/>
        </p:nvSpPr>
        <p:spPr>
          <a:xfrm>
            <a:off x="4168140" y="1273258"/>
            <a:ext cx="5328285" cy="523220"/>
          </a:xfrm>
          <a:prstGeom prst="rect">
            <a:avLst/>
          </a:prstGeom>
          <a:noFill/>
        </p:spPr>
        <p:txBody>
          <a:bodyPr wrap="square">
            <a:spAutoFit/>
          </a:bodyPr>
          <a:lstStyle/>
          <a:p>
            <a:r>
              <a:rPr lang="en-US" sz="2800" b="1" dirty="0">
                <a:solidFill>
                  <a:srgbClr val="2EA234"/>
                </a:solidFill>
                <a:latin typeface="Calibri"/>
                <a:cs typeface="Calibri"/>
              </a:rPr>
              <a:t>GEP </a:t>
            </a:r>
            <a:r>
              <a:rPr lang="en-US" sz="2800" b="1" dirty="0" err="1">
                <a:solidFill>
                  <a:srgbClr val="2EA234"/>
                </a:solidFill>
                <a:latin typeface="Calibri"/>
                <a:cs typeface="Calibri"/>
              </a:rPr>
              <a:t>tartalmi</a:t>
            </a:r>
            <a:r>
              <a:rPr lang="en-US" sz="2800" b="1" dirty="0">
                <a:solidFill>
                  <a:srgbClr val="2EA234"/>
                </a:solidFill>
                <a:latin typeface="Calibri"/>
                <a:cs typeface="Calibri"/>
              </a:rPr>
              <a:t> </a:t>
            </a:r>
            <a:r>
              <a:rPr lang="en-US" sz="2800" b="1" dirty="0" err="1">
                <a:solidFill>
                  <a:srgbClr val="2EA234"/>
                </a:solidFill>
                <a:latin typeface="Calibri"/>
                <a:cs typeface="Calibri"/>
              </a:rPr>
              <a:t>területek</a:t>
            </a:r>
            <a:endParaRPr lang="cs-CZ" sz="2800" b="1" i="0" dirty="0">
              <a:solidFill>
                <a:srgbClr val="2EA234"/>
              </a:solidFill>
              <a:latin typeface="Calibri"/>
              <a:cs typeface="Calibri"/>
            </a:endParaRPr>
          </a:p>
        </p:txBody>
      </p:sp>
      <p:graphicFrame>
        <p:nvGraphicFramePr>
          <p:cNvPr id="4" name="Diagram 3">
            <a:extLst>
              <a:ext uri="{FF2B5EF4-FFF2-40B4-BE49-F238E27FC236}">
                <a16:creationId xmlns:a16="http://schemas.microsoft.com/office/drawing/2014/main" id="{24D304DF-AB66-14E4-E205-DD907CF5BA0A}"/>
              </a:ext>
            </a:extLst>
          </p:cNvPr>
          <p:cNvGraphicFramePr/>
          <p:nvPr>
            <p:extLst>
              <p:ext uri="{D42A27DB-BD31-4B8C-83A1-F6EECF244321}">
                <p14:modId xmlns:p14="http://schemas.microsoft.com/office/powerpoint/2010/main" val="2156973200"/>
              </p:ext>
            </p:extLst>
          </p:nvPr>
        </p:nvGraphicFramePr>
        <p:xfrm>
          <a:off x="2064362" y="1796243"/>
          <a:ext cx="7848295" cy="3284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zövegdoboz 8">
            <a:extLst>
              <a:ext uri="{FF2B5EF4-FFF2-40B4-BE49-F238E27FC236}">
                <a16:creationId xmlns:a16="http://schemas.microsoft.com/office/drawing/2014/main" id="{121AA91F-344E-98D2-96C8-29499902C77F}"/>
              </a:ext>
            </a:extLst>
          </p:cNvPr>
          <p:cNvSpPr txBox="1"/>
          <p:nvPr/>
        </p:nvSpPr>
        <p:spPr>
          <a:xfrm>
            <a:off x="2279342" y="5215410"/>
            <a:ext cx="7633315" cy="369332"/>
          </a:xfrm>
          <a:prstGeom prst="rect">
            <a:avLst/>
          </a:prstGeom>
          <a:noFill/>
        </p:spPr>
        <p:txBody>
          <a:bodyPr wrap="square" rtlCol="0">
            <a:spAutoFit/>
          </a:bodyPr>
          <a:lstStyle/>
          <a:p>
            <a:r>
              <a:rPr lang="hu-HU" dirty="0"/>
              <a:t>Alapvető tényezők a nemek közötti egyenlőség biztosításához a K+F+I területén</a:t>
            </a:r>
          </a:p>
        </p:txBody>
      </p:sp>
    </p:spTree>
    <p:extLst>
      <p:ext uri="{BB962C8B-B14F-4D97-AF65-F5344CB8AC3E}">
        <p14:creationId xmlns:p14="http://schemas.microsoft.com/office/powerpoint/2010/main" val="75155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9D8C3EC4-C7A9-45CE-BAF3-D75D81D8EC7F}"/>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51EC06D9-80B5-4241-895F-E591442DC676}"/>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66F4C411-0E24-44E4-AB4A-0BC27F5AABEC}"/>
              </a:ext>
            </a:extLst>
          </p:cNvPr>
          <p:cNvSpPr txBox="1"/>
          <p:nvPr/>
        </p:nvSpPr>
        <p:spPr>
          <a:xfrm>
            <a:off x="4646137" y="1362605"/>
            <a:ext cx="7223760" cy="523220"/>
          </a:xfrm>
          <a:prstGeom prst="rect">
            <a:avLst/>
          </a:prstGeom>
          <a:noFill/>
        </p:spPr>
        <p:txBody>
          <a:bodyPr wrap="square">
            <a:spAutoFit/>
          </a:bodyPr>
          <a:lstStyle/>
          <a:p>
            <a:r>
              <a:rPr lang="en-US" sz="2800" b="1" dirty="0">
                <a:solidFill>
                  <a:srgbClr val="2EA234"/>
                </a:solidFill>
                <a:latin typeface="Calibri"/>
                <a:cs typeface="Calibri"/>
              </a:rPr>
              <a:t>GEP </a:t>
            </a:r>
            <a:r>
              <a:rPr lang="en-US" sz="2800" b="1" dirty="0" err="1">
                <a:solidFill>
                  <a:srgbClr val="2EA234"/>
                </a:solidFill>
                <a:latin typeface="Calibri"/>
                <a:cs typeface="Calibri"/>
              </a:rPr>
              <a:t>tartalmi</a:t>
            </a:r>
            <a:r>
              <a:rPr lang="en-US" sz="2800" b="1" dirty="0">
                <a:solidFill>
                  <a:srgbClr val="2EA234"/>
                </a:solidFill>
                <a:latin typeface="Calibri"/>
                <a:cs typeface="Calibri"/>
              </a:rPr>
              <a:t> </a:t>
            </a:r>
            <a:r>
              <a:rPr lang="en-US" sz="2800" b="1" dirty="0" err="1">
                <a:solidFill>
                  <a:srgbClr val="2EA234"/>
                </a:solidFill>
                <a:latin typeface="Calibri"/>
                <a:cs typeface="Calibri"/>
              </a:rPr>
              <a:t>területek</a:t>
            </a:r>
            <a:endParaRPr lang="cs-CZ" sz="2800" b="1" i="0" dirty="0">
              <a:solidFill>
                <a:srgbClr val="2EA234"/>
              </a:solidFill>
              <a:latin typeface="Calibri"/>
              <a:cs typeface="Calibri"/>
            </a:endParaRPr>
          </a:p>
        </p:txBody>
      </p:sp>
      <p:sp>
        <p:nvSpPr>
          <p:cNvPr id="3" name="Szövegdoboz 2">
            <a:extLst>
              <a:ext uri="{FF2B5EF4-FFF2-40B4-BE49-F238E27FC236}">
                <a16:creationId xmlns:a16="http://schemas.microsoft.com/office/drawing/2014/main" id="{587BF55B-4047-583C-ED4B-DAB24F7D14BB}"/>
              </a:ext>
            </a:extLst>
          </p:cNvPr>
          <p:cNvSpPr txBox="1"/>
          <p:nvPr/>
        </p:nvSpPr>
        <p:spPr>
          <a:xfrm>
            <a:off x="4734351" y="2287731"/>
            <a:ext cx="5654044" cy="2369880"/>
          </a:xfrm>
          <a:prstGeom prst="rect">
            <a:avLst/>
          </a:prstGeom>
          <a:noFill/>
        </p:spPr>
        <p:txBody>
          <a:bodyPr wrap="square" lIns="91440" tIns="45720" rIns="91440" bIns="45720" rtlCol="0" anchor="t">
            <a:spAutoFit/>
          </a:bodyPr>
          <a:lstStyle/>
          <a:p>
            <a:pPr>
              <a:buNone/>
            </a:pPr>
            <a:r>
              <a:rPr lang="hu-HU" sz="2400" b="1" dirty="0"/>
              <a:t>Fontos szempontok</a:t>
            </a:r>
            <a:r>
              <a:rPr lang="hu-HU" sz="2400" dirty="0"/>
              <a:t>:</a:t>
            </a:r>
          </a:p>
          <a:p>
            <a:pPr marL="342900" indent="-342900">
              <a:buFont typeface="Wingdings" panose="05000000000000000000" pitchFamily="2" charset="2"/>
              <a:buChar char="§"/>
            </a:pPr>
            <a:r>
              <a:rPr lang="hu-HU" sz="2000" dirty="0"/>
              <a:t>Nyitottság és </a:t>
            </a:r>
            <a:r>
              <a:rPr lang="hu-HU" sz="2000" dirty="0" err="1"/>
              <a:t>inkluzivitás</a:t>
            </a:r>
            <a:endParaRPr lang="hu-HU" sz="2000" dirty="0">
              <a:ea typeface="Calibri"/>
              <a:cs typeface="Calibri"/>
            </a:endParaRPr>
          </a:p>
          <a:p>
            <a:pPr marL="342900" indent="-342900">
              <a:buFont typeface="Wingdings" panose="05000000000000000000" pitchFamily="2" charset="2"/>
              <a:buChar char="§"/>
            </a:pPr>
            <a:r>
              <a:rPr lang="hu-HU" sz="2000" dirty="0"/>
              <a:t>A nők láthatósága</a:t>
            </a:r>
          </a:p>
          <a:p>
            <a:pPr marL="342900" indent="-342900">
              <a:buFont typeface="Wingdings" panose="05000000000000000000" pitchFamily="2" charset="2"/>
              <a:buChar char="§"/>
            </a:pPr>
            <a:r>
              <a:rPr lang="hu-HU" sz="2000" dirty="0"/>
              <a:t>A munkatársak hozzájárulásának értékelése</a:t>
            </a:r>
          </a:p>
          <a:p>
            <a:pPr marL="342900" indent="-342900">
              <a:buFont typeface="Wingdings" panose="05000000000000000000" pitchFamily="2" charset="2"/>
              <a:buChar char="§"/>
            </a:pPr>
            <a:r>
              <a:rPr lang="hu-HU" sz="2000" dirty="0"/>
              <a:t>A munkaterhelés elosztása</a:t>
            </a:r>
          </a:p>
          <a:p>
            <a:pPr marL="342900" indent="-342900">
              <a:buFont typeface="Wingdings" panose="05000000000000000000" pitchFamily="2" charset="2"/>
              <a:buChar char="§"/>
            </a:pPr>
            <a:r>
              <a:rPr lang="hu-HU" sz="2000" dirty="0"/>
              <a:t>Beilleszkedési és képzési programok</a:t>
            </a:r>
          </a:p>
          <a:p>
            <a:endParaRPr lang="hu-HU" sz="2400" dirty="0"/>
          </a:p>
        </p:txBody>
      </p:sp>
      <p:grpSp>
        <p:nvGrpSpPr>
          <p:cNvPr id="11" name="Csoportba foglalás 10">
            <a:extLst>
              <a:ext uri="{FF2B5EF4-FFF2-40B4-BE49-F238E27FC236}">
                <a16:creationId xmlns:a16="http://schemas.microsoft.com/office/drawing/2014/main" id="{D196196D-67C6-7DA3-BBA5-7C6D6CA21198}"/>
              </a:ext>
            </a:extLst>
          </p:cNvPr>
          <p:cNvGrpSpPr/>
          <p:nvPr/>
        </p:nvGrpSpPr>
        <p:grpSpPr>
          <a:xfrm>
            <a:off x="2202907" y="1786822"/>
            <a:ext cx="1532870" cy="3284355"/>
            <a:chOff x="0" y="0"/>
            <a:chExt cx="1532870" cy="3284355"/>
          </a:xfrm>
        </p:grpSpPr>
        <p:sp>
          <p:nvSpPr>
            <p:cNvPr id="12" name="Téglalap: lekerekített 11">
              <a:extLst>
                <a:ext uri="{FF2B5EF4-FFF2-40B4-BE49-F238E27FC236}">
                  <a16:creationId xmlns:a16="http://schemas.microsoft.com/office/drawing/2014/main" id="{EBFBB3F4-9213-103D-EB6C-C0C483D9F7EF}"/>
                </a:ext>
              </a:extLst>
            </p:cNvPr>
            <p:cNvSpPr/>
            <p:nvPr/>
          </p:nvSpPr>
          <p:spPr>
            <a:xfrm>
              <a:off x="0" y="0"/>
              <a:ext cx="1532870" cy="328435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hu-HU"/>
            </a:p>
          </p:txBody>
        </p:sp>
        <p:sp>
          <p:nvSpPr>
            <p:cNvPr id="13" name="Téglalap: lekerekített 4">
              <a:extLst>
                <a:ext uri="{FF2B5EF4-FFF2-40B4-BE49-F238E27FC236}">
                  <a16:creationId xmlns:a16="http://schemas.microsoft.com/office/drawing/2014/main" id="{5807FB35-B024-1596-FE24-9ABE10D2F688}"/>
                </a:ext>
              </a:extLst>
            </p:cNvPr>
            <p:cNvSpPr txBox="1"/>
            <p:nvPr/>
          </p:nvSpPr>
          <p:spPr>
            <a:xfrm>
              <a:off x="0" y="1313742"/>
              <a:ext cx="1532870" cy="13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2000" b="1" i="0" kern="1200" baseline="0" dirty="0"/>
                <a:t>Munka és magánélet egyensúlya és szervezeti kultúra</a:t>
              </a:r>
              <a:endParaRPr lang="hu-HU" sz="2000" kern="1200" dirty="0"/>
            </a:p>
          </p:txBody>
        </p:sp>
      </p:grpSp>
    </p:spTree>
    <p:extLst>
      <p:ext uri="{BB962C8B-B14F-4D97-AF65-F5344CB8AC3E}">
        <p14:creationId xmlns:p14="http://schemas.microsoft.com/office/powerpoint/2010/main" val="175557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9D8C3EC4-C7A9-45CE-BAF3-D75D81D8EC7F}"/>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51EC06D9-80B5-4241-895F-E591442DC676}"/>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66F4C411-0E24-44E4-AB4A-0BC27F5AABEC}"/>
              </a:ext>
            </a:extLst>
          </p:cNvPr>
          <p:cNvSpPr txBox="1"/>
          <p:nvPr/>
        </p:nvSpPr>
        <p:spPr>
          <a:xfrm>
            <a:off x="4591796" y="1363526"/>
            <a:ext cx="7223760" cy="523220"/>
          </a:xfrm>
          <a:prstGeom prst="rect">
            <a:avLst/>
          </a:prstGeom>
          <a:noFill/>
        </p:spPr>
        <p:txBody>
          <a:bodyPr wrap="square">
            <a:spAutoFit/>
          </a:bodyPr>
          <a:lstStyle/>
          <a:p>
            <a:r>
              <a:rPr lang="en-US" sz="2800" b="1" dirty="0">
                <a:solidFill>
                  <a:srgbClr val="2EA234"/>
                </a:solidFill>
                <a:latin typeface="Calibri"/>
                <a:cs typeface="Calibri"/>
              </a:rPr>
              <a:t>GEP </a:t>
            </a:r>
            <a:r>
              <a:rPr lang="en-US" sz="2800" b="1" dirty="0" err="1">
                <a:solidFill>
                  <a:srgbClr val="2EA234"/>
                </a:solidFill>
                <a:latin typeface="Calibri"/>
                <a:cs typeface="Calibri"/>
              </a:rPr>
              <a:t>tartalmi</a:t>
            </a:r>
            <a:r>
              <a:rPr lang="en-US" sz="2800" b="1" dirty="0">
                <a:solidFill>
                  <a:srgbClr val="2EA234"/>
                </a:solidFill>
                <a:latin typeface="Calibri"/>
                <a:cs typeface="Calibri"/>
              </a:rPr>
              <a:t> </a:t>
            </a:r>
            <a:r>
              <a:rPr lang="en-US" sz="2800" b="1" dirty="0" err="1">
                <a:solidFill>
                  <a:srgbClr val="2EA234"/>
                </a:solidFill>
                <a:latin typeface="Calibri"/>
                <a:cs typeface="Calibri"/>
              </a:rPr>
              <a:t>területek</a:t>
            </a:r>
            <a:endParaRPr lang="cs-CZ" sz="2800" b="1" i="0" dirty="0">
              <a:solidFill>
                <a:srgbClr val="2EA234"/>
              </a:solidFill>
              <a:latin typeface="Calibri"/>
              <a:cs typeface="Calibri"/>
            </a:endParaRPr>
          </a:p>
        </p:txBody>
      </p:sp>
      <p:sp>
        <p:nvSpPr>
          <p:cNvPr id="10" name="Szövegdoboz 9">
            <a:extLst>
              <a:ext uri="{FF2B5EF4-FFF2-40B4-BE49-F238E27FC236}">
                <a16:creationId xmlns:a16="http://schemas.microsoft.com/office/drawing/2014/main" id="{1E292971-ED46-30CC-750C-AEE7B797445B}"/>
              </a:ext>
            </a:extLst>
          </p:cNvPr>
          <p:cNvSpPr txBox="1"/>
          <p:nvPr/>
        </p:nvSpPr>
        <p:spPr>
          <a:xfrm>
            <a:off x="4869003" y="2096937"/>
            <a:ext cx="5856147" cy="2862322"/>
          </a:xfrm>
          <a:prstGeom prst="rect">
            <a:avLst/>
          </a:prstGeom>
          <a:noFill/>
        </p:spPr>
        <p:txBody>
          <a:bodyPr wrap="square">
            <a:spAutoFit/>
          </a:bodyPr>
          <a:lstStyle/>
          <a:p>
            <a:pPr>
              <a:buNone/>
            </a:pPr>
            <a:r>
              <a:rPr lang="hu-HU" sz="2000" b="1" dirty="0"/>
              <a:t>Lehetséges intézkedések</a:t>
            </a:r>
            <a:r>
              <a:rPr lang="hu-HU" sz="2000" dirty="0"/>
              <a:t>:</a:t>
            </a:r>
          </a:p>
          <a:p>
            <a:pPr marL="342900" indent="-342900">
              <a:buFont typeface="Wingdings" panose="05000000000000000000" pitchFamily="2" charset="2"/>
              <a:buChar char="§"/>
            </a:pPr>
            <a:r>
              <a:rPr lang="hu-HU" sz="2000" dirty="0"/>
              <a:t>Szülői szabadságra vonatkozó szabályzatok</a:t>
            </a:r>
          </a:p>
          <a:p>
            <a:pPr marL="342900" indent="-342900">
              <a:buFont typeface="Wingdings" panose="05000000000000000000" pitchFamily="2" charset="2"/>
              <a:buChar char="§"/>
            </a:pPr>
            <a:r>
              <a:rPr lang="hu-HU" sz="2000" dirty="0"/>
              <a:t>Rugalmas munkaidő-beosztások</a:t>
            </a:r>
          </a:p>
          <a:p>
            <a:pPr marL="342900" indent="-342900">
              <a:buFont typeface="Wingdings" panose="05000000000000000000" pitchFamily="2" charset="2"/>
              <a:buChar char="§"/>
            </a:pPr>
            <a:r>
              <a:rPr lang="hu-HU" sz="2000" dirty="0"/>
              <a:t>Támogatás a gondozási feladatokhoz</a:t>
            </a:r>
          </a:p>
          <a:p>
            <a:pPr marL="342900" indent="-342900">
              <a:buFont typeface="Wingdings" panose="05000000000000000000" pitchFamily="2" charset="2"/>
              <a:buChar char="§"/>
            </a:pPr>
            <a:r>
              <a:rPr lang="hu-HU" sz="2000" dirty="0"/>
              <a:t>Munkaterhelés kezelése</a:t>
            </a:r>
          </a:p>
          <a:p>
            <a:pPr marL="342900" indent="-342900">
              <a:buFont typeface="Wingdings" panose="05000000000000000000" pitchFamily="2" charset="2"/>
              <a:buChar char="§"/>
            </a:pPr>
            <a:r>
              <a:rPr lang="hu-HU" sz="2000" dirty="0"/>
              <a:t>A munkatársak visszailleszkedésének célzott segítése karrier szünetek után</a:t>
            </a:r>
          </a:p>
          <a:p>
            <a:pPr marL="342900" indent="-342900">
              <a:buFont typeface="Wingdings" panose="05000000000000000000" pitchFamily="2" charset="2"/>
              <a:buChar char="§"/>
            </a:pPr>
            <a:r>
              <a:rPr lang="hu-HU" sz="2000" dirty="0"/>
              <a:t>Tanácsadás és támogatás a munka és magánélet egyensúlyában</a:t>
            </a:r>
          </a:p>
        </p:txBody>
      </p:sp>
      <p:grpSp>
        <p:nvGrpSpPr>
          <p:cNvPr id="11" name="Csoportba foglalás 10">
            <a:extLst>
              <a:ext uri="{FF2B5EF4-FFF2-40B4-BE49-F238E27FC236}">
                <a16:creationId xmlns:a16="http://schemas.microsoft.com/office/drawing/2014/main" id="{6273E130-0901-5EF2-E851-1FB0D973C335}"/>
              </a:ext>
            </a:extLst>
          </p:cNvPr>
          <p:cNvGrpSpPr/>
          <p:nvPr/>
        </p:nvGrpSpPr>
        <p:grpSpPr>
          <a:xfrm>
            <a:off x="2202907" y="1786822"/>
            <a:ext cx="1532870" cy="3284355"/>
            <a:chOff x="0" y="0"/>
            <a:chExt cx="1532870" cy="3284355"/>
          </a:xfrm>
        </p:grpSpPr>
        <p:sp>
          <p:nvSpPr>
            <p:cNvPr id="12" name="Téglalap: lekerekített 11">
              <a:extLst>
                <a:ext uri="{FF2B5EF4-FFF2-40B4-BE49-F238E27FC236}">
                  <a16:creationId xmlns:a16="http://schemas.microsoft.com/office/drawing/2014/main" id="{887A6FAC-E660-4AA7-9E25-8C6EF692E1D9}"/>
                </a:ext>
              </a:extLst>
            </p:cNvPr>
            <p:cNvSpPr/>
            <p:nvPr/>
          </p:nvSpPr>
          <p:spPr>
            <a:xfrm>
              <a:off x="0" y="0"/>
              <a:ext cx="1532870" cy="328435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hu-HU"/>
            </a:p>
          </p:txBody>
        </p:sp>
        <p:sp>
          <p:nvSpPr>
            <p:cNvPr id="13" name="Téglalap: lekerekített 4">
              <a:extLst>
                <a:ext uri="{FF2B5EF4-FFF2-40B4-BE49-F238E27FC236}">
                  <a16:creationId xmlns:a16="http://schemas.microsoft.com/office/drawing/2014/main" id="{00FB8406-3A25-9FAC-6ECE-AC0CF30D17FB}"/>
                </a:ext>
              </a:extLst>
            </p:cNvPr>
            <p:cNvSpPr txBox="1"/>
            <p:nvPr/>
          </p:nvSpPr>
          <p:spPr>
            <a:xfrm>
              <a:off x="0" y="1313742"/>
              <a:ext cx="1532870" cy="13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2000" b="1" i="0" kern="1200" baseline="0" dirty="0"/>
                <a:t>Munka és magánélet egyensúlya és szervezeti kultúra</a:t>
              </a:r>
              <a:endParaRPr lang="hu-HU" sz="2000" kern="1200" dirty="0"/>
            </a:p>
          </p:txBody>
        </p:sp>
      </p:grpSp>
    </p:spTree>
    <p:extLst>
      <p:ext uri="{BB962C8B-B14F-4D97-AF65-F5344CB8AC3E}">
        <p14:creationId xmlns:p14="http://schemas.microsoft.com/office/powerpoint/2010/main" val="363588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1A379A5E-F810-4BF5-BC5A-7AE22CA45013}"/>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035793AB-C2C4-438B-A1C8-297CC510BED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E3117E75-1836-42C9-97C5-2E5B312A2D9E}"/>
              </a:ext>
            </a:extLst>
          </p:cNvPr>
          <p:cNvSpPr txBox="1"/>
          <p:nvPr/>
        </p:nvSpPr>
        <p:spPr>
          <a:xfrm>
            <a:off x="4169951" y="1288136"/>
            <a:ext cx="7223760" cy="523220"/>
          </a:xfrm>
          <a:prstGeom prst="rect">
            <a:avLst/>
          </a:prstGeom>
          <a:noFill/>
        </p:spPr>
        <p:txBody>
          <a:bodyPr wrap="square">
            <a:spAutoFit/>
          </a:bodyPr>
          <a:lstStyle/>
          <a:p>
            <a:r>
              <a:rPr lang="en-US" sz="2800" b="1" dirty="0">
                <a:solidFill>
                  <a:srgbClr val="2EA234"/>
                </a:solidFill>
                <a:latin typeface="Calibri"/>
                <a:cs typeface="Calibri"/>
              </a:rPr>
              <a:t>GEP </a:t>
            </a:r>
            <a:r>
              <a:rPr lang="en-US" sz="2800" b="1" dirty="0" err="1">
                <a:solidFill>
                  <a:srgbClr val="2EA234"/>
                </a:solidFill>
                <a:latin typeface="Calibri"/>
                <a:cs typeface="Calibri"/>
              </a:rPr>
              <a:t>tartalmi</a:t>
            </a:r>
            <a:r>
              <a:rPr lang="en-US" sz="2800" b="1" dirty="0">
                <a:solidFill>
                  <a:srgbClr val="2EA234"/>
                </a:solidFill>
                <a:latin typeface="Calibri"/>
                <a:cs typeface="Calibri"/>
              </a:rPr>
              <a:t> </a:t>
            </a:r>
            <a:r>
              <a:rPr lang="en-US" sz="2800" b="1" dirty="0" err="1">
                <a:solidFill>
                  <a:srgbClr val="2EA234"/>
                </a:solidFill>
                <a:latin typeface="Calibri"/>
                <a:cs typeface="Calibri"/>
              </a:rPr>
              <a:t>területek</a:t>
            </a:r>
            <a:endParaRPr lang="cs-CZ" sz="2800" b="1" i="0" dirty="0">
              <a:solidFill>
                <a:srgbClr val="2EA234"/>
              </a:solidFill>
              <a:latin typeface="Calibri"/>
              <a:cs typeface="Calibri"/>
            </a:endParaRPr>
          </a:p>
        </p:txBody>
      </p:sp>
      <p:grpSp>
        <p:nvGrpSpPr>
          <p:cNvPr id="2" name="Csoportba foglalás 1">
            <a:extLst>
              <a:ext uri="{FF2B5EF4-FFF2-40B4-BE49-F238E27FC236}">
                <a16:creationId xmlns:a16="http://schemas.microsoft.com/office/drawing/2014/main" id="{3A314258-6F7F-479A-76F4-89F8EB668595}"/>
              </a:ext>
            </a:extLst>
          </p:cNvPr>
          <p:cNvGrpSpPr/>
          <p:nvPr/>
        </p:nvGrpSpPr>
        <p:grpSpPr>
          <a:xfrm>
            <a:off x="1288026" y="1985282"/>
            <a:ext cx="1823787" cy="3284355"/>
            <a:chOff x="1578856" y="0"/>
            <a:chExt cx="1532870" cy="3284355"/>
          </a:xfrm>
        </p:grpSpPr>
        <p:sp>
          <p:nvSpPr>
            <p:cNvPr id="9" name="Téglalap: lekerekített 8">
              <a:extLst>
                <a:ext uri="{FF2B5EF4-FFF2-40B4-BE49-F238E27FC236}">
                  <a16:creationId xmlns:a16="http://schemas.microsoft.com/office/drawing/2014/main" id="{2A301AA6-514F-78DD-E59B-EC57E0FCDE36}"/>
                </a:ext>
              </a:extLst>
            </p:cNvPr>
            <p:cNvSpPr/>
            <p:nvPr/>
          </p:nvSpPr>
          <p:spPr>
            <a:xfrm>
              <a:off x="1578856" y="0"/>
              <a:ext cx="1532870" cy="3284355"/>
            </a:xfrm>
            <a:prstGeom prst="roundRect">
              <a:avLst>
                <a:gd name="adj" fmla="val 10000"/>
              </a:avLst>
            </a:prstGeom>
          </p:spPr>
          <p:style>
            <a:lnRef idx="2">
              <a:schemeClr val="lt1">
                <a:hueOff val="0"/>
                <a:satOff val="0"/>
                <a:lumOff val="0"/>
                <a:alphaOff val="0"/>
              </a:schemeClr>
            </a:lnRef>
            <a:fillRef idx="1">
              <a:schemeClr val="accent4">
                <a:hueOff val="2450223"/>
                <a:satOff val="-10194"/>
                <a:lumOff val="2402"/>
                <a:alphaOff val="0"/>
              </a:schemeClr>
            </a:fillRef>
            <a:effectRef idx="0">
              <a:schemeClr val="accent4">
                <a:hueOff val="2450223"/>
                <a:satOff val="-10194"/>
                <a:lumOff val="2402"/>
                <a:alphaOff val="0"/>
              </a:schemeClr>
            </a:effectRef>
            <a:fontRef idx="minor">
              <a:schemeClr val="lt1"/>
            </a:fontRef>
          </p:style>
          <p:txBody>
            <a:bodyPr/>
            <a:lstStyle/>
            <a:p>
              <a:endParaRPr lang="hu-HU"/>
            </a:p>
          </p:txBody>
        </p:sp>
        <p:sp>
          <p:nvSpPr>
            <p:cNvPr id="11" name="Téglalap: lekerekített 4">
              <a:extLst>
                <a:ext uri="{FF2B5EF4-FFF2-40B4-BE49-F238E27FC236}">
                  <a16:creationId xmlns:a16="http://schemas.microsoft.com/office/drawing/2014/main" id="{74BC60BB-D5D6-E773-5848-58C7D34973EC}"/>
                </a:ext>
              </a:extLst>
            </p:cNvPr>
            <p:cNvSpPr txBox="1"/>
            <p:nvPr/>
          </p:nvSpPr>
          <p:spPr>
            <a:xfrm>
              <a:off x="1578856" y="1313742"/>
              <a:ext cx="1532870" cy="13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600" b="1" i="0" kern="1200" baseline="0" dirty="0"/>
                <a:t>Nemek közötti egyensúly a vezetésben és döntéshozatalban</a:t>
              </a:r>
              <a:endParaRPr lang="hu-HU" sz="1600" kern="1200" dirty="0"/>
            </a:p>
          </p:txBody>
        </p:sp>
      </p:grpSp>
      <p:sp>
        <p:nvSpPr>
          <p:cNvPr id="14" name="Rectangle 1">
            <a:extLst>
              <a:ext uri="{FF2B5EF4-FFF2-40B4-BE49-F238E27FC236}">
                <a16:creationId xmlns:a16="http://schemas.microsoft.com/office/drawing/2014/main" id="{A1EBDD57-5149-272A-28AF-340B985D57FF}"/>
              </a:ext>
            </a:extLst>
          </p:cNvPr>
          <p:cNvSpPr>
            <a:spLocks noChangeArrowheads="1"/>
          </p:cNvSpPr>
          <p:nvPr/>
        </p:nvSpPr>
        <p:spPr bwMode="auto">
          <a:xfrm>
            <a:off x="3558371" y="2028169"/>
            <a:ext cx="654151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hu-HU" sz="2000" b="1" dirty="0"/>
              <a:t>Fontos szempontok</a:t>
            </a:r>
            <a:r>
              <a:rPr lang="hu-HU" sz="2000" dirty="0"/>
              <a:t>:</a:t>
            </a:r>
            <a:endParaRPr kumimoji="0" lang="hu-HU" altLang="hu-HU"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lang="hu-HU" altLang="hu-HU" sz="2000"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000" b="0" i="0" u="none" strike="noStrike" cap="none" normalizeH="0" baseline="0" dirty="0">
                <a:ln>
                  <a:noFill/>
                </a:ln>
                <a:solidFill>
                  <a:schemeClr val="tx1"/>
                </a:solidFill>
                <a:effectLst/>
              </a:rPr>
              <a:t>Hogyan képviseltetik magukat a nők a </a:t>
            </a:r>
            <a:r>
              <a:rPr kumimoji="0" lang="hu-HU" altLang="hu-HU" sz="2000" b="1" i="0" u="none" strike="noStrike" cap="none" normalizeH="0" baseline="0" dirty="0">
                <a:ln>
                  <a:noFill/>
                </a:ln>
                <a:solidFill>
                  <a:schemeClr val="tx1"/>
                </a:solidFill>
                <a:effectLst/>
              </a:rPr>
              <a:t>döntéshozatalban</a:t>
            </a:r>
            <a:r>
              <a:rPr kumimoji="0" lang="hu-HU" altLang="hu-HU" sz="2000" b="0" i="0" u="none" strike="noStrike" cap="none" normalizeH="0" baseline="0" dirty="0">
                <a:ln>
                  <a:noFill/>
                </a:ln>
                <a:solidFill>
                  <a:schemeClr val="tx1"/>
                </a:solidFill>
                <a:effectLst/>
              </a:rPr>
              <a:t> a szervezetek vezetésében és az akadémiai iskolák, valamint az adminisztratív funkciók területén?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000" b="0" i="0" u="none" strike="noStrike" cap="none" normalizeH="0" baseline="0" dirty="0">
                <a:ln>
                  <a:noFill/>
                </a:ln>
                <a:solidFill>
                  <a:schemeClr val="tx1"/>
                </a:solidFill>
                <a:effectLst/>
              </a:rPr>
              <a:t>Milyen típusú </a:t>
            </a:r>
            <a:r>
              <a:rPr kumimoji="0" lang="hu-HU" altLang="hu-HU" sz="2000" b="1" i="0" u="none" strike="noStrike" cap="none" normalizeH="0" baseline="0" dirty="0">
                <a:ln>
                  <a:noFill/>
                </a:ln>
                <a:solidFill>
                  <a:schemeClr val="tx1"/>
                </a:solidFill>
                <a:effectLst/>
              </a:rPr>
              <a:t>akadályok</a:t>
            </a:r>
            <a:r>
              <a:rPr kumimoji="0" lang="hu-HU" altLang="hu-HU" sz="2000" b="0" i="0" u="none" strike="noStrike" cap="none" normalizeH="0" baseline="0" dirty="0">
                <a:ln>
                  <a:noFill/>
                </a:ln>
                <a:solidFill>
                  <a:schemeClr val="tx1"/>
                </a:solidFill>
                <a:effectLst/>
              </a:rPr>
              <a:t> léteznek annak biztosítására, hogy a nők képviseltessék magukat a döntéshozatali és vezetői pozíciókban?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000" b="0" i="0" u="none" strike="noStrike" cap="none" normalizeH="0" baseline="0" dirty="0">
                <a:ln>
                  <a:noFill/>
                </a:ln>
                <a:solidFill>
                  <a:schemeClr val="tx1"/>
                </a:solidFill>
                <a:effectLst/>
              </a:rPr>
              <a:t>Milyen </a:t>
            </a:r>
            <a:r>
              <a:rPr kumimoji="0" lang="hu-HU" altLang="hu-HU" sz="2000" b="1" i="0" u="none" strike="noStrike" cap="none" normalizeH="0" baseline="0" dirty="0">
                <a:ln>
                  <a:noFill/>
                </a:ln>
                <a:solidFill>
                  <a:schemeClr val="tx1"/>
                </a:solidFill>
                <a:effectLst/>
              </a:rPr>
              <a:t>célokat</a:t>
            </a:r>
            <a:r>
              <a:rPr kumimoji="0" lang="hu-HU" altLang="hu-HU" sz="2000" b="0" i="0" u="none" strike="noStrike" cap="none" normalizeH="0" baseline="0" dirty="0">
                <a:ln>
                  <a:noFill/>
                </a:ln>
                <a:solidFill>
                  <a:schemeClr val="tx1"/>
                </a:solidFill>
                <a:effectLst/>
              </a:rPr>
              <a:t> lehetne kitűzni a nemek közötti egyensúly biztosítása érdekében a vezetői és döntéshozói szerepekben?</a:t>
            </a:r>
          </a:p>
        </p:txBody>
      </p:sp>
    </p:spTree>
    <p:extLst>
      <p:ext uri="{BB962C8B-B14F-4D97-AF65-F5344CB8AC3E}">
        <p14:creationId xmlns:p14="http://schemas.microsoft.com/office/powerpoint/2010/main" val="186738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1A379A5E-F810-4BF5-BC5A-7AE22CA45013}"/>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035793AB-C2C4-438B-A1C8-297CC510BED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E3117E75-1836-42C9-97C5-2E5B312A2D9E}"/>
              </a:ext>
            </a:extLst>
          </p:cNvPr>
          <p:cNvSpPr txBox="1"/>
          <p:nvPr/>
        </p:nvSpPr>
        <p:spPr>
          <a:xfrm>
            <a:off x="4401737" y="1366288"/>
            <a:ext cx="7223760" cy="523220"/>
          </a:xfrm>
          <a:prstGeom prst="rect">
            <a:avLst/>
          </a:prstGeom>
          <a:noFill/>
        </p:spPr>
        <p:txBody>
          <a:bodyPr wrap="square">
            <a:spAutoFit/>
          </a:bodyPr>
          <a:lstStyle/>
          <a:p>
            <a:r>
              <a:rPr lang="en-US" sz="2800" b="1" dirty="0">
                <a:solidFill>
                  <a:srgbClr val="2EA234"/>
                </a:solidFill>
                <a:latin typeface="Calibri"/>
                <a:cs typeface="Calibri"/>
              </a:rPr>
              <a:t>GEP </a:t>
            </a:r>
            <a:r>
              <a:rPr lang="en-US" sz="2800" b="1" dirty="0" err="1">
                <a:solidFill>
                  <a:srgbClr val="2EA234"/>
                </a:solidFill>
                <a:latin typeface="Calibri"/>
                <a:cs typeface="Calibri"/>
              </a:rPr>
              <a:t>tartalmi</a:t>
            </a:r>
            <a:r>
              <a:rPr lang="en-US" sz="2800" b="1" dirty="0">
                <a:solidFill>
                  <a:srgbClr val="2EA234"/>
                </a:solidFill>
                <a:latin typeface="Calibri"/>
                <a:cs typeface="Calibri"/>
              </a:rPr>
              <a:t> </a:t>
            </a:r>
            <a:r>
              <a:rPr lang="en-US" sz="2800" b="1" dirty="0" err="1">
                <a:solidFill>
                  <a:srgbClr val="2EA234"/>
                </a:solidFill>
                <a:latin typeface="Calibri"/>
                <a:cs typeface="Calibri"/>
              </a:rPr>
              <a:t>területek</a:t>
            </a:r>
            <a:endParaRPr lang="cs-CZ" sz="2800" b="1" i="0" dirty="0">
              <a:solidFill>
                <a:srgbClr val="2EA234"/>
              </a:solidFill>
              <a:latin typeface="Calibri"/>
              <a:cs typeface="Calibri"/>
            </a:endParaRPr>
          </a:p>
        </p:txBody>
      </p:sp>
      <p:grpSp>
        <p:nvGrpSpPr>
          <p:cNvPr id="2" name="Csoportba foglalás 1">
            <a:extLst>
              <a:ext uri="{FF2B5EF4-FFF2-40B4-BE49-F238E27FC236}">
                <a16:creationId xmlns:a16="http://schemas.microsoft.com/office/drawing/2014/main" id="{880F9DDD-8AFB-65AD-AC31-B261C3045A26}"/>
              </a:ext>
            </a:extLst>
          </p:cNvPr>
          <p:cNvGrpSpPr/>
          <p:nvPr/>
        </p:nvGrpSpPr>
        <p:grpSpPr>
          <a:xfrm>
            <a:off x="1709497" y="1889508"/>
            <a:ext cx="1741626" cy="3284355"/>
            <a:chOff x="1578856" y="0"/>
            <a:chExt cx="1532870" cy="3284355"/>
          </a:xfrm>
        </p:grpSpPr>
        <p:sp>
          <p:nvSpPr>
            <p:cNvPr id="9" name="Téglalap: lekerekített 8">
              <a:extLst>
                <a:ext uri="{FF2B5EF4-FFF2-40B4-BE49-F238E27FC236}">
                  <a16:creationId xmlns:a16="http://schemas.microsoft.com/office/drawing/2014/main" id="{A38B35FF-38F5-A5C6-272F-E3075084B7BD}"/>
                </a:ext>
              </a:extLst>
            </p:cNvPr>
            <p:cNvSpPr/>
            <p:nvPr/>
          </p:nvSpPr>
          <p:spPr>
            <a:xfrm>
              <a:off x="1578856" y="0"/>
              <a:ext cx="1532870" cy="3284355"/>
            </a:xfrm>
            <a:prstGeom prst="roundRect">
              <a:avLst>
                <a:gd name="adj" fmla="val 10000"/>
              </a:avLst>
            </a:prstGeom>
          </p:spPr>
          <p:style>
            <a:lnRef idx="2">
              <a:schemeClr val="lt1">
                <a:hueOff val="0"/>
                <a:satOff val="0"/>
                <a:lumOff val="0"/>
                <a:alphaOff val="0"/>
              </a:schemeClr>
            </a:lnRef>
            <a:fillRef idx="1">
              <a:schemeClr val="accent4">
                <a:hueOff val="2450223"/>
                <a:satOff val="-10194"/>
                <a:lumOff val="2402"/>
                <a:alphaOff val="0"/>
              </a:schemeClr>
            </a:fillRef>
            <a:effectRef idx="0">
              <a:schemeClr val="accent4">
                <a:hueOff val="2450223"/>
                <a:satOff val="-10194"/>
                <a:lumOff val="2402"/>
                <a:alphaOff val="0"/>
              </a:schemeClr>
            </a:effectRef>
            <a:fontRef idx="minor">
              <a:schemeClr val="lt1"/>
            </a:fontRef>
          </p:style>
          <p:txBody>
            <a:bodyPr/>
            <a:lstStyle/>
            <a:p>
              <a:endParaRPr lang="hu-HU"/>
            </a:p>
          </p:txBody>
        </p:sp>
        <p:sp>
          <p:nvSpPr>
            <p:cNvPr id="11" name="Téglalap: lekerekített 4">
              <a:extLst>
                <a:ext uri="{FF2B5EF4-FFF2-40B4-BE49-F238E27FC236}">
                  <a16:creationId xmlns:a16="http://schemas.microsoft.com/office/drawing/2014/main" id="{4D8A9AA0-588D-CFBA-AC92-99ECB2F399D4}"/>
                </a:ext>
              </a:extLst>
            </p:cNvPr>
            <p:cNvSpPr txBox="1"/>
            <p:nvPr/>
          </p:nvSpPr>
          <p:spPr>
            <a:xfrm>
              <a:off x="1578856" y="1313742"/>
              <a:ext cx="1532870" cy="13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600" b="1" i="0" kern="1200" baseline="0" dirty="0"/>
                <a:t>Nemek közötti egyensúly a vezetésben és döntéshozatalban</a:t>
              </a:r>
              <a:endParaRPr lang="hu-HU" sz="1600" kern="1200" dirty="0"/>
            </a:p>
          </p:txBody>
        </p:sp>
      </p:grpSp>
      <p:sp>
        <p:nvSpPr>
          <p:cNvPr id="13" name="Szövegdoboz 12">
            <a:extLst>
              <a:ext uri="{FF2B5EF4-FFF2-40B4-BE49-F238E27FC236}">
                <a16:creationId xmlns:a16="http://schemas.microsoft.com/office/drawing/2014/main" id="{7D4088DE-5D6D-E88D-3BA7-30F56793B39C}"/>
              </a:ext>
            </a:extLst>
          </p:cNvPr>
          <p:cNvSpPr txBox="1"/>
          <p:nvPr/>
        </p:nvSpPr>
        <p:spPr>
          <a:xfrm>
            <a:off x="3994048" y="2197195"/>
            <a:ext cx="7223759" cy="3477875"/>
          </a:xfrm>
          <a:prstGeom prst="rect">
            <a:avLst/>
          </a:prstGeom>
          <a:noFill/>
        </p:spPr>
        <p:txBody>
          <a:bodyPr wrap="square">
            <a:spAutoFit/>
          </a:bodyPr>
          <a:lstStyle/>
          <a:p>
            <a:pPr>
              <a:buNone/>
            </a:pPr>
            <a:r>
              <a:rPr lang="hu-HU" sz="2000" b="1" dirty="0"/>
              <a:t>Lehetséges intézkedések</a:t>
            </a:r>
            <a:r>
              <a:rPr lang="hu-HU" sz="2000" dirty="0"/>
              <a:t>:</a:t>
            </a:r>
          </a:p>
          <a:p>
            <a:pPr marL="342900" indent="-342900">
              <a:buFont typeface="Wingdings" panose="05000000000000000000" pitchFamily="2" charset="2"/>
              <a:buChar char="§"/>
            </a:pPr>
            <a:r>
              <a:rPr lang="hu-HU" sz="2000" dirty="0"/>
              <a:t>Minden döntéshozó és vezető számára nemek közötti esélyegyenlőségi képzés biztosítása.</a:t>
            </a:r>
          </a:p>
          <a:p>
            <a:pPr marL="342900" indent="-342900">
              <a:buFont typeface="Wingdings" panose="05000000000000000000" pitchFamily="2" charset="2"/>
              <a:buChar char="§"/>
            </a:pPr>
            <a:r>
              <a:rPr lang="hu-HU" sz="2000" dirty="0"/>
              <a:t>A bizottságokba történő kiválasztási/kinevezési eljárások alkalmazásának felülvizsgálata, ajánlások megfogalmazása az esélyegyenlőség biztosítása érdekében</a:t>
            </a:r>
          </a:p>
          <a:p>
            <a:pPr marL="342900" indent="-342900">
              <a:buFont typeface="Wingdings" panose="05000000000000000000" pitchFamily="2" charset="2"/>
              <a:buChar char="§"/>
            </a:pPr>
            <a:r>
              <a:rPr lang="hu-HU" sz="2000" dirty="0"/>
              <a:t>A nemek közötti egyensúly biztosítása kvóták révén.</a:t>
            </a:r>
          </a:p>
          <a:p>
            <a:pPr marL="342900" indent="-342900">
              <a:buFont typeface="Wingdings" panose="05000000000000000000" pitchFamily="2" charset="2"/>
              <a:buChar char="§"/>
            </a:pPr>
            <a:r>
              <a:rPr lang="hu-HU" sz="2000" dirty="0"/>
              <a:t>A bizottsági tagság átláthatóságának növelése.</a:t>
            </a:r>
          </a:p>
          <a:p>
            <a:pPr marL="342900" indent="-342900">
              <a:buFont typeface="Wingdings" panose="05000000000000000000" pitchFamily="2" charset="2"/>
              <a:buChar char="§"/>
            </a:pPr>
            <a:r>
              <a:rPr lang="hu-HU" sz="2000" dirty="0"/>
              <a:t>Támogatás biztosítása a női munkavállalók számára.</a:t>
            </a:r>
          </a:p>
          <a:p>
            <a:pPr marL="342900" indent="-342900">
              <a:buFont typeface="Wingdings" panose="05000000000000000000" pitchFamily="2" charset="2"/>
              <a:buChar char="§"/>
            </a:pPr>
            <a:r>
              <a:rPr lang="hu-HU" sz="2000" dirty="0"/>
              <a:t>Biztosítani, hogy a vezetői és döntéshozói szerepeket megfelelően elismerjék.</a:t>
            </a:r>
          </a:p>
        </p:txBody>
      </p:sp>
    </p:spTree>
    <p:extLst>
      <p:ext uri="{BB962C8B-B14F-4D97-AF65-F5344CB8AC3E}">
        <p14:creationId xmlns:p14="http://schemas.microsoft.com/office/powerpoint/2010/main" val="411794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Napirend</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27236" cy="3040704"/>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libri"/>
                <a:cs typeface="Calibri"/>
              </a:rPr>
              <a:t> 9</a:t>
            </a:r>
            <a:r>
              <a:rPr lang="hu-HU" sz="1800" b="0" i="0" u="none" strike="noStrike" baseline="0" dirty="0">
                <a:solidFill>
                  <a:srgbClr val="000000"/>
                </a:solidFill>
                <a:latin typeface="Calibri"/>
                <a:cs typeface="Calibri"/>
              </a:rPr>
              <a:t>:</a:t>
            </a:r>
            <a:r>
              <a:rPr lang="en-US" sz="1800" b="0" i="0" u="none" strike="noStrike" baseline="0" dirty="0">
                <a:solidFill>
                  <a:srgbClr val="000000"/>
                </a:solidFill>
                <a:latin typeface="Calibri"/>
                <a:cs typeface="Calibri"/>
              </a:rPr>
              <a:t>30 – 10</a:t>
            </a:r>
            <a:r>
              <a:rPr lang="hu-HU" sz="1800" b="0" i="0" u="none" strike="noStrike" baseline="0" dirty="0">
                <a:solidFill>
                  <a:srgbClr val="000000"/>
                </a:solidFill>
                <a:latin typeface="Calibri"/>
                <a:cs typeface="Calibri"/>
              </a:rPr>
              <a:t>:</a:t>
            </a:r>
            <a:r>
              <a:rPr lang="en-US" sz="1800" b="0" i="0" u="none" strike="noStrike" baseline="0" dirty="0">
                <a:solidFill>
                  <a:srgbClr val="000000"/>
                </a:solidFill>
                <a:latin typeface="Calibri"/>
                <a:cs typeface="Calibri"/>
              </a:rPr>
              <a:t>00 </a:t>
            </a:r>
            <a:r>
              <a:rPr lang="en-US" sz="1800" i="0" u="none" strike="noStrike" baseline="0" dirty="0">
                <a:solidFill>
                  <a:srgbClr val="000000"/>
                </a:solidFill>
                <a:latin typeface="Calibri"/>
                <a:cs typeface="Calibri"/>
              </a:rPr>
              <a:t>Köszöntő </a:t>
            </a:r>
            <a:r>
              <a:rPr lang="en-US" sz="1800" i="0" u="none" strike="noStrike" baseline="0" dirty="0" err="1">
                <a:solidFill>
                  <a:srgbClr val="000000"/>
                </a:solidFill>
                <a:latin typeface="Calibri"/>
                <a:cs typeface="Calibri"/>
              </a:rPr>
              <a:t>és</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áttekintés</a:t>
            </a:r>
            <a:endParaRPr lang="en-US" sz="1800" i="0" u="none" strike="noStrike" baseline="0" dirty="0">
              <a:solidFill>
                <a:srgbClr val="000000"/>
              </a:solidFill>
              <a:latin typeface="Calibri"/>
              <a:cs typeface="Calibri"/>
            </a:endParaRPr>
          </a:p>
          <a:p>
            <a:pPr>
              <a:lnSpc>
                <a:spcPct val="150000"/>
              </a:lnSpc>
            </a:pPr>
            <a:r>
              <a:rPr lang="fr-FR" sz="1800" b="0" i="0" u="none" strike="noStrike" baseline="0" dirty="0">
                <a:solidFill>
                  <a:srgbClr val="000000"/>
                </a:solidFill>
                <a:latin typeface="Calibri"/>
                <a:cs typeface="Calibri"/>
              </a:rPr>
              <a:t>10:00 - 11:30 </a:t>
            </a:r>
            <a:r>
              <a:rPr lang="hu-HU" b="1" dirty="0">
                <a:solidFill>
                  <a:srgbClr val="000000"/>
                </a:solidFill>
                <a:latin typeface="Calibri"/>
                <a:cs typeface="Calibri"/>
              </a:rPr>
              <a:t>1</a:t>
            </a:r>
            <a:r>
              <a:rPr lang="fr-FR" sz="1800" b="1" i="0" u="none" strike="noStrike" baseline="0" dirty="0">
                <a:solidFill>
                  <a:srgbClr val="000000"/>
                </a:solidFill>
                <a:latin typeface="Calibri"/>
                <a:cs typeface="Calibri"/>
              </a:rPr>
              <a:t>. rész</a:t>
            </a:r>
            <a:r>
              <a:rPr lang="hu-HU" sz="1800" b="1" i="0" u="none" strike="noStrike" baseline="0" dirty="0">
                <a:solidFill>
                  <a:srgbClr val="000000"/>
                </a:solidFill>
                <a:latin typeface="Calibri"/>
                <a:cs typeface="Calibri"/>
              </a:rPr>
              <a:t>:</a:t>
            </a:r>
            <a:r>
              <a:rPr lang="fr-FR" sz="1800" b="1"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Nemek</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közötti</a:t>
            </a:r>
            <a:r>
              <a:rPr lang="en-US" sz="1800" i="0" u="none" strike="noStrike" baseline="0" dirty="0">
                <a:solidFill>
                  <a:srgbClr val="000000"/>
                </a:solidFill>
                <a:latin typeface="Calibri"/>
                <a:cs typeface="Calibri"/>
              </a:rPr>
              <a:t> </a:t>
            </a:r>
            <a:r>
              <a:rPr lang="hu-HU" sz="1800" i="0" u="none" strike="noStrike" baseline="0" dirty="0">
                <a:solidFill>
                  <a:srgbClr val="000000"/>
                </a:solidFill>
                <a:latin typeface="Calibri"/>
                <a:cs typeface="Calibri"/>
              </a:rPr>
              <a:t>esély</a:t>
            </a:r>
            <a:r>
              <a:rPr lang="en-US" sz="1800" i="0" u="none" strike="noStrike" baseline="0" dirty="0" err="1">
                <a:solidFill>
                  <a:srgbClr val="000000"/>
                </a:solidFill>
                <a:latin typeface="Calibri"/>
                <a:cs typeface="Calibri"/>
              </a:rPr>
              <a:t>egyenlőség</a:t>
            </a:r>
            <a:r>
              <a:rPr lang="hu-HU" sz="1800" i="0" u="none" strike="noStrike" baseline="0" dirty="0">
                <a:solidFill>
                  <a:srgbClr val="000000"/>
                </a:solidFill>
                <a:latin typeface="Calibri"/>
                <a:cs typeface="Calibri"/>
              </a:rPr>
              <a:t> megjelenése </a:t>
            </a:r>
            <a:r>
              <a:rPr lang="en-US" sz="1800" i="0" u="none" strike="noStrike" baseline="0" dirty="0">
                <a:solidFill>
                  <a:srgbClr val="000000"/>
                </a:solidFill>
                <a:latin typeface="Calibri"/>
                <a:cs typeface="Calibri"/>
              </a:rPr>
              <a:t>a </a:t>
            </a:r>
            <a:r>
              <a:rPr lang="en-US" sz="1800" i="0" u="none" strike="noStrike" baseline="0" dirty="0" err="1">
                <a:solidFill>
                  <a:srgbClr val="000000"/>
                </a:solidFill>
                <a:latin typeface="Calibri"/>
                <a:cs typeface="Calibri"/>
              </a:rPr>
              <a:t>Horizont</a:t>
            </a:r>
            <a:r>
              <a:rPr lang="en-US" sz="1800" i="0" u="none" strike="noStrike" baseline="0" dirty="0">
                <a:solidFill>
                  <a:srgbClr val="000000"/>
                </a:solidFill>
                <a:latin typeface="Calibri"/>
                <a:cs typeface="Calibri"/>
              </a:rPr>
              <a:t> Európa </a:t>
            </a:r>
            <a:r>
              <a:rPr lang="en-US" sz="1800" i="0" u="none" strike="noStrike" baseline="0" dirty="0" err="1">
                <a:solidFill>
                  <a:srgbClr val="000000"/>
                </a:solidFill>
                <a:latin typeface="Calibri"/>
                <a:cs typeface="Calibri"/>
              </a:rPr>
              <a:t>projektekben</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30 – 11</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45 Szünet</a:t>
            </a:r>
          </a:p>
          <a:p>
            <a:pPr>
              <a:lnSpc>
                <a:spcPct val="150000"/>
              </a:lnSpc>
            </a:pPr>
            <a:r>
              <a:rPr lang="fr-FR" sz="1800" b="0" i="0" u="none" strike="noStrike" baseline="0" dirty="0">
                <a:solidFill>
                  <a:srgbClr val="000000"/>
                </a:solidFill>
                <a:latin typeface="Calibri"/>
                <a:cs typeface="Calibri"/>
              </a:rPr>
              <a:t>11:45 – 11</a:t>
            </a:r>
            <a:r>
              <a:rPr lang="hu-HU" sz="1800" b="0" i="0" u="none" strike="noStrike" baseline="0" dirty="0">
                <a:solidFill>
                  <a:srgbClr val="000000"/>
                </a:solidFill>
                <a:latin typeface="Calibri"/>
                <a:cs typeface="Calibri"/>
              </a:rPr>
              <a:t>:</a:t>
            </a:r>
            <a:r>
              <a:rPr lang="fr-FR" sz="1800" b="0" i="0" u="none" strike="noStrike" baseline="0" dirty="0">
                <a:solidFill>
                  <a:srgbClr val="000000"/>
                </a:solidFill>
                <a:latin typeface="Calibri"/>
                <a:cs typeface="Calibri"/>
              </a:rPr>
              <a:t>30 </a:t>
            </a:r>
            <a:r>
              <a:rPr lang="fr-FR" sz="1800" b="1" i="0" u="none" strike="noStrike" baseline="0" dirty="0">
                <a:solidFill>
                  <a:srgbClr val="000000"/>
                </a:solidFill>
                <a:latin typeface="Calibri"/>
                <a:cs typeface="Calibri"/>
              </a:rPr>
              <a:t>2. rész.</a:t>
            </a:r>
            <a:r>
              <a:rPr lang="hu-HU" sz="1800" b="1" i="0" u="none" strike="noStrike" baseline="0" dirty="0">
                <a:solidFill>
                  <a:srgbClr val="000000"/>
                </a:solidFill>
                <a:latin typeface="Calibri"/>
                <a:cs typeface="Calibri"/>
              </a:rPr>
              <a:t>:</a:t>
            </a:r>
            <a:r>
              <a:rPr lang="fr-FR" sz="1800" b="1" i="0" u="none" strike="noStrike" baseline="0" dirty="0">
                <a:solidFill>
                  <a:srgbClr val="000000"/>
                </a:solidFill>
                <a:latin typeface="Calibri"/>
                <a:cs typeface="Calibri"/>
              </a:rPr>
              <a:t> </a:t>
            </a:r>
            <a:r>
              <a:rPr lang="ca-ES" sz="1800" i="0" u="none" strike="noStrike" baseline="0" dirty="0">
                <a:solidFill>
                  <a:srgbClr val="000000"/>
                </a:solidFill>
                <a:latin typeface="Calibri"/>
                <a:cs typeface="Calibri"/>
              </a:rPr>
              <a:t>A kutatási projektek nemi dimenziója</a:t>
            </a:r>
          </a:p>
          <a:p>
            <a:pPr>
              <a:lnSpc>
                <a:spcPct val="150000"/>
              </a:lnSpc>
            </a:pPr>
            <a:r>
              <a:rPr lang="fr-FR" sz="1800" i="0" u="none" strike="noStrike" baseline="0" dirty="0">
                <a:solidFill>
                  <a:srgbClr val="000000"/>
                </a:solidFill>
                <a:latin typeface="Calibri"/>
                <a:cs typeface="Calibri"/>
              </a:rPr>
              <a:t>12</a:t>
            </a:r>
            <a:r>
              <a:rPr lang="hu-HU" sz="1800" i="0" u="none" strike="noStrike" baseline="0" dirty="0">
                <a:solidFill>
                  <a:srgbClr val="000000"/>
                </a:solidFill>
                <a:latin typeface="Calibri"/>
                <a:cs typeface="Calibri"/>
              </a:rPr>
              <a:t>:</a:t>
            </a:r>
            <a:r>
              <a:rPr lang="fr-FR" sz="1800" i="0" u="none" strike="noStrike" baseline="0" dirty="0">
                <a:solidFill>
                  <a:srgbClr val="000000"/>
                </a:solidFill>
                <a:latin typeface="Calibri"/>
                <a:cs typeface="Calibri"/>
              </a:rPr>
              <a:t>45 – 13</a:t>
            </a:r>
            <a:r>
              <a:rPr lang="hu-HU" sz="1800" i="0" u="none" strike="noStrike" baseline="0" dirty="0">
                <a:solidFill>
                  <a:srgbClr val="000000"/>
                </a:solidFill>
                <a:latin typeface="Calibri"/>
                <a:cs typeface="Calibri"/>
              </a:rPr>
              <a:t>:</a:t>
            </a:r>
            <a:r>
              <a:rPr lang="fr-FR" sz="1800" i="0" u="none" strike="noStrike" baseline="0" dirty="0">
                <a:solidFill>
                  <a:srgbClr val="000000"/>
                </a:solidFill>
                <a:latin typeface="Calibri"/>
                <a:cs typeface="Calibri"/>
              </a:rPr>
              <a:t>15 </a:t>
            </a:r>
            <a:r>
              <a:rPr lang="fr-FR" sz="1800" b="1" i="0" u="none" strike="noStrike" baseline="0" dirty="0">
                <a:solidFill>
                  <a:srgbClr val="000000"/>
                </a:solidFill>
                <a:latin typeface="Calibri"/>
                <a:cs typeface="Calibri"/>
              </a:rPr>
              <a:t>3. rész. </a:t>
            </a:r>
            <a:r>
              <a:rPr lang="en-US" sz="1800" i="0" u="none" strike="noStrike" baseline="0" dirty="0">
                <a:solidFill>
                  <a:srgbClr val="000000"/>
                </a:solidFill>
                <a:latin typeface="Calibri"/>
                <a:cs typeface="Calibri"/>
              </a:rPr>
              <a:t>A </a:t>
            </a:r>
            <a:r>
              <a:rPr lang="en-US" sz="1800" i="0" u="none" strike="noStrike" baseline="0" dirty="0" err="1">
                <a:solidFill>
                  <a:srgbClr val="000000"/>
                </a:solidFill>
                <a:latin typeface="Calibri"/>
                <a:cs typeface="Calibri"/>
              </a:rPr>
              <a:t>nemek</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közötti</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egyenlőséggel</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kapcsolatos</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uniós</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finanszírozási</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lehetőségek</a:t>
            </a:r>
            <a:r>
              <a:rPr lang="en-US" sz="1800" i="0" u="none" strike="noStrike" baseline="0" dirty="0">
                <a:solidFill>
                  <a:srgbClr val="000000"/>
                </a:solidFill>
                <a:latin typeface="Calibri"/>
                <a:cs typeface="Calibri"/>
              </a:rPr>
              <a:t> </a:t>
            </a:r>
          </a:p>
          <a:p>
            <a:pPr>
              <a:lnSpc>
                <a:spcPct val="150000"/>
              </a:lnSpc>
            </a:pPr>
            <a:r>
              <a:rPr lang="ca-ES" sz="1800" b="0" i="0" u="none" strike="noStrike" baseline="0" dirty="0">
                <a:solidFill>
                  <a:srgbClr val="000000"/>
                </a:solidFill>
                <a:latin typeface="Calibri"/>
                <a:cs typeface="Calibri"/>
              </a:rPr>
              <a:t>13</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15 – 13</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30 Zárás</a:t>
            </a:r>
          </a:p>
          <a:p>
            <a:pPr algn="just">
              <a:lnSpc>
                <a:spcPct val="150000"/>
              </a:lnSpc>
            </a:pP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36204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52F6E100-03EF-46D2-8086-562F3A860D00}"/>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B579FBB-0BF0-4B71-8D2B-AE916A9A2C01}"/>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F3E2308-4FD6-4095-A501-0812372FB8A0}"/>
              </a:ext>
            </a:extLst>
          </p:cNvPr>
          <p:cNvSpPr txBox="1"/>
          <p:nvPr/>
        </p:nvSpPr>
        <p:spPr>
          <a:xfrm>
            <a:off x="4131024" y="1281176"/>
            <a:ext cx="7223760" cy="523220"/>
          </a:xfrm>
          <a:prstGeom prst="rect">
            <a:avLst/>
          </a:prstGeom>
          <a:noFill/>
        </p:spPr>
        <p:txBody>
          <a:bodyPr wrap="square">
            <a:spAutoFit/>
          </a:bodyPr>
          <a:lstStyle/>
          <a:p>
            <a:r>
              <a:rPr lang="en-US" sz="2800" b="1" dirty="0">
                <a:solidFill>
                  <a:srgbClr val="2EA234"/>
                </a:solidFill>
                <a:latin typeface="Calibri"/>
                <a:cs typeface="Calibri"/>
              </a:rPr>
              <a:t>GEP </a:t>
            </a:r>
            <a:r>
              <a:rPr lang="en-US" sz="2800" b="1" dirty="0" err="1">
                <a:solidFill>
                  <a:srgbClr val="2EA234"/>
                </a:solidFill>
                <a:latin typeface="Calibri"/>
                <a:cs typeface="Calibri"/>
              </a:rPr>
              <a:t>tartalmi</a:t>
            </a:r>
            <a:r>
              <a:rPr lang="en-US" sz="2800" b="1" dirty="0">
                <a:solidFill>
                  <a:srgbClr val="2EA234"/>
                </a:solidFill>
                <a:latin typeface="Calibri"/>
                <a:cs typeface="Calibri"/>
              </a:rPr>
              <a:t> </a:t>
            </a:r>
            <a:r>
              <a:rPr lang="en-US" sz="2800" b="1" dirty="0" err="1">
                <a:solidFill>
                  <a:srgbClr val="2EA234"/>
                </a:solidFill>
                <a:latin typeface="Calibri"/>
                <a:cs typeface="Calibri"/>
              </a:rPr>
              <a:t>területek</a:t>
            </a:r>
            <a:endParaRPr lang="cs-CZ" sz="2800" b="1" i="0" dirty="0">
              <a:solidFill>
                <a:srgbClr val="2EA234"/>
              </a:solidFill>
              <a:latin typeface="Calibri"/>
              <a:cs typeface="Calibri"/>
            </a:endParaRPr>
          </a:p>
        </p:txBody>
      </p:sp>
      <p:grpSp>
        <p:nvGrpSpPr>
          <p:cNvPr id="3" name="Csoportba foglalás 2">
            <a:extLst>
              <a:ext uri="{FF2B5EF4-FFF2-40B4-BE49-F238E27FC236}">
                <a16:creationId xmlns:a16="http://schemas.microsoft.com/office/drawing/2014/main" id="{D3C8D4FF-E8FB-E04A-0B02-34995A4B2628}"/>
              </a:ext>
            </a:extLst>
          </p:cNvPr>
          <p:cNvGrpSpPr/>
          <p:nvPr/>
        </p:nvGrpSpPr>
        <p:grpSpPr>
          <a:xfrm>
            <a:off x="8809702" y="1474839"/>
            <a:ext cx="2106262" cy="3409525"/>
            <a:chOff x="3055003" y="0"/>
            <a:chExt cx="1732636" cy="3284355"/>
          </a:xfrm>
        </p:grpSpPr>
        <p:sp>
          <p:nvSpPr>
            <p:cNvPr id="8" name="Téglalap: lekerekített 7">
              <a:extLst>
                <a:ext uri="{FF2B5EF4-FFF2-40B4-BE49-F238E27FC236}">
                  <a16:creationId xmlns:a16="http://schemas.microsoft.com/office/drawing/2014/main" id="{EAE1B0B7-1192-FB9C-9844-6243F4C04505}"/>
                </a:ext>
              </a:extLst>
            </p:cNvPr>
            <p:cNvSpPr/>
            <p:nvPr/>
          </p:nvSpPr>
          <p:spPr>
            <a:xfrm>
              <a:off x="3157712" y="0"/>
              <a:ext cx="1532870" cy="3284355"/>
            </a:xfrm>
            <a:prstGeom prst="roundRect">
              <a:avLst>
                <a:gd name="adj" fmla="val 10000"/>
              </a:avLst>
            </a:prstGeom>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a:lstStyle/>
            <a:p>
              <a:endParaRPr lang="hu-HU"/>
            </a:p>
          </p:txBody>
        </p:sp>
        <p:sp>
          <p:nvSpPr>
            <p:cNvPr id="10" name="Téglalap: lekerekített 4">
              <a:extLst>
                <a:ext uri="{FF2B5EF4-FFF2-40B4-BE49-F238E27FC236}">
                  <a16:creationId xmlns:a16="http://schemas.microsoft.com/office/drawing/2014/main" id="{580781D6-92C4-C9F0-8E34-61735C54B51C}"/>
                </a:ext>
              </a:extLst>
            </p:cNvPr>
            <p:cNvSpPr txBox="1"/>
            <p:nvPr/>
          </p:nvSpPr>
          <p:spPr>
            <a:xfrm>
              <a:off x="3055003" y="1311100"/>
              <a:ext cx="1732636" cy="13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b="1" i="0" kern="1200" baseline="0" dirty="0"/>
                <a:t>A nemek közötti egyenlőség érvényesítése a toborzásban és a karrierfejlődésben</a:t>
              </a:r>
              <a:endParaRPr lang="hu-HU" kern="1200" dirty="0"/>
            </a:p>
          </p:txBody>
        </p:sp>
      </p:grpSp>
      <p:sp>
        <p:nvSpPr>
          <p:cNvPr id="13" name="Szövegdoboz 12">
            <a:extLst>
              <a:ext uri="{FF2B5EF4-FFF2-40B4-BE49-F238E27FC236}">
                <a16:creationId xmlns:a16="http://schemas.microsoft.com/office/drawing/2014/main" id="{8BF7D3D0-D0E6-2D1D-9326-D4A8710EC0ED}"/>
              </a:ext>
            </a:extLst>
          </p:cNvPr>
          <p:cNvSpPr txBox="1"/>
          <p:nvPr/>
        </p:nvSpPr>
        <p:spPr>
          <a:xfrm>
            <a:off x="1637072" y="2503522"/>
            <a:ext cx="6105832" cy="2031325"/>
          </a:xfrm>
          <a:prstGeom prst="rect">
            <a:avLst/>
          </a:prstGeom>
          <a:noFill/>
        </p:spPr>
        <p:txBody>
          <a:bodyPr wrap="square">
            <a:spAutoFit/>
          </a:bodyPr>
          <a:lstStyle/>
          <a:p>
            <a:pPr>
              <a:buNone/>
            </a:pPr>
            <a:r>
              <a:rPr lang="hu-HU" b="1" dirty="0"/>
              <a:t>Fontos szempontok</a:t>
            </a:r>
            <a:r>
              <a:rPr lang="hu-HU" dirty="0"/>
              <a:t>:</a:t>
            </a:r>
          </a:p>
          <a:p>
            <a:pPr>
              <a:buNone/>
            </a:pPr>
            <a:endParaRPr lang="hu-HU" dirty="0"/>
          </a:p>
          <a:p>
            <a:pPr marL="285750" indent="-285750">
              <a:buFont typeface="Arial" panose="020B0604020202020204" pitchFamily="34" charset="0"/>
              <a:buChar char="•"/>
            </a:pPr>
            <a:r>
              <a:rPr lang="hu-HU" dirty="0"/>
              <a:t>Milyen </a:t>
            </a:r>
            <a:r>
              <a:rPr lang="hu-HU" b="1" dirty="0"/>
              <a:t>célokat</a:t>
            </a:r>
            <a:r>
              <a:rPr lang="hu-HU" dirty="0"/>
              <a:t> kellene kitűzni a nők toborzásában és a vezetői szerepekbe való </a:t>
            </a:r>
            <a:r>
              <a:rPr lang="hu-HU" dirty="0" err="1"/>
              <a:t>előrejutásuk</a:t>
            </a:r>
            <a:r>
              <a:rPr lang="hu-HU" dirty="0"/>
              <a:t> biztosításában?</a:t>
            </a:r>
          </a:p>
          <a:p>
            <a:pPr>
              <a:buFont typeface="Arial" panose="020B0604020202020204" pitchFamily="34" charset="0"/>
              <a:buChar char="•"/>
            </a:pPr>
            <a:endParaRPr lang="hu-HU" dirty="0"/>
          </a:p>
          <a:p>
            <a:pPr marL="285750" indent="-285750">
              <a:buFont typeface="Arial" panose="020B0604020202020204" pitchFamily="34" charset="0"/>
              <a:buChar char="•"/>
            </a:pPr>
            <a:r>
              <a:rPr lang="hu-HU" dirty="0"/>
              <a:t>Milyen </a:t>
            </a:r>
            <a:r>
              <a:rPr lang="hu-HU" b="1" dirty="0"/>
              <a:t>befogadó és proaktív intézkedések</a:t>
            </a:r>
            <a:r>
              <a:rPr lang="hu-HU" dirty="0"/>
              <a:t> valósíthatók meg a célok elérése érdekében?</a:t>
            </a:r>
          </a:p>
        </p:txBody>
      </p:sp>
    </p:spTree>
    <p:extLst>
      <p:ext uri="{BB962C8B-B14F-4D97-AF65-F5344CB8AC3E}">
        <p14:creationId xmlns:p14="http://schemas.microsoft.com/office/powerpoint/2010/main" val="52538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52F6E100-03EF-46D2-8086-562F3A860D00}"/>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B579FBB-0BF0-4B71-8D2B-AE916A9A2C01}"/>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F3E2308-4FD6-4095-A501-0812372FB8A0}"/>
              </a:ext>
            </a:extLst>
          </p:cNvPr>
          <p:cNvSpPr txBox="1"/>
          <p:nvPr/>
        </p:nvSpPr>
        <p:spPr>
          <a:xfrm>
            <a:off x="4305995" y="1452885"/>
            <a:ext cx="7223760" cy="523220"/>
          </a:xfrm>
          <a:prstGeom prst="rect">
            <a:avLst/>
          </a:prstGeom>
          <a:noFill/>
        </p:spPr>
        <p:txBody>
          <a:bodyPr wrap="square">
            <a:spAutoFit/>
          </a:bodyPr>
          <a:lstStyle/>
          <a:p>
            <a:r>
              <a:rPr lang="en-US" sz="2800" b="1" dirty="0">
                <a:solidFill>
                  <a:srgbClr val="2EA234"/>
                </a:solidFill>
                <a:latin typeface="Calibri"/>
                <a:cs typeface="Calibri"/>
              </a:rPr>
              <a:t>GEP </a:t>
            </a:r>
            <a:r>
              <a:rPr lang="en-US" sz="2800" b="1" dirty="0" err="1">
                <a:solidFill>
                  <a:srgbClr val="2EA234"/>
                </a:solidFill>
                <a:latin typeface="Calibri"/>
                <a:cs typeface="Calibri"/>
              </a:rPr>
              <a:t>tartalmi</a:t>
            </a:r>
            <a:r>
              <a:rPr lang="en-US" sz="2800" b="1" dirty="0">
                <a:solidFill>
                  <a:srgbClr val="2EA234"/>
                </a:solidFill>
                <a:latin typeface="Calibri"/>
                <a:cs typeface="Calibri"/>
              </a:rPr>
              <a:t> </a:t>
            </a:r>
            <a:r>
              <a:rPr lang="en-US" sz="2800" b="1" dirty="0" err="1">
                <a:solidFill>
                  <a:srgbClr val="2EA234"/>
                </a:solidFill>
                <a:latin typeface="Calibri"/>
                <a:cs typeface="Calibri"/>
              </a:rPr>
              <a:t>területek</a:t>
            </a:r>
            <a:endParaRPr lang="cs-CZ" sz="2800" b="1" i="0" dirty="0">
              <a:solidFill>
                <a:srgbClr val="2EA234"/>
              </a:solidFill>
              <a:latin typeface="Calibri"/>
              <a:cs typeface="Calibri"/>
            </a:endParaRPr>
          </a:p>
        </p:txBody>
      </p:sp>
      <p:grpSp>
        <p:nvGrpSpPr>
          <p:cNvPr id="11" name="Csoportba foglalás 10">
            <a:extLst>
              <a:ext uri="{FF2B5EF4-FFF2-40B4-BE49-F238E27FC236}">
                <a16:creationId xmlns:a16="http://schemas.microsoft.com/office/drawing/2014/main" id="{B5571CFE-A50C-8D3F-A988-8DD0D7973CAE}"/>
              </a:ext>
            </a:extLst>
          </p:cNvPr>
          <p:cNvGrpSpPr/>
          <p:nvPr/>
        </p:nvGrpSpPr>
        <p:grpSpPr>
          <a:xfrm>
            <a:off x="8809702" y="1474839"/>
            <a:ext cx="2106262" cy="3409525"/>
            <a:chOff x="3055003" y="0"/>
            <a:chExt cx="1732636" cy="3284355"/>
          </a:xfrm>
        </p:grpSpPr>
        <p:sp>
          <p:nvSpPr>
            <p:cNvPr id="13" name="Téglalap: lekerekített 12">
              <a:extLst>
                <a:ext uri="{FF2B5EF4-FFF2-40B4-BE49-F238E27FC236}">
                  <a16:creationId xmlns:a16="http://schemas.microsoft.com/office/drawing/2014/main" id="{58C74825-AAEC-D98B-2F59-11D7D13496FD}"/>
                </a:ext>
              </a:extLst>
            </p:cNvPr>
            <p:cNvSpPr/>
            <p:nvPr/>
          </p:nvSpPr>
          <p:spPr>
            <a:xfrm>
              <a:off x="3157712" y="0"/>
              <a:ext cx="1532870" cy="3284355"/>
            </a:xfrm>
            <a:prstGeom prst="roundRect">
              <a:avLst>
                <a:gd name="adj" fmla="val 10000"/>
              </a:avLst>
            </a:prstGeom>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a:lstStyle/>
            <a:p>
              <a:endParaRPr lang="hu-HU"/>
            </a:p>
          </p:txBody>
        </p:sp>
        <p:sp>
          <p:nvSpPr>
            <p:cNvPr id="14" name="Téglalap: lekerekített 4">
              <a:extLst>
                <a:ext uri="{FF2B5EF4-FFF2-40B4-BE49-F238E27FC236}">
                  <a16:creationId xmlns:a16="http://schemas.microsoft.com/office/drawing/2014/main" id="{3A936B91-8AB6-32D8-4D2C-13856E5C5580}"/>
                </a:ext>
              </a:extLst>
            </p:cNvPr>
            <p:cNvSpPr txBox="1"/>
            <p:nvPr/>
          </p:nvSpPr>
          <p:spPr>
            <a:xfrm>
              <a:off x="3055003" y="1311100"/>
              <a:ext cx="1732636" cy="13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b="1" i="0" kern="1200" baseline="0" dirty="0"/>
                <a:t>A nemek közötti egyenlőség érvényesítése a toborzásban és a karrierfejlődésben</a:t>
              </a:r>
              <a:endParaRPr lang="hu-HU" kern="1200" dirty="0"/>
            </a:p>
          </p:txBody>
        </p:sp>
      </p:grpSp>
      <p:sp>
        <p:nvSpPr>
          <p:cNvPr id="16" name="Szövegdoboz 15">
            <a:extLst>
              <a:ext uri="{FF2B5EF4-FFF2-40B4-BE49-F238E27FC236}">
                <a16:creationId xmlns:a16="http://schemas.microsoft.com/office/drawing/2014/main" id="{5EA6BDDB-18C9-9491-92CC-D4DA1381525D}"/>
              </a:ext>
            </a:extLst>
          </p:cNvPr>
          <p:cNvSpPr txBox="1"/>
          <p:nvPr/>
        </p:nvSpPr>
        <p:spPr>
          <a:xfrm>
            <a:off x="1469921" y="2274838"/>
            <a:ext cx="7103807" cy="3139321"/>
          </a:xfrm>
          <a:prstGeom prst="rect">
            <a:avLst/>
          </a:prstGeom>
          <a:noFill/>
        </p:spPr>
        <p:txBody>
          <a:bodyPr wrap="square">
            <a:spAutoFit/>
          </a:bodyPr>
          <a:lstStyle/>
          <a:p>
            <a:pPr>
              <a:buNone/>
            </a:pPr>
            <a:r>
              <a:rPr lang="hu-HU" sz="2000" b="1" dirty="0"/>
              <a:t>Lehetséges intézkedések</a:t>
            </a:r>
            <a:r>
              <a:rPr lang="hu-HU" sz="2000" dirty="0"/>
              <a:t>:</a:t>
            </a:r>
          </a:p>
          <a:p>
            <a:pPr>
              <a:buNone/>
            </a:pPr>
            <a:endParaRPr lang="hu-HU" dirty="0"/>
          </a:p>
          <a:p>
            <a:pPr marL="285750" indent="-285750">
              <a:buFont typeface="Wingdings" panose="05000000000000000000" pitchFamily="2" charset="2"/>
              <a:buChar char="§"/>
            </a:pPr>
            <a:r>
              <a:rPr lang="hu-HU" sz="2000" dirty="0"/>
              <a:t>Etikai kódexek a toborzás és előléptetés területén</a:t>
            </a:r>
          </a:p>
          <a:p>
            <a:pPr marL="285750" indent="-285750">
              <a:buFont typeface="Wingdings" panose="05000000000000000000" pitchFamily="2" charset="2"/>
              <a:buChar char="§"/>
            </a:pPr>
            <a:r>
              <a:rPr lang="hu-HU" sz="2000" dirty="0"/>
              <a:t>Nemi egyenlőségi szakértelem a toborzó és előléptető bizottságokban</a:t>
            </a:r>
          </a:p>
          <a:p>
            <a:pPr marL="285750" indent="-285750">
              <a:buFont typeface="Wingdings" panose="05000000000000000000" pitchFamily="2" charset="2"/>
              <a:buChar char="§"/>
            </a:pPr>
            <a:r>
              <a:rPr lang="hu-HU" sz="2000" dirty="0"/>
              <a:t>Tudatalatti előítéletek felismerésére való képzés a toborzók számára</a:t>
            </a:r>
          </a:p>
          <a:p>
            <a:pPr marL="285750" indent="-285750">
              <a:buFont typeface="Wingdings" panose="05000000000000000000" pitchFamily="2" charset="2"/>
              <a:buChar char="§"/>
            </a:pPr>
            <a:r>
              <a:rPr lang="hu-HU" sz="2000" dirty="0"/>
              <a:t>A nyelvi elfogultság figyelembevétele (inkluzív nyelvhasználat)</a:t>
            </a:r>
          </a:p>
          <a:p>
            <a:pPr marL="285750" indent="-285750">
              <a:buFont typeface="Wingdings" panose="05000000000000000000" pitchFamily="2" charset="2"/>
              <a:buChar char="§"/>
            </a:pPr>
            <a:r>
              <a:rPr lang="hu-HU" sz="2000" dirty="0"/>
              <a:t>Nyilvánosan hirdetett toborzási és kiválasztási eljárások</a:t>
            </a:r>
          </a:p>
          <a:p>
            <a:pPr marL="285750" indent="-285750">
              <a:buFont typeface="Wingdings" panose="05000000000000000000" pitchFamily="2" charset="2"/>
              <a:buChar char="§"/>
            </a:pPr>
            <a:r>
              <a:rPr lang="hu-HU" sz="2000" dirty="0"/>
              <a:t>A kutatás minőségének értékelése mennyiség helyett</a:t>
            </a:r>
          </a:p>
        </p:txBody>
      </p:sp>
    </p:spTree>
    <p:extLst>
      <p:ext uri="{BB962C8B-B14F-4D97-AF65-F5344CB8AC3E}">
        <p14:creationId xmlns:p14="http://schemas.microsoft.com/office/powerpoint/2010/main" val="377604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6" name="QuadreDeText 5">
            <a:extLst>
              <a:ext uri="{FF2B5EF4-FFF2-40B4-BE49-F238E27FC236}">
                <a16:creationId xmlns:a16="http://schemas.microsoft.com/office/drawing/2014/main" id="{A280CB61-B388-4E47-A245-CDCCF8381B04}"/>
              </a:ext>
            </a:extLst>
          </p:cNvPr>
          <p:cNvSpPr txBox="1"/>
          <p:nvPr/>
        </p:nvSpPr>
        <p:spPr>
          <a:xfrm>
            <a:off x="4594542" y="1260745"/>
            <a:ext cx="7223760" cy="523220"/>
          </a:xfrm>
          <a:prstGeom prst="rect">
            <a:avLst/>
          </a:prstGeom>
          <a:noFill/>
        </p:spPr>
        <p:txBody>
          <a:bodyPr wrap="square" lIns="91440" tIns="45720" rIns="91440" bIns="45720" anchor="t">
            <a:spAutoFit/>
          </a:bodyPr>
          <a:lstStyle/>
          <a:p>
            <a:r>
              <a:rPr lang="en-US" sz="2800" b="1" dirty="0">
                <a:solidFill>
                  <a:srgbClr val="2EA234"/>
                </a:solidFill>
                <a:latin typeface="Calibri"/>
                <a:cs typeface="Calibri"/>
              </a:rPr>
              <a:t>GEP </a:t>
            </a:r>
            <a:r>
              <a:rPr lang="en-US" sz="2800" b="1" dirty="0" err="1">
                <a:solidFill>
                  <a:srgbClr val="2EA234"/>
                </a:solidFill>
                <a:latin typeface="Calibri"/>
                <a:cs typeface="Calibri"/>
              </a:rPr>
              <a:t>tartalmi</a:t>
            </a:r>
            <a:r>
              <a:rPr lang="en-US" sz="2800" b="1" dirty="0">
                <a:solidFill>
                  <a:srgbClr val="2EA234"/>
                </a:solidFill>
                <a:latin typeface="Calibri"/>
                <a:cs typeface="Calibri"/>
              </a:rPr>
              <a:t> </a:t>
            </a:r>
            <a:r>
              <a:rPr lang="en-US" sz="2800" b="1" dirty="0" err="1">
                <a:solidFill>
                  <a:srgbClr val="2EA234"/>
                </a:solidFill>
                <a:latin typeface="Calibri"/>
                <a:cs typeface="Calibri"/>
              </a:rPr>
              <a:t>területek</a:t>
            </a:r>
            <a:endParaRPr lang="en-US" sz="2800" dirty="0">
              <a:solidFill>
                <a:srgbClr val="000000"/>
              </a:solidFill>
              <a:latin typeface="Calibri"/>
              <a:cs typeface="Calibri"/>
            </a:endParaRPr>
          </a:p>
        </p:txBody>
      </p:sp>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a:t>
            </a:r>
            <a:r>
              <a:rPr lang="en-US" sz="2800" b="1" dirty="0" err="1">
                <a:solidFill>
                  <a:schemeClr val="tx1">
                    <a:lumMod val="65000"/>
                    <a:lumOff val="35000"/>
                  </a:schemeClr>
                </a:solidFill>
                <a:latin typeface="Calibri"/>
                <a:cs typeface="Calibri"/>
              </a:rPr>
              <a:t>Nemek</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közötti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egyenlőségi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terv</a:t>
            </a:r>
            <a:r>
              <a:rPr lang="en-US" sz="2800" b="1" dirty="0">
                <a:solidFill>
                  <a:schemeClr val="tx1">
                    <a:lumMod val="65000"/>
                    <a:lumOff val="35000"/>
                  </a:schemeClr>
                </a:solidFill>
                <a:latin typeface="Calibri"/>
                <a:cs typeface="Calibri"/>
              </a:rPr>
              <a:t> a </a:t>
            </a:r>
            <a:r>
              <a:rPr lang="en-US" sz="2800" b="1" dirty="0" err="1">
                <a:solidFill>
                  <a:schemeClr val="tx1">
                    <a:lumMod val="65000"/>
                    <a:lumOff val="35000"/>
                  </a:schemeClr>
                </a:solidFill>
                <a:latin typeface="Calibri"/>
                <a:cs typeface="Calibri"/>
              </a:rPr>
              <a:t>Horizont</a:t>
            </a:r>
            <a:r>
              <a:rPr lang="en-US" sz="2800" b="1" dirty="0">
                <a:solidFill>
                  <a:schemeClr val="tx1">
                    <a:lumMod val="65000"/>
                    <a:lumOff val="35000"/>
                  </a:schemeClr>
                </a:solidFill>
                <a:latin typeface="Calibri"/>
                <a:cs typeface="Calibri"/>
              </a:rPr>
              <a:t> Európa </a:t>
            </a:r>
            <a:r>
              <a:rPr lang="en-US" sz="2800" b="1" dirty="0" err="1">
                <a:solidFill>
                  <a:schemeClr val="tx1">
                    <a:lumMod val="65000"/>
                    <a:lumOff val="35000"/>
                  </a:schemeClr>
                </a:solidFill>
                <a:latin typeface="Calibri"/>
                <a:cs typeface="Calibri"/>
              </a:rPr>
              <a:t>projektekben</a:t>
            </a:r>
            <a:endParaRPr lang="cs-CZ" sz="2800" b="1" i="0" dirty="0">
              <a:solidFill>
                <a:schemeClr val="tx1">
                  <a:lumMod val="65000"/>
                  <a:lumOff val="35000"/>
                </a:schemeClr>
              </a:solidFill>
              <a:latin typeface="Calibri"/>
              <a:cs typeface="Calibri"/>
            </a:endParaRPr>
          </a:p>
        </p:txBody>
      </p:sp>
      <p:grpSp>
        <p:nvGrpSpPr>
          <p:cNvPr id="2" name="Csoportba foglalás 1">
            <a:extLst>
              <a:ext uri="{FF2B5EF4-FFF2-40B4-BE49-F238E27FC236}">
                <a16:creationId xmlns:a16="http://schemas.microsoft.com/office/drawing/2014/main" id="{FF16A41B-76B7-89DB-B6EB-1382CB68712B}"/>
              </a:ext>
            </a:extLst>
          </p:cNvPr>
          <p:cNvGrpSpPr/>
          <p:nvPr/>
        </p:nvGrpSpPr>
        <p:grpSpPr>
          <a:xfrm>
            <a:off x="1171013" y="1750142"/>
            <a:ext cx="1872069" cy="3391353"/>
            <a:chOff x="4736568" y="0"/>
            <a:chExt cx="1532870" cy="3284355"/>
          </a:xfrm>
        </p:grpSpPr>
        <p:sp>
          <p:nvSpPr>
            <p:cNvPr id="9" name="Téglalap: lekerekített 8">
              <a:extLst>
                <a:ext uri="{FF2B5EF4-FFF2-40B4-BE49-F238E27FC236}">
                  <a16:creationId xmlns:a16="http://schemas.microsoft.com/office/drawing/2014/main" id="{76B90919-86E0-E2F7-E674-A1505E191FD4}"/>
                </a:ext>
              </a:extLst>
            </p:cNvPr>
            <p:cNvSpPr/>
            <p:nvPr/>
          </p:nvSpPr>
          <p:spPr>
            <a:xfrm>
              <a:off x="4736568" y="0"/>
              <a:ext cx="1532870" cy="3284355"/>
            </a:xfrm>
            <a:prstGeom prst="roundRect">
              <a:avLst>
                <a:gd name="adj" fmla="val 10000"/>
              </a:avLst>
            </a:prstGeom>
          </p:spPr>
          <p:style>
            <a:lnRef idx="2">
              <a:schemeClr val="lt1">
                <a:hueOff val="0"/>
                <a:satOff val="0"/>
                <a:lumOff val="0"/>
                <a:alphaOff val="0"/>
              </a:schemeClr>
            </a:lnRef>
            <a:fillRef idx="1">
              <a:schemeClr val="accent4">
                <a:hueOff val="7350668"/>
                <a:satOff val="-30583"/>
                <a:lumOff val="7206"/>
                <a:alphaOff val="0"/>
              </a:schemeClr>
            </a:fillRef>
            <a:effectRef idx="0">
              <a:schemeClr val="accent4">
                <a:hueOff val="7350668"/>
                <a:satOff val="-30583"/>
                <a:lumOff val="7206"/>
                <a:alphaOff val="0"/>
              </a:schemeClr>
            </a:effectRef>
            <a:fontRef idx="minor">
              <a:schemeClr val="lt1"/>
            </a:fontRef>
          </p:style>
          <p:txBody>
            <a:bodyPr/>
            <a:lstStyle/>
            <a:p>
              <a:endParaRPr lang="hu-HU"/>
            </a:p>
          </p:txBody>
        </p:sp>
        <p:sp>
          <p:nvSpPr>
            <p:cNvPr id="11" name="Téglalap: lekerekített 4">
              <a:extLst>
                <a:ext uri="{FF2B5EF4-FFF2-40B4-BE49-F238E27FC236}">
                  <a16:creationId xmlns:a16="http://schemas.microsoft.com/office/drawing/2014/main" id="{3C638518-C5E3-4250-04DB-EEE9C9F45B6E}"/>
                </a:ext>
              </a:extLst>
            </p:cNvPr>
            <p:cNvSpPr txBox="1"/>
            <p:nvPr/>
          </p:nvSpPr>
          <p:spPr>
            <a:xfrm>
              <a:off x="4736568" y="1313742"/>
              <a:ext cx="1532870" cy="13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2000" b="1" i="0" kern="1200" baseline="0" dirty="0"/>
                <a:t>A nemek dimenziójának integrálása a kutatási és oktatási tartalmakba</a:t>
              </a:r>
              <a:endParaRPr lang="hu-HU" sz="2000" kern="1200" dirty="0"/>
            </a:p>
          </p:txBody>
        </p:sp>
      </p:grpSp>
      <p:sp>
        <p:nvSpPr>
          <p:cNvPr id="13" name="Szövegdoboz 12">
            <a:extLst>
              <a:ext uri="{FF2B5EF4-FFF2-40B4-BE49-F238E27FC236}">
                <a16:creationId xmlns:a16="http://schemas.microsoft.com/office/drawing/2014/main" id="{76829B3C-3ED4-0717-0035-C0CCC5FBB20C}"/>
              </a:ext>
            </a:extLst>
          </p:cNvPr>
          <p:cNvSpPr txBox="1"/>
          <p:nvPr/>
        </p:nvSpPr>
        <p:spPr>
          <a:xfrm>
            <a:off x="3426541" y="2214852"/>
            <a:ext cx="7900219" cy="2862322"/>
          </a:xfrm>
          <a:prstGeom prst="rect">
            <a:avLst/>
          </a:prstGeom>
          <a:noFill/>
        </p:spPr>
        <p:txBody>
          <a:bodyPr wrap="square">
            <a:spAutoFit/>
          </a:bodyPr>
          <a:lstStyle/>
          <a:p>
            <a:pPr>
              <a:buNone/>
            </a:pPr>
            <a:r>
              <a:rPr lang="hu-HU" sz="2000" b="1" dirty="0"/>
              <a:t>Fontos szempontok: Képző és kutató szervezetek</a:t>
            </a:r>
            <a:endParaRPr lang="hu-HU" sz="2000" dirty="0"/>
          </a:p>
          <a:p>
            <a:pPr>
              <a:buNone/>
            </a:pPr>
            <a:endParaRPr lang="hu-HU" sz="2000" dirty="0"/>
          </a:p>
          <a:p>
            <a:pPr marL="285750" indent="-285750">
              <a:buFont typeface="Arial" panose="020B0604020202020204" pitchFamily="34" charset="0"/>
              <a:buChar char="•"/>
            </a:pPr>
            <a:r>
              <a:rPr lang="hu-HU" sz="2000" dirty="0"/>
              <a:t>Tartalmaznak-e a jövőbeli kutatási projektek nemi hatásvizsgálatot?</a:t>
            </a:r>
          </a:p>
          <a:p>
            <a:pPr marL="285750" indent="-285750">
              <a:buFont typeface="Arial" panose="020B0604020202020204" pitchFamily="34" charset="0"/>
              <a:buChar char="•"/>
            </a:pPr>
            <a:r>
              <a:rPr lang="hu-HU" sz="2000" dirty="0"/>
              <a:t>A kutatási és oktatási programok belső minőségbiztosítási és jóváhagyási folyamatai ellenőrzik-e, hogy a nemi szempontokat megfelelően figyelembe vették-e a tervezésük során?</a:t>
            </a:r>
          </a:p>
          <a:p>
            <a:pPr marL="285750" indent="-285750">
              <a:buFont typeface="Arial" panose="020B0604020202020204" pitchFamily="34" charset="0"/>
              <a:buChar char="•"/>
            </a:pPr>
            <a:r>
              <a:rPr lang="hu-HU" sz="2000" dirty="0"/>
              <a:t>Van-e olyan támogatás és vezetőség, amely lehetővé teszi és elősegíti a nemek szerinti elemzés beépítését a kutatás tervezésébe és az oktatási tantervek felülvizsgálatába?</a:t>
            </a:r>
          </a:p>
        </p:txBody>
      </p:sp>
    </p:spTree>
    <p:extLst>
      <p:ext uri="{BB962C8B-B14F-4D97-AF65-F5344CB8AC3E}">
        <p14:creationId xmlns:p14="http://schemas.microsoft.com/office/powerpoint/2010/main" val="303945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a:extLst>
              <a:ext uri="{FF2B5EF4-FFF2-40B4-BE49-F238E27FC236}">
                <a16:creationId xmlns:a16="http://schemas.microsoft.com/office/drawing/2014/main" id="{5A7D2B23-A437-4DC4-ABC3-8E582EB590E9}"/>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73F2C241-B9AE-4903-9DDF-1BAEE25E9C61}"/>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 Nemek közötti egyenlőségi terv a Horizont Európa projektekben</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BA37C8B6-2BBD-403F-8FE7-19F73C0A8E33}"/>
              </a:ext>
            </a:extLst>
          </p:cNvPr>
          <p:cNvSpPr txBox="1"/>
          <p:nvPr/>
        </p:nvSpPr>
        <p:spPr>
          <a:xfrm>
            <a:off x="4456355" y="1396234"/>
            <a:ext cx="7223760" cy="523220"/>
          </a:xfrm>
          <a:prstGeom prst="rect">
            <a:avLst/>
          </a:prstGeom>
          <a:noFill/>
        </p:spPr>
        <p:txBody>
          <a:bodyPr wrap="square">
            <a:spAutoFit/>
          </a:bodyPr>
          <a:lstStyle/>
          <a:p>
            <a:r>
              <a:rPr lang="en-US" sz="2800" b="1" dirty="0">
                <a:solidFill>
                  <a:srgbClr val="2EA234"/>
                </a:solidFill>
                <a:latin typeface="Calibri"/>
                <a:cs typeface="Calibri"/>
              </a:rPr>
              <a:t>GEP </a:t>
            </a:r>
            <a:r>
              <a:rPr lang="en-US" sz="2800" b="1" dirty="0" err="1">
                <a:solidFill>
                  <a:srgbClr val="2EA234"/>
                </a:solidFill>
                <a:latin typeface="Calibri"/>
                <a:cs typeface="Calibri"/>
              </a:rPr>
              <a:t>tartalmi</a:t>
            </a:r>
            <a:r>
              <a:rPr lang="en-US" sz="2800" b="1" dirty="0">
                <a:solidFill>
                  <a:srgbClr val="2EA234"/>
                </a:solidFill>
                <a:latin typeface="Calibri"/>
                <a:cs typeface="Calibri"/>
              </a:rPr>
              <a:t> </a:t>
            </a:r>
            <a:r>
              <a:rPr lang="en-US" sz="2800" b="1" dirty="0" err="1">
                <a:solidFill>
                  <a:srgbClr val="2EA234"/>
                </a:solidFill>
                <a:latin typeface="Calibri"/>
                <a:cs typeface="Calibri"/>
              </a:rPr>
              <a:t>területek</a:t>
            </a:r>
            <a:endParaRPr lang="cs-CZ" sz="2800" b="1" i="0" dirty="0">
              <a:solidFill>
                <a:srgbClr val="2EA234"/>
              </a:solidFill>
              <a:latin typeface="Calibri"/>
              <a:cs typeface="Calibri"/>
            </a:endParaRPr>
          </a:p>
        </p:txBody>
      </p:sp>
      <p:sp>
        <p:nvSpPr>
          <p:cNvPr id="16" name="Rectangle 15">
            <a:extLst>
              <a:ext uri="{FF2B5EF4-FFF2-40B4-BE49-F238E27FC236}">
                <a16:creationId xmlns:a16="http://schemas.microsoft.com/office/drawing/2014/main" id="{C6222187-0475-70B6-0F96-95B0E4CD7840}"/>
              </a:ext>
            </a:extLst>
          </p:cNvPr>
          <p:cNvSpPr/>
          <p:nvPr/>
        </p:nvSpPr>
        <p:spPr>
          <a:xfrm>
            <a:off x="8068235" y="4908176"/>
            <a:ext cx="1255058" cy="5378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2" name="Csoportba foglalás 1">
            <a:extLst>
              <a:ext uri="{FF2B5EF4-FFF2-40B4-BE49-F238E27FC236}">
                <a16:creationId xmlns:a16="http://schemas.microsoft.com/office/drawing/2014/main" id="{25B4DE52-4BB0-61CF-5513-EB8305B689C9}"/>
              </a:ext>
            </a:extLst>
          </p:cNvPr>
          <p:cNvGrpSpPr/>
          <p:nvPr/>
        </p:nvGrpSpPr>
        <p:grpSpPr>
          <a:xfrm>
            <a:off x="1671965" y="2054943"/>
            <a:ext cx="1926634" cy="3391116"/>
            <a:chOff x="6315424" y="0"/>
            <a:chExt cx="1532870" cy="3284355"/>
          </a:xfrm>
        </p:grpSpPr>
        <p:sp>
          <p:nvSpPr>
            <p:cNvPr id="4" name="Téglalap: lekerekített 3">
              <a:extLst>
                <a:ext uri="{FF2B5EF4-FFF2-40B4-BE49-F238E27FC236}">
                  <a16:creationId xmlns:a16="http://schemas.microsoft.com/office/drawing/2014/main" id="{050E807D-D005-56FA-DFC8-2D6933526DFA}"/>
                </a:ext>
              </a:extLst>
            </p:cNvPr>
            <p:cNvSpPr/>
            <p:nvPr/>
          </p:nvSpPr>
          <p:spPr>
            <a:xfrm>
              <a:off x="6315424" y="0"/>
              <a:ext cx="1532870" cy="3284355"/>
            </a:xfrm>
            <a:prstGeom prst="roundRect">
              <a:avLst>
                <a:gd name="adj" fmla="val 10000"/>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a:lstStyle/>
            <a:p>
              <a:endParaRPr lang="hu-HU"/>
            </a:p>
          </p:txBody>
        </p:sp>
        <p:sp>
          <p:nvSpPr>
            <p:cNvPr id="5" name="Téglalap: lekerekített 4">
              <a:extLst>
                <a:ext uri="{FF2B5EF4-FFF2-40B4-BE49-F238E27FC236}">
                  <a16:creationId xmlns:a16="http://schemas.microsoft.com/office/drawing/2014/main" id="{2F88C9F9-F490-F852-254C-FE4B2908003E}"/>
                </a:ext>
              </a:extLst>
            </p:cNvPr>
            <p:cNvSpPr txBox="1"/>
            <p:nvPr/>
          </p:nvSpPr>
          <p:spPr>
            <a:xfrm>
              <a:off x="6315424" y="1313742"/>
              <a:ext cx="1532870" cy="13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600" b="1" i="0" kern="1200" baseline="0" dirty="0"/>
                <a:t>Intézkedések a nemi alapú erőszakkal szemben, beleértve a szexuális zaklatást</a:t>
              </a:r>
              <a:endParaRPr lang="hu-HU" sz="1600" kern="1200" dirty="0"/>
            </a:p>
          </p:txBody>
        </p:sp>
      </p:grpSp>
      <p:sp>
        <p:nvSpPr>
          <p:cNvPr id="11" name="Szövegdoboz 10">
            <a:extLst>
              <a:ext uri="{FF2B5EF4-FFF2-40B4-BE49-F238E27FC236}">
                <a16:creationId xmlns:a16="http://schemas.microsoft.com/office/drawing/2014/main" id="{86AAB5C3-DEC1-E426-A9C5-75F37CFDF2E9}"/>
              </a:ext>
            </a:extLst>
          </p:cNvPr>
          <p:cNvSpPr txBox="1"/>
          <p:nvPr/>
        </p:nvSpPr>
        <p:spPr>
          <a:xfrm>
            <a:off x="3984216" y="2165451"/>
            <a:ext cx="7436259" cy="3170099"/>
          </a:xfrm>
          <a:prstGeom prst="rect">
            <a:avLst/>
          </a:prstGeom>
          <a:noFill/>
        </p:spPr>
        <p:txBody>
          <a:bodyPr wrap="square">
            <a:spAutoFit/>
          </a:bodyPr>
          <a:lstStyle/>
          <a:p>
            <a:r>
              <a:rPr lang="hu-HU" sz="2000" b="1" dirty="0"/>
              <a:t>Lehetséges intézkedések</a:t>
            </a:r>
            <a:r>
              <a:rPr lang="hu-HU" sz="2000" dirty="0"/>
              <a:t>:</a:t>
            </a:r>
          </a:p>
          <a:p>
            <a:pPr marL="285750" indent="-285750">
              <a:buFont typeface="Arial" panose="020B0604020202020204" pitchFamily="34" charset="0"/>
              <a:buChar char="•"/>
            </a:pPr>
            <a:r>
              <a:rPr lang="hu-HU" sz="2000" b="1" dirty="0"/>
              <a:t>Viselkedés</a:t>
            </a:r>
            <a:r>
              <a:rPr lang="hu-HU" sz="2000" dirty="0"/>
              <a:t>: Etikai kódex kialakítása a munkavállalók elvárt viselkedésének meghatározására és rögzítésére.</a:t>
            </a:r>
          </a:p>
          <a:p>
            <a:pPr marL="285750" indent="-285750">
              <a:buFont typeface="Arial" panose="020B0604020202020204" pitchFamily="34" charset="0"/>
              <a:buChar char="•"/>
            </a:pPr>
            <a:r>
              <a:rPr lang="hu-HU" sz="2000" b="1" dirty="0"/>
              <a:t>Jelentés</a:t>
            </a:r>
            <a:r>
              <a:rPr lang="hu-HU" sz="2000" dirty="0"/>
              <a:t>: Olyan szabályzat, amely meghatározza, hogyan jelenthetik a szervezet minden tagja a szexuális zaklatás eseteit.</a:t>
            </a:r>
          </a:p>
          <a:p>
            <a:pPr marL="285750" indent="-285750">
              <a:buFont typeface="Arial" panose="020B0604020202020204" pitchFamily="34" charset="0"/>
              <a:buChar char="•"/>
            </a:pPr>
            <a:r>
              <a:rPr lang="hu-HU" sz="2000" b="1" dirty="0"/>
              <a:t>Vizsgálat</a:t>
            </a:r>
            <a:r>
              <a:rPr lang="hu-HU" sz="2000" dirty="0"/>
              <a:t>: Olyan szabályzat, amely egyszerűen érthető információkat ad a vizsgálati és döntéshozatali folyamatról.</a:t>
            </a:r>
          </a:p>
          <a:p>
            <a:pPr marL="285750" indent="-285750">
              <a:buFont typeface="Arial" panose="020B0604020202020204" pitchFamily="34" charset="0"/>
              <a:buChar char="•"/>
            </a:pPr>
            <a:r>
              <a:rPr lang="hu-HU" sz="2000" b="1" dirty="0"/>
              <a:t>Áldozatok támogatása</a:t>
            </a:r>
            <a:r>
              <a:rPr lang="hu-HU" sz="2000" dirty="0"/>
              <a:t>: Tanácsadás és információk a támogatás elérhetőségéről az áldozatok és tanúk számára.</a:t>
            </a:r>
          </a:p>
          <a:p>
            <a:pPr marL="285750" indent="-285750">
              <a:buFont typeface="Arial" panose="020B0604020202020204" pitchFamily="34" charset="0"/>
              <a:buChar char="•"/>
            </a:pPr>
            <a:r>
              <a:rPr lang="hu-HU" sz="2000" b="1" dirty="0"/>
              <a:t>Diszciplináris intézkedések</a:t>
            </a:r>
            <a:r>
              <a:rPr lang="hu-HU" sz="2000" dirty="0"/>
              <a:t>.</a:t>
            </a:r>
          </a:p>
        </p:txBody>
      </p:sp>
    </p:spTree>
    <p:extLst>
      <p:ext uri="{BB962C8B-B14F-4D97-AF65-F5344CB8AC3E}">
        <p14:creationId xmlns:p14="http://schemas.microsoft.com/office/powerpoint/2010/main" val="63780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872399" cy="523220"/>
          </a:xfrm>
          <a:prstGeom prst="rect">
            <a:avLst/>
          </a:prstGeom>
          <a:solidFill>
            <a:schemeClr val="bg1">
              <a:lumMod val="85000"/>
            </a:schemeClr>
          </a:solidFill>
        </p:spPr>
        <p:txBody>
          <a:bodyPr wrap="square" rtlCol="0">
            <a:spAutoFit/>
          </a:bodyPr>
          <a:lstStyle/>
          <a:p>
            <a:r>
              <a:rPr lang="en-US" sz="2800" b="1">
                <a:solidFill>
                  <a:schemeClr val="tx1">
                    <a:lumMod val="65000"/>
                    <a:lumOff val="35000"/>
                  </a:schemeClr>
                </a:solidFill>
                <a:latin typeface="Calibri"/>
                <a:cs typeface="Calibri"/>
              </a:rPr>
              <a:t>Csoportos tevékenység 1</a:t>
            </a:r>
            <a:endParaRPr lang="cs-CZ" sz="2800" b="1" i="0">
              <a:solidFill>
                <a:schemeClr val="tx1">
                  <a:lumMod val="65000"/>
                  <a:lumOff val="35000"/>
                </a:schemeClr>
              </a:solidFill>
              <a:latin typeface="Calibri"/>
              <a:cs typeface="Calibri"/>
            </a:endParaRPr>
          </a:p>
        </p:txBody>
      </p:sp>
      <p:graphicFrame>
        <p:nvGraphicFramePr>
          <p:cNvPr id="9" name="Tabla 8">
            <a:extLst>
              <a:ext uri="{FF2B5EF4-FFF2-40B4-BE49-F238E27FC236}">
                <a16:creationId xmlns:a16="http://schemas.microsoft.com/office/drawing/2014/main" id="{D4932543-0B11-4F01-B5BA-6284B1A87DB8}"/>
              </a:ext>
            </a:extLst>
          </p:cNvPr>
          <p:cNvGraphicFramePr>
            <a:graphicFrameLocks noGrp="1"/>
          </p:cNvGraphicFramePr>
          <p:nvPr/>
        </p:nvGraphicFramePr>
        <p:xfrm>
          <a:off x="1512983" y="1523097"/>
          <a:ext cx="9166034" cy="3811805"/>
        </p:xfrm>
        <a:graphic>
          <a:graphicData uri="http://schemas.openxmlformats.org/drawingml/2006/table">
            <a:tbl>
              <a:tblPr firstRow="1" firstCol="1" bandRow="1">
                <a:tableStyleId>{5C22544A-7EE6-4342-B048-85BDC9FD1C3A}</a:tableStyleId>
              </a:tblPr>
              <a:tblGrid>
                <a:gridCol w="4583017">
                  <a:extLst>
                    <a:ext uri="{9D8B030D-6E8A-4147-A177-3AD203B41FA5}">
                      <a16:colId xmlns:a16="http://schemas.microsoft.com/office/drawing/2014/main" val="1927788303"/>
                    </a:ext>
                  </a:extLst>
                </a:gridCol>
                <a:gridCol w="4583017">
                  <a:extLst>
                    <a:ext uri="{9D8B030D-6E8A-4147-A177-3AD203B41FA5}">
                      <a16:colId xmlns:a16="http://schemas.microsoft.com/office/drawing/2014/main" val="2531984854"/>
                    </a:ext>
                  </a:extLst>
                </a:gridCol>
              </a:tblGrid>
              <a:tr h="689731">
                <a:tc>
                  <a:txBody>
                    <a:bodyPr/>
                    <a:lstStyle/>
                    <a:p>
                      <a:pPr algn="ctr">
                        <a:lnSpc>
                          <a:spcPct val="107000"/>
                        </a:lnSpc>
                        <a:spcAft>
                          <a:spcPts val="800"/>
                        </a:spcAft>
                      </a:pPr>
                      <a:br>
                        <a:rPr lang="en-GB" sz="1800">
                          <a:solidFill>
                            <a:schemeClr val="tx1"/>
                          </a:solidFill>
                          <a:effectLst/>
                        </a:rPr>
                      </a:br>
                      <a:r>
                        <a:rPr lang="en-GB" sz="1800">
                          <a:solidFill>
                            <a:schemeClr val="tx1"/>
                          </a:solidFill>
                          <a:effectLst/>
                        </a:rPr>
                        <a:t>Lehetséges akadályok és hátrányok</a:t>
                      </a:r>
                      <a:br>
                        <a:rPr lang="en-GB" sz="1800">
                          <a:solidFill>
                            <a:schemeClr val="tx1"/>
                          </a:solidFill>
                          <a:effectLst/>
                        </a:rPr>
                      </a:br>
                      <a:endParaRPr lang="ca-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br>
                        <a:rPr lang="en-GB" sz="1800">
                          <a:solidFill>
                            <a:schemeClr val="tx1"/>
                          </a:solidFill>
                          <a:effectLst/>
                        </a:rPr>
                      </a:br>
                      <a:r>
                        <a:rPr lang="en-GB" sz="1800">
                          <a:solidFill>
                            <a:schemeClr val="tx1"/>
                          </a:solidFill>
                          <a:effectLst/>
                        </a:rPr>
                        <a:t>Megoldások vagy intézkedések ezek kezelésére</a:t>
                      </a:r>
                      <a:endParaRPr lang="ca-E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83505"/>
                  </a:ext>
                </a:extLst>
              </a:tr>
              <a:tr h="3037740">
                <a:tc>
                  <a:txBody>
                    <a:bodyPr/>
                    <a:lstStyle/>
                    <a:p>
                      <a:pPr algn="ctr">
                        <a:lnSpc>
                          <a:spcPct val="107000"/>
                        </a:lnSpc>
                        <a:spcAft>
                          <a:spcPts val="800"/>
                        </a:spcAft>
                      </a:pPr>
                      <a:r>
                        <a:rPr lang="en-GB" sz="800">
                          <a:effectLst/>
                        </a:rPr>
                        <a:t> </a:t>
                      </a:r>
                      <a:endParaRPr lang="ca-ES" sz="500">
                        <a:effectLst/>
                      </a:endParaRPr>
                    </a:p>
                    <a:p>
                      <a:pPr algn="ctr">
                        <a:lnSpc>
                          <a:spcPct val="107000"/>
                        </a:lnSpc>
                        <a:spcAft>
                          <a:spcPts val="800"/>
                        </a:spcAft>
                      </a:pPr>
                      <a:r>
                        <a:rPr lang="en-GB" sz="800">
                          <a:effectLst/>
                        </a:rPr>
                        <a:t> </a:t>
                      </a:r>
                      <a:endParaRPr lang="ca-ES" sz="500">
                        <a:effectLst/>
                      </a:endParaRPr>
                    </a:p>
                    <a:p>
                      <a:pPr algn="ctr">
                        <a:lnSpc>
                          <a:spcPct val="107000"/>
                        </a:lnSpc>
                        <a:spcAft>
                          <a:spcPts val="800"/>
                        </a:spcAft>
                      </a:pPr>
                      <a:r>
                        <a:rPr lang="en-GB" sz="800">
                          <a:effectLst/>
                        </a:rPr>
                        <a:t>   </a:t>
                      </a:r>
                      <a:endParaRPr lang="ca-ES" sz="500">
                        <a:effectLst/>
                      </a:endParaRPr>
                    </a:p>
                    <a:p>
                      <a:pPr algn="ctr">
                        <a:lnSpc>
                          <a:spcPct val="107000"/>
                        </a:lnSpc>
                        <a:spcAft>
                          <a:spcPts val="800"/>
                        </a:spcAft>
                      </a:pPr>
                      <a:r>
                        <a:rPr lang="en-GB" sz="800">
                          <a:effectLst/>
                        </a:rPr>
                        <a:t>  </a:t>
                      </a:r>
                      <a:endParaRPr lang="ca-ES" sz="500">
                        <a:effectLst/>
                      </a:endParaRPr>
                    </a:p>
                    <a:p>
                      <a:pPr algn="ctr">
                        <a:lnSpc>
                          <a:spcPct val="107000"/>
                        </a:lnSpc>
                        <a:spcAft>
                          <a:spcPts val="800"/>
                        </a:spcAft>
                      </a:pPr>
                      <a:r>
                        <a:rPr lang="en-GB" sz="800">
                          <a:effectLst/>
                        </a:rPr>
                        <a:t> </a:t>
                      </a:r>
                      <a:endParaRPr lang="ca-ES" sz="500">
                        <a:effectLst/>
                      </a:endParaRPr>
                    </a:p>
                    <a:p>
                      <a:pPr algn="l">
                        <a:lnSpc>
                          <a:spcPct val="107000"/>
                        </a:lnSpc>
                        <a:spcAft>
                          <a:spcPts val="800"/>
                        </a:spcAft>
                      </a:pPr>
                      <a:r>
                        <a:rPr lang="en-GB" sz="800">
                          <a:effectLst/>
                        </a:rPr>
                        <a:t> </a:t>
                      </a:r>
                      <a:endParaRPr lang="ca-ES" sz="500">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ca-E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6131322"/>
                  </a:ext>
                </a:extLst>
              </a:tr>
            </a:tbl>
          </a:graphicData>
        </a:graphic>
      </p:graphicFrame>
    </p:spTree>
    <p:extLst>
      <p:ext uri="{BB962C8B-B14F-4D97-AF65-F5344CB8AC3E}">
        <p14:creationId xmlns:p14="http://schemas.microsoft.com/office/powerpoint/2010/main" val="125927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50FA8-0F07-62BF-7873-F97035F12796}"/>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id="{C1BD5814-5984-73F1-8137-DE1B656378F4}"/>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Napirend</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C2425F96-5976-1024-783E-1D709EA572DC}"/>
              </a:ext>
            </a:extLst>
          </p:cNvPr>
          <p:cNvSpPr txBox="1"/>
          <p:nvPr/>
        </p:nvSpPr>
        <p:spPr>
          <a:xfrm>
            <a:off x="1470742" y="2251439"/>
            <a:ext cx="9327236" cy="3040704"/>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libri"/>
                <a:cs typeface="Calibri"/>
              </a:rPr>
              <a:t> 9</a:t>
            </a:r>
            <a:r>
              <a:rPr lang="hu-HU" sz="1800" b="0" i="0" u="none" strike="noStrike" baseline="0" dirty="0">
                <a:solidFill>
                  <a:srgbClr val="000000"/>
                </a:solidFill>
                <a:latin typeface="Calibri"/>
                <a:cs typeface="Calibri"/>
              </a:rPr>
              <a:t>:</a:t>
            </a:r>
            <a:r>
              <a:rPr lang="en-US" sz="1800" b="0" i="0" u="none" strike="noStrike" baseline="0" dirty="0">
                <a:solidFill>
                  <a:srgbClr val="000000"/>
                </a:solidFill>
                <a:latin typeface="Calibri"/>
                <a:cs typeface="Calibri"/>
              </a:rPr>
              <a:t>30 – 10</a:t>
            </a:r>
            <a:r>
              <a:rPr lang="hu-HU" sz="1800" b="0" i="0" u="none" strike="noStrike" baseline="0" dirty="0">
                <a:solidFill>
                  <a:srgbClr val="000000"/>
                </a:solidFill>
                <a:latin typeface="Calibri"/>
                <a:cs typeface="Calibri"/>
              </a:rPr>
              <a:t>:</a:t>
            </a:r>
            <a:r>
              <a:rPr lang="en-US" sz="1800" b="0" i="0" u="none" strike="noStrike" baseline="0" dirty="0">
                <a:solidFill>
                  <a:srgbClr val="000000"/>
                </a:solidFill>
                <a:latin typeface="Calibri"/>
                <a:cs typeface="Calibri"/>
              </a:rPr>
              <a:t>00 </a:t>
            </a:r>
            <a:r>
              <a:rPr lang="en-US" sz="1800" i="0" u="none" strike="noStrike" baseline="0" dirty="0">
                <a:solidFill>
                  <a:srgbClr val="000000"/>
                </a:solidFill>
                <a:latin typeface="Calibri"/>
                <a:cs typeface="Calibri"/>
              </a:rPr>
              <a:t>Köszöntő </a:t>
            </a:r>
            <a:r>
              <a:rPr lang="en-US" sz="1800" i="0" u="none" strike="noStrike" baseline="0" dirty="0" err="1">
                <a:solidFill>
                  <a:srgbClr val="000000"/>
                </a:solidFill>
                <a:latin typeface="Calibri"/>
                <a:cs typeface="Calibri"/>
              </a:rPr>
              <a:t>és</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áttekintés</a:t>
            </a:r>
            <a:endParaRPr lang="en-US" sz="1800" i="0" u="none" strike="noStrike" baseline="0" dirty="0">
              <a:solidFill>
                <a:srgbClr val="000000"/>
              </a:solidFill>
              <a:latin typeface="Calibri"/>
              <a:cs typeface="Calibri"/>
            </a:endParaRPr>
          </a:p>
          <a:p>
            <a:pPr>
              <a:lnSpc>
                <a:spcPct val="150000"/>
              </a:lnSpc>
            </a:pPr>
            <a:r>
              <a:rPr lang="fr-FR" sz="1800" b="0" i="0" u="none" strike="noStrike" baseline="0" dirty="0">
                <a:solidFill>
                  <a:srgbClr val="000000"/>
                </a:solidFill>
                <a:latin typeface="Calibri"/>
                <a:cs typeface="Calibri"/>
              </a:rPr>
              <a:t>10:00 - 11:30 </a:t>
            </a:r>
            <a:r>
              <a:rPr lang="hu-HU" b="1" dirty="0">
                <a:solidFill>
                  <a:srgbClr val="000000"/>
                </a:solidFill>
                <a:latin typeface="Calibri"/>
                <a:cs typeface="Calibri"/>
              </a:rPr>
              <a:t>1</a:t>
            </a:r>
            <a:r>
              <a:rPr lang="fr-FR" sz="1800" b="1" i="0" u="none" strike="noStrike" baseline="0" dirty="0">
                <a:solidFill>
                  <a:srgbClr val="000000"/>
                </a:solidFill>
                <a:latin typeface="Calibri"/>
                <a:cs typeface="Calibri"/>
              </a:rPr>
              <a:t>. rész</a:t>
            </a:r>
            <a:r>
              <a:rPr lang="hu-HU" sz="1800" b="1" i="0" u="none" strike="noStrike" baseline="0" dirty="0">
                <a:solidFill>
                  <a:srgbClr val="000000"/>
                </a:solidFill>
                <a:latin typeface="Calibri"/>
                <a:cs typeface="Calibri"/>
              </a:rPr>
              <a:t>:</a:t>
            </a:r>
            <a:r>
              <a:rPr lang="fr-FR" sz="1800" b="1"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Nemek</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közötti</a:t>
            </a:r>
            <a:r>
              <a:rPr lang="en-US" sz="1800" i="0" u="none" strike="noStrike" baseline="0" dirty="0">
                <a:solidFill>
                  <a:srgbClr val="000000"/>
                </a:solidFill>
                <a:latin typeface="Calibri"/>
                <a:cs typeface="Calibri"/>
              </a:rPr>
              <a:t> </a:t>
            </a:r>
            <a:r>
              <a:rPr lang="hu-HU" sz="1800" i="0" u="none" strike="noStrike" baseline="0" dirty="0">
                <a:solidFill>
                  <a:srgbClr val="000000"/>
                </a:solidFill>
                <a:latin typeface="Calibri"/>
                <a:cs typeface="Calibri"/>
              </a:rPr>
              <a:t>esély</a:t>
            </a:r>
            <a:r>
              <a:rPr lang="en-US" sz="1800" i="0" u="none" strike="noStrike" baseline="0" dirty="0" err="1">
                <a:solidFill>
                  <a:srgbClr val="000000"/>
                </a:solidFill>
                <a:latin typeface="Calibri"/>
                <a:cs typeface="Calibri"/>
              </a:rPr>
              <a:t>egyenlőség</a:t>
            </a:r>
            <a:r>
              <a:rPr lang="hu-HU" sz="1800" i="0" u="none" strike="noStrike" baseline="0" dirty="0">
                <a:solidFill>
                  <a:srgbClr val="000000"/>
                </a:solidFill>
                <a:latin typeface="Calibri"/>
                <a:cs typeface="Calibri"/>
              </a:rPr>
              <a:t> megjelenése </a:t>
            </a:r>
            <a:r>
              <a:rPr lang="en-US" sz="1800" i="0" u="none" strike="noStrike" baseline="0" dirty="0">
                <a:solidFill>
                  <a:srgbClr val="000000"/>
                </a:solidFill>
                <a:latin typeface="Calibri"/>
                <a:cs typeface="Calibri"/>
              </a:rPr>
              <a:t>a </a:t>
            </a:r>
            <a:r>
              <a:rPr lang="en-US" sz="1800" i="0" u="none" strike="noStrike" baseline="0" dirty="0" err="1">
                <a:solidFill>
                  <a:srgbClr val="000000"/>
                </a:solidFill>
                <a:latin typeface="Calibri"/>
                <a:cs typeface="Calibri"/>
              </a:rPr>
              <a:t>Horizont</a:t>
            </a:r>
            <a:r>
              <a:rPr lang="en-US" sz="1800" i="0" u="none" strike="noStrike" baseline="0" dirty="0">
                <a:solidFill>
                  <a:srgbClr val="000000"/>
                </a:solidFill>
                <a:latin typeface="Calibri"/>
                <a:cs typeface="Calibri"/>
              </a:rPr>
              <a:t> Európa </a:t>
            </a:r>
            <a:r>
              <a:rPr lang="en-US" sz="1800" i="0" u="none" strike="noStrike" baseline="0" dirty="0" err="1">
                <a:solidFill>
                  <a:srgbClr val="000000"/>
                </a:solidFill>
                <a:latin typeface="Calibri"/>
                <a:cs typeface="Calibri"/>
              </a:rPr>
              <a:t>projektekben</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30 – 11</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45 Szünet</a:t>
            </a:r>
          </a:p>
          <a:p>
            <a:pPr>
              <a:lnSpc>
                <a:spcPct val="150000"/>
              </a:lnSpc>
            </a:pPr>
            <a:r>
              <a:rPr lang="fr-FR" sz="1800" b="0" i="0" u="none" strike="noStrike" baseline="0" dirty="0">
                <a:solidFill>
                  <a:srgbClr val="000000"/>
                </a:solidFill>
                <a:latin typeface="Calibri"/>
                <a:cs typeface="Calibri"/>
              </a:rPr>
              <a:t>11:45 – 11</a:t>
            </a:r>
            <a:r>
              <a:rPr lang="hu-HU" sz="1800" b="0" i="0" u="none" strike="noStrike" baseline="0" dirty="0">
                <a:solidFill>
                  <a:srgbClr val="000000"/>
                </a:solidFill>
                <a:latin typeface="Calibri"/>
                <a:cs typeface="Calibri"/>
              </a:rPr>
              <a:t>:</a:t>
            </a:r>
            <a:r>
              <a:rPr lang="fr-FR" sz="1800" b="0" i="0" u="none" strike="noStrike" baseline="0" dirty="0">
                <a:solidFill>
                  <a:srgbClr val="000000"/>
                </a:solidFill>
                <a:latin typeface="Calibri"/>
                <a:cs typeface="Calibri"/>
              </a:rPr>
              <a:t>30 </a:t>
            </a:r>
            <a:r>
              <a:rPr lang="fr-FR" sz="1800" b="1" i="0" u="none" strike="noStrike" baseline="0" dirty="0">
                <a:solidFill>
                  <a:schemeClr val="accent6"/>
                </a:solidFill>
                <a:latin typeface="Calibri"/>
                <a:cs typeface="Calibri"/>
              </a:rPr>
              <a:t>2. rész.</a:t>
            </a:r>
            <a:r>
              <a:rPr lang="hu-HU" sz="1800" b="1" i="0" u="none" strike="noStrike" baseline="0" dirty="0">
                <a:solidFill>
                  <a:schemeClr val="accent6"/>
                </a:solidFill>
                <a:latin typeface="Calibri"/>
                <a:cs typeface="Calibri"/>
              </a:rPr>
              <a:t>:</a:t>
            </a:r>
            <a:r>
              <a:rPr lang="fr-FR" sz="1800" b="1" i="0" u="none" strike="noStrike" baseline="0" dirty="0">
                <a:solidFill>
                  <a:schemeClr val="accent6"/>
                </a:solidFill>
                <a:latin typeface="Calibri"/>
                <a:cs typeface="Calibri"/>
              </a:rPr>
              <a:t> </a:t>
            </a:r>
            <a:r>
              <a:rPr lang="ca-ES" sz="1800" b="1" i="0" u="none" strike="noStrike" baseline="0" dirty="0">
                <a:solidFill>
                  <a:schemeClr val="accent6"/>
                </a:solidFill>
                <a:latin typeface="Calibri"/>
                <a:cs typeface="Calibri"/>
              </a:rPr>
              <a:t>A kutatási projektek nemi dimenziója</a:t>
            </a:r>
          </a:p>
          <a:p>
            <a:pPr>
              <a:lnSpc>
                <a:spcPct val="150000"/>
              </a:lnSpc>
            </a:pPr>
            <a:r>
              <a:rPr lang="fr-FR" sz="1800" i="0" u="none" strike="noStrike" baseline="0" dirty="0">
                <a:solidFill>
                  <a:srgbClr val="000000"/>
                </a:solidFill>
                <a:latin typeface="Calibri"/>
                <a:cs typeface="Calibri"/>
              </a:rPr>
              <a:t>12</a:t>
            </a:r>
            <a:r>
              <a:rPr lang="hu-HU" sz="1800" i="0" u="none" strike="noStrike" baseline="0" dirty="0">
                <a:solidFill>
                  <a:srgbClr val="000000"/>
                </a:solidFill>
                <a:latin typeface="Calibri"/>
                <a:cs typeface="Calibri"/>
              </a:rPr>
              <a:t>:</a:t>
            </a:r>
            <a:r>
              <a:rPr lang="fr-FR" sz="1800" i="0" u="none" strike="noStrike" baseline="0" dirty="0">
                <a:solidFill>
                  <a:srgbClr val="000000"/>
                </a:solidFill>
                <a:latin typeface="Calibri"/>
                <a:cs typeface="Calibri"/>
              </a:rPr>
              <a:t>45 – 13</a:t>
            </a:r>
            <a:r>
              <a:rPr lang="hu-HU" sz="1800" i="0" u="none" strike="noStrike" baseline="0" dirty="0">
                <a:solidFill>
                  <a:srgbClr val="000000"/>
                </a:solidFill>
                <a:latin typeface="Calibri"/>
                <a:cs typeface="Calibri"/>
              </a:rPr>
              <a:t>:</a:t>
            </a:r>
            <a:r>
              <a:rPr lang="fr-FR" sz="1800" i="0" u="none" strike="noStrike" baseline="0" dirty="0">
                <a:solidFill>
                  <a:srgbClr val="000000"/>
                </a:solidFill>
                <a:latin typeface="Calibri"/>
                <a:cs typeface="Calibri"/>
              </a:rPr>
              <a:t>15 </a:t>
            </a:r>
            <a:r>
              <a:rPr lang="fr-FR" sz="1800" b="1" i="0" u="none" strike="noStrike" baseline="0" dirty="0">
                <a:solidFill>
                  <a:srgbClr val="000000"/>
                </a:solidFill>
                <a:latin typeface="Calibri"/>
                <a:cs typeface="Calibri"/>
              </a:rPr>
              <a:t>3. rész. </a:t>
            </a:r>
            <a:r>
              <a:rPr lang="en-US" sz="1800" i="0" u="none" strike="noStrike" baseline="0" dirty="0">
                <a:solidFill>
                  <a:srgbClr val="000000"/>
                </a:solidFill>
                <a:latin typeface="Calibri"/>
                <a:cs typeface="Calibri"/>
              </a:rPr>
              <a:t>A </a:t>
            </a:r>
            <a:r>
              <a:rPr lang="en-US" sz="1800" i="0" u="none" strike="noStrike" baseline="0" dirty="0" err="1">
                <a:solidFill>
                  <a:srgbClr val="000000"/>
                </a:solidFill>
                <a:latin typeface="Calibri"/>
                <a:cs typeface="Calibri"/>
              </a:rPr>
              <a:t>nemek</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közötti</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egyenlőséggel</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kapcsolatos</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uniós</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finanszírozási</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lehetőségek</a:t>
            </a:r>
            <a:r>
              <a:rPr lang="en-US" sz="1800" i="0" u="none" strike="noStrike" baseline="0" dirty="0">
                <a:solidFill>
                  <a:srgbClr val="000000"/>
                </a:solidFill>
                <a:latin typeface="Calibri"/>
                <a:cs typeface="Calibri"/>
              </a:rPr>
              <a:t> </a:t>
            </a:r>
          </a:p>
          <a:p>
            <a:pPr>
              <a:lnSpc>
                <a:spcPct val="150000"/>
              </a:lnSpc>
            </a:pPr>
            <a:r>
              <a:rPr lang="ca-ES" sz="1800" b="0" i="0" u="none" strike="noStrike" baseline="0" dirty="0">
                <a:solidFill>
                  <a:srgbClr val="000000"/>
                </a:solidFill>
                <a:latin typeface="Calibri"/>
                <a:cs typeface="Calibri"/>
              </a:rPr>
              <a:t>13</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15 – 13</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30 Zárás</a:t>
            </a:r>
          </a:p>
          <a:p>
            <a:pPr algn="just">
              <a:lnSpc>
                <a:spcPct val="150000"/>
              </a:lnSpc>
            </a:pPr>
            <a:endParaRPr lang="en-US" sz="2200" b="1" dirty="0">
              <a:latin typeface="Calibri"/>
              <a:cs typeface="Calibri"/>
            </a:endParaRPr>
          </a:p>
        </p:txBody>
      </p:sp>
      <p:pic>
        <p:nvPicPr>
          <p:cNvPr id="6" name="Imagen 3">
            <a:extLst>
              <a:ext uri="{FF2B5EF4-FFF2-40B4-BE49-F238E27FC236}">
                <a16:creationId xmlns:a16="http://schemas.microsoft.com/office/drawing/2014/main" id="{255C7E59-2318-BF8F-3F25-742022803587}"/>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071001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4FBBD66E-DB36-457C-AAA7-24C9AA03CCE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6A0991B8-06F9-4A06-B961-D09100E7788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9C52FA4-8E5F-4AB4-9879-7F9AEC7EFB0E}"/>
              </a:ext>
            </a:extLst>
          </p:cNvPr>
          <p:cNvSpPr txBox="1"/>
          <p:nvPr/>
        </p:nvSpPr>
        <p:spPr>
          <a:xfrm>
            <a:off x="1561362" y="1536174"/>
            <a:ext cx="8634690" cy="3416320"/>
          </a:xfrm>
          <a:prstGeom prst="rect">
            <a:avLst/>
          </a:prstGeom>
          <a:noFill/>
        </p:spPr>
        <p:txBody>
          <a:bodyPr wrap="square" lIns="91440" tIns="45720" rIns="91440" bIns="45720" anchor="t">
            <a:spAutoFit/>
          </a:bodyPr>
          <a:lstStyle/>
          <a:p>
            <a:pPr marL="514350" indent="-514350">
              <a:buAutoNum type="arabicPeriod"/>
            </a:pPr>
            <a:r>
              <a:rPr lang="en-US" sz="2400" b="1" dirty="0" err="1">
                <a:solidFill>
                  <a:srgbClr val="2EA234"/>
                </a:solidFill>
                <a:latin typeface="Calibri"/>
                <a:cs typeface="Calibri"/>
              </a:rPr>
              <a:t>Kiválósági</a:t>
            </a:r>
            <a:r>
              <a:rPr lang="en-US" sz="2400" b="1" dirty="0">
                <a:solidFill>
                  <a:srgbClr val="2EA234"/>
                </a:solidFill>
                <a:latin typeface="Calibri"/>
                <a:cs typeface="Calibri"/>
              </a:rPr>
              <a:t> </a:t>
            </a:r>
            <a:r>
              <a:rPr lang="en-US" sz="2400" b="1" dirty="0" err="1">
                <a:solidFill>
                  <a:srgbClr val="2EA234"/>
                </a:solidFill>
                <a:latin typeface="Calibri"/>
                <a:cs typeface="Calibri"/>
              </a:rPr>
              <a:t>kritériumok</a:t>
            </a:r>
            <a:endParaRPr lang="en-US" sz="2400" dirty="0">
              <a:solidFill>
                <a:srgbClr val="000000"/>
              </a:solidFill>
              <a:latin typeface="Calibri"/>
              <a:cs typeface="Calibri"/>
            </a:endParaRPr>
          </a:p>
          <a:p>
            <a:pPr marL="514350" indent="-514350">
              <a:buAutoNum type="arabicPeriod"/>
            </a:pPr>
            <a:r>
              <a:rPr lang="en-US" sz="2400" b="1" dirty="0">
                <a:solidFill>
                  <a:srgbClr val="2EA234"/>
                </a:solidFill>
                <a:latin typeface="Calibri"/>
                <a:cs typeface="Calibri"/>
              </a:rPr>
              <a:t>A </a:t>
            </a:r>
            <a:r>
              <a:rPr lang="en-US" sz="2400" b="1" dirty="0" err="1">
                <a:solidFill>
                  <a:srgbClr val="2EA234"/>
                </a:solidFill>
                <a:latin typeface="Calibri"/>
                <a:cs typeface="Calibri"/>
              </a:rPr>
              <a:t>projekt</a:t>
            </a:r>
            <a:r>
              <a:rPr lang="en-US" sz="2400" b="1" dirty="0">
                <a:solidFill>
                  <a:srgbClr val="2EA234"/>
                </a:solidFill>
                <a:latin typeface="Calibri"/>
                <a:cs typeface="Calibri"/>
              </a:rPr>
              <a:t> </a:t>
            </a:r>
            <a:r>
              <a:rPr lang="en-US" sz="2400" b="1" dirty="0" err="1">
                <a:solidFill>
                  <a:srgbClr val="2EA234"/>
                </a:solidFill>
                <a:ea typeface="+mn-lt"/>
                <a:cs typeface="+mn-lt"/>
              </a:rPr>
              <a:t>végrehajtásának</a:t>
            </a:r>
            <a:r>
              <a:rPr lang="en-US" sz="2400" b="1" dirty="0">
                <a:solidFill>
                  <a:srgbClr val="2EA234"/>
                </a:solidFill>
                <a:ea typeface="+mn-lt"/>
                <a:cs typeface="+mn-lt"/>
              </a:rPr>
              <a:t> </a:t>
            </a:r>
            <a:r>
              <a:rPr lang="en-US" sz="2400" b="1" dirty="0" err="1">
                <a:solidFill>
                  <a:srgbClr val="2EA234"/>
                </a:solidFill>
                <a:ea typeface="+mn-lt"/>
                <a:cs typeface="+mn-lt"/>
              </a:rPr>
              <a:t>kritériumai</a:t>
            </a:r>
            <a:endParaRPr lang="en-US" sz="2400" dirty="0">
              <a:solidFill>
                <a:srgbClr val="000000"/>
              </a:solidFill>
              <a:ea typeface="+mn-lt"/>
              <a:cs typeface="+mn-lt"/>
            </a:endParaRPr>
          </a:p>
          <a:p>
            <a:pPr marL="514350" indent="-514350">
              <a:buAutoNum type="arabicPeriod"/>
            </a:pPr>
            <a:r>
              <a:rPr lang="en-US" sz="2400" b="1" dirty="0" err="1">
                <a:solidFill>
                  <a:srgbClr val="2EA234"/>
                </a:solidFill>
                <a:ea typeface="+mn-lt"/>
                <a:cs typeface="+mn-lt"/>
              </a:rPr>
              <a:t>Hatásvizsgálati</a:t>
            </a:r>
            <a:r>
              <a:rPr lang="en-US" sz="2400" b="1" dirty="0">
                <a:solidFill>
                  <a:srgbClr val="2EA234"/>
                </a:solidFill>
                <a:ea typeface="+mn-lt"/>
                <a:cs typeface="+mn-lt"/>
              </a:rPr>
              <a:t> </a:t>
            </a:r>
            <a:r>
              <a:rPr lang="en-US" sz="2400" b="1" dirty="0" err="1">
                <a:solidFill>
                  <a:srgbClr val="2EA234"/>
                </a:solidFill>
                <a:ea typeface="+mn-lt"/>
                <a:cs typeface="+mn-lt"/>
              </a:rPr>
              <a:t>kritériumok</a:t>
            </a:r>
            <a:endParaRPr lang="en-US" sz="2400" dirty="0">
              <a:solidFill>
                <a:srgbClr val="000000"/>
              </a:solidFill>
              <a:ea typeface="+mn-lt"/>
              <a:cs typeface="+mn-lt"/>
            </a:endParaRPr>
          </a:p>
          <a:p>
            <a:pPr marL="514350" indent="-514350">
              <a:buAutoNum type="arabicPeriod"/>
            </a:pPr>
            <a:r>
              <a:rPr lang="en-US" sz="2400" b="1" dirty="0" err="1">
                <a:solidFill>
                  <a:srgbClr val="2EA234"/>
                </a:solidFill>
                <a:ea typeface="+mn-lt"/>
                <a:cs typeface="+mn-lt"/>
              </a:rPr>
              <a:t>Különleges</a:t>
            </a:r>
            <a:r>
              <a:rPr lang="en-US" sz="2400" b="1" dirty="0">
                <a:solidFill>
                  <a:srgbClr val="2EA234"/>
                </a:solidFill>
                <a:ea typeface="+mn-lt"/>
                <a:cs typeface="+mn-lt"/>
              </a:rPr>
              <a:t> </a:t>
            </a:r>
            <a:r>
              <a:rPr lang="en-US" sz="2400" b="1" dirty="0" err="1">
                <a:solidFill>
                  <a:srgbClr val="2EA234"/>
                </a:solidFill>
                <a:ea typeface="+mn-lt"/>
                <a:cs typeface="+mn-lt"/>
              </a:rPr>
              <a:t>szabályok</a:t>
            </a:r>
            <a:r>
              <a:rPr lang="en-US" sz="2400" b="1" dirty="0">
                <a:solidFill>
                  <a:srgbClr val="2EA234"/>
                </a:solidFill>
                <a:ea typeface="+mn-lt"/>
                <a:cs typeface="+mn-lt"/>
              </a:rPr>
              <a:t>. A </a:t>
            </a:r>
            <a:r>
              <a:rPr lang="en-US" sz="2400" b="1" dirty="0" err="1">
                <a:solidFill>
                  <a:srgbClr val="2EA234"/>
                </a:solidFill>
                <a:ea typeface="+mn-lt"/>
                <a:cs typeface="+mn-lt"/>
              </a:rPr>
              <a:t>támogatási</a:t>
            </a:r>
            <a:r>
              <a:rPr lang="en-US" sz="2400" b="1" dirty="0">
                <a:solidFill>
                  <a:srgbClr val="2EA234"/>
                </a:solidFill>
                <a:ea typeface="+mn-lt"/>
                <a:cs typeface="+mn-lt"/>
              </a:rPr>
              <a:t> </a:t>
            </a:r>
            <a:r>
              <a:rPr lang="en-US" sz="2400" b="1" dirty="0" err="1">
                <a:solidFill>
                  <a:srgbClr val="2EA234"/>
                </a:solidFill>
                <a:ea typeface="+mn-lt"/>
                <a:cs typeface="+mn-lt"/>
              </a:rPr>
              <a:t>megállapodás</a:t>
            </a:r>
            <a:r>
              <a:rPr lang="en-US" sz="2400" b="1" dirty="0">
                <a:solidFill>
                  <a:srgbClr val="2EA234"/>
                </a:solidFill>
                <a:ea typeface="+mn-lt"/>
                <a:cs typeface="+mn-lt"/>
              </a:rPr>
              <a:t> </a:t>
            </a:r>
            <a:r>
              <a:rPr lang="en-US" sz="2400" b="1" dirty="0" err="1">
                <a:solidFill>
                  <a:srgbClr val="2EA234"/>
                </a:solidFill>
                <a:ea typeface="+mn-lt"/>
                <a:cs typeface="+mn-lt"/>
              </a:rPr>
              <a:t>mintája</a:t>
            </a:r>
            <a:endParaRPr lang="en-US" sz="2400" dirty="0">
              <a:solidFill>
                <a:srgbClr val="000000"/>
              </a:solidFill>
              <a:ea typeface="+mn-lt"/>
              <a:cs typeface="+mn-lt"/>
            </a:endParaRPr>
          </a:p>
          <a:p>
            <a:pPr marL="514350" indent="-514350">
              <a:buAutoNum type="arabicPeriod"/>
            </a:pPr>
            <a:r>
              <a:rPr lang="en-US" sz="2400" b="1" dirty="0">
                <a:solidFill>
                  <a:srgbClr val="2EA234"/>
                </a:solidFill>
                <a:ea typeface="+mn-lt"/>
                <a:cs typeface="+mn-lt"/>
              </a:rPr>
              <a:t>A </a:t>
            </a:r>
            <a:r>
              <a:rPr lang="en-US" sz="2400" b="1" dirty="0" err="1">
                <a:solidFill>
                  <a:srgbClr val="2EA234"/>
                </a:solidFill>
                <a:ea typeface="+mn-lt"/>
                <a:cs typeface="+mn-lt"/>
              </a:rPr>
              <a:t>nemek</a:t>
            </a:r>
            <a:r>
              <a:rPr lang="en-US" sz="2400" b="1" dirty="0">
                <a:solidFill>
                  <a:srgbClr val="2EA234"/>
                </a:solidFill>
                <a:ea typeface="+mn-lt"/>
                <a:cs typeface="+mn-lt"/>
              </a:rPr>
              <a:t> </a:t>
            </a:r>
            <a:r>
              <a:rPr lang="en-US" sz="2400" b="1" dirty="0" err="1">
                <a:solidFill>
                  <a:srgbClr val="2EA234"/>
                </a:solidFill>
                <a:ea typeface="+mn-lt"/>
                <a:cs typeface="+mn-lt"/>
              </a:rPr>
              <a:t>közötti</a:t>
            </a:r>
            <a:r>
              <a:rPr lang="en-US" sz="2400" b="1" dirty="0">
                <a:solidFill>
                  <a:srgbClr val="2EA234"/>
                </a:solidFill>
                <a:ea typeface="+mn-lt"/>
                <a:cs typeface="+mn-lt"/>
              </a:rPr>
              <a:t> </a:t>
            </a:r>
            <a:r>
              <a:rPr lang="en-US" sz="2400" b="1" dirty="0" err="1">
                <a:solidFill>
                  <a:srgbClr val="2EA234"/>
                </a:solidFill>
                <a:ea typeface="+mn-lt"/>
                <a:cs typeface="+mn-lt"/>
              </a:rPr>
              <a:t>egyenlőség</a:t>
            </a:r>
            <a:r>
              <a:rPr lang="en-US" sz="2400" b="1" dirty="0">
                <a:solidFill>
                  <a:srgbClr val="2EA234"/>
                </a:solidFill>
                <a:ea typeface="+mn-lt"/>
                <a:cs typeface="+mn-lt"/>
              </a:rPr>
              <a:t> </a:t>
            </a:r>
            <a:r>
              <a:rPr lang="en-US" sz="2400" b="1" dirty="0" err="1">
                <a:solidFill>
                  <a:srgbClr val="2EA234"/>
                </a:solidFill>
                <a:ea typeface="+mn-lt"/>
                <a:cs typeface="+mn-lt"/>
              </a:rPr>
              <a:t>előmozdítását</a:t>
            </a:r>
            <a:r>
              <a:rPr lang="en-US" sz="2400" b="1" dirty="0">
                <a:solidFill>
                  <a:srgbClr val="2EA234"/>
                </a:solidFill>
                <a:ea typeface="+mn-lt"/>
                <a:cs typeface="+mn-lt"/>
              </a:rPr>
              <a:t> </a:t>
            </a:r>
            <a:r>
              <a:rPr lang="en-US" sz="2400" b="1" dirty="0" err="1">
                <a:solidFill>
                  <a:srgbClr val="2EA234"/>
                </a:solidFill>
                <a:ea typeface="+mn-lt"/>
                <a:cs typeface="+mn-lt"/>
              </a:rPr>
              <a:t>célzó</a:t>
            </a:r>
            <a:r>
              <a:rPr lang="en-US" sz="2400" b="1" dirty="0">
                <a:solidFill>
                  <a:srgbClr val="2EA234"/>
                </a:solidFill>
                <a:ea typeface="+mn-lt"/>
                <a:cs typeface="+mn-lt"/>
              </a:rPr>
              <a:t> </a:t>
            </a:r>
            <a:r>
              <a:rPr lang="en-US" sz="2400" b="1" dirty="0" err="1">
                <a:solidFill>
                  <a:srgbClr val="2EA234"/>
                </a:solidFill>
                <a:ea typeface="+mn-lt"/>
                <a:cs typeface="+mn-lt"/>
              </a:rPr>
              <a:t>intézkedések</a:t>
            </a:r>
            <a:r>
              <a:rPr lang="en-US" sz="2400" b="1" dirty="0">
                <a:solidFill>
                  <a:srgbClr val="2EA234"/>
                </a:solidFill>
                <a:ea typeface="+mn-lt"/>
                <a:cs typeface="+mn-lt"/>
              </a:rPr>
              <a:t> a </a:t>
            </a:r>
            <a:r>
              <a:rPr lang="en-US" sz="2400" b="1" dirty="0" err="1">
                <a:solidFill>
                  <a:srgbClr val="2EA234"/>
                </a:solidFill>
                <a:ea typeface="+mn-lt"/>
                <a:cs typeface="+mn-lt"/>
              </a:rPr>
              <a:t>projektben</a:t>
            </a:r>
            <a:endParaRPr lang="en-US" sz="2400" dirty="0">
              <a:solidFill>
                <a:srgbClr val="000000"/>
              </a:solidFill>
              <a:ea typeface="+mn-lt"/>
              <a:cs typeface="+mn-lt"/>
            </a:endParaRPr>
          </a:p>
          <a:p>
            <a:pPr marL="514350" indent="-514350">
              <a:buAutoNum type="arabicPeriod"/>
            </a:pPr>
            <a:r>
              <a:rPr lang="en-US" sz="2400" b="1" dirty="0" err="1">
                <a:solidFill>
                  <a:srgbClr val="2EA234"/>
                </a:solidFill>
                <a:ea typeface="+mn-lt"/>
                <a:cs typeface="+mn-lt"/>
              </a:rPr>
              <a:t>Munkaterv</a:t>
            </a:r>
            <a:r>
              <a:rPr lang="en-US" sz="2400" b="1" dirty="0">
                <a:solidFill>
                  <a:srgbClr val="2EA234"/>
                </a:solidFill>
                <a:ea typeface="+mn-lt"/>
                <a:cs typeface="+mn-lt"/>
              </a:rPr>
              <a:t> </a:t>
            </a:r>
            <a:r>
              <a:rPr lang="en-US" sz="2400" b="1" dirty="0" err="1">
                <a:solidFill>
                  <a:srgbClr val="2EA234"/>
                </a:solidFill>
                <a:ea typeface="+mn-lt"/>
                <a:cs typeface="+mn-lt"/>
              </a:rPr>
              <a:t>és</a:t>
            </a:r>
            <a:r>
              <a:rPr lang="en-US" sz="2400" b="1" dirty="0">
                <a:solidFill>
                  <a:srgbClr val="2EA234"/>
                </a:solidFill>
                <a:ea typeface="+mn-lt"/>
                <a:cs typeface="+mn-lt"/>
              </a:rPr>
              <a:t> </a:t>
            </a:r>
            <a:r>
              <a:rPr lang="en-US" sz="2400" b="1" dirty="0" err="1">
                <a:solidFill>
                  <a:srgbClr val="2EA234"/>
                </a:solidFill>
                <a:ea typeface="+mn-lt"/>
                <a:cs typeface="+mn-lt"/>
              </a:rPr>
              <a:t>erőforrások</a:t>
            </a:r>
            <a:endParaRPr lang="en-US" sz="2400" dirty="0">
              <a:solidFill>
                <a:srgbClr val="000000"/>
              </a:solidFill>
              <a:ea typeface="+mn-lt"/>
              <a:cs typeface="+mn-lt"/>
            </a:endParaRPr>
          </a:p>
          <a:p>
            <a:pPr marL="514350" indent="-514350">
              <a:buAutoNum type="arabicPeriod"/>
            </a:pPr>
            <a:r>
              <a:rPr lang="en-US" sz="2400" b="1" dirty="0" err="1">
                <a:solidFill>
                  <a:srgbClr val="2EA234"/>
                </a:solidFill>
                <a:ea typeface="+mn-lt"/>
                <a:cs typeface="+mn-lt"/>
              </a:rPr>
              <a:t>Költségvetés</a:t>
            </a:r>
            <a:r>
              <a:rPr lang="en-US" sz="2400" b="1" dirty="0">
                <a:solidFill>
                  <a:srgbClr val="2EA234"/>
                </a:solidFill>
                <a:ea typeface="+mn-lt"/>
                <a:cs typeface="+mn-lt"/>
              </a:rPr>
              <a:t> </a:t>
            </a:r>
            <a:r>
              <a:rPr lang="en-US" sz="2400" b="1" dirty="0" err="1">
                <a:solidFill>
                  <a:srgbClr val="2EA234"/>
                </a:solidFill>
                <a:ea typeface="+mn-lt"/>
                <a:cs typeface="+mn-lt"/>
              </a:rPr>
              <a:t>és</a:t>
            </a:r>
            <a:r>
              <a:rPr lang="en-US" sz="2400" b="1" dirty="0">
                <a:solidFill>
                  <a:srgbClr val="2EA234"/>
                </a:solidFill>
                <a:ea typeface="+mn-lt"/>
                <a:cs typeface="+mn-lt"/>
              </a:rPr>
              <a:t> </a:t>
            </a:r>
            <a:r>
              <a:rPr lang="en-US" sz="2400" b="1" dirty="0" err="1">
                <a:solidFill>
                  <a:srgbClr val="2EA234"/>
                </a:solidFill>
                <a:ea typeface="+mn-lt"/>
                <a:cs typeface="+mn-lt"/>
              </a:rPr>
              <a:t>támogatható</a:t>
            </a:r>
            <a:r>
              <a:rPr lang="en-US" sz="2400" b="1" dirty="0">
                <a:solidFill>
                  <a:srgbClr val="2EA234"/>
                </a:solidFill>
                <a:ea typeface="+mn-lt"/>
                <a:cs typeface="+mn-lt"/>
              </a:rPr>
              <a:t> </a:t>
            </a:r>
            <a:r>
              <a:rPr lang="en-US" sz="2400" b="1" dirty="0" err="1">
                <a:solidFill>
                  <a:srgbClr val="2EA234"/>
                </a:solidFill>
                <a:ea typeface="+mn-lt"/>
                <a:cs typeface="+mn-lt"/>
              </a:rPr>
              <a:t>költségek</a:t>
            </a:r>
            <a:endParaRPr lang="en-US" sz="2400" dirty="0">
              <a:solidFill>
                <a:srgbClr val="000000"/>
              </a:solidFill>
              <a:ea typeface="+mn-lt"/>
              <a:cs typeface="+mn-lt"/>
            </a:endParaRPr>
          </a:p>
          <a:p>
            <a:pPr marL="514350" indent="-514350">
              <a:buAutoNum type="arabicPeriod"/>
            </a:pPr>
            <a:r>
              <a:rPr lang="en-US" sz="2400" b="1" dirty="0" err="1">
                <a:solidFill>
                  <a:srgbClr val="2EA234"/>
                </a:solidFill>
                <a:ea typeface="+mn-lt"/>
                <a:cs typeface="+mn-lt"/>
              </a:rPr>
              <a:t>Értékelés</a:t>
            </a:r>
            <a:endParaRPr lang="en-US" sz="2400" dirty="0">
              <a:solidFill>
                <a:srgbClr val="000000"/>
              </a:solidFill>
              <a:ea typeface="+mn-lt"/>
              <a:cs typeface="+mn-lt"/>
            </a:endParaRPr>
          </a:p>
        </p:txBody>
      </p:sp>
    </p:spTree>
    <p:extLst>
      <p:ext uri="{BB962C8B-B14F-4D97-AF65-F5344CB8AC3E}">
        <p14:creationId xmlns:p14="http://schemas.microsoft.com/office/powerpoint/2010/main" val="1631933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672549" y="1662306"/>
            <a:ext cx="8846902" cy="3600986"/>
          </a:xfrm>
          <a:prstGeom prst="rect">
            <a:avLst/>
          </a:prstGeom>
          <a:noFill/>
        </p:spPr>
        <p:txBody>
          <a:bodyPr wrap="square" lIns="91440" tIns="45720" rIns="91440" bIns="45720" rtlCol="0" anchor="t">
            <a:spAutoFit/>
          </a:bodyPr>
          <a:lstStyle/>
          <a:p>
            <a:pPr marL="285750" indent="-285750" algn="just">
              <a:buFontTx/>
              <a:buChar char="-"/>
            </a:pPr>
            <a:r>
              <a:rPr lang="en-GB" sz="2400" dirty="0"/>
              <a:t>[...] a </a:t>
            </a:r>
            <a:r>
              <a:rPr lang="en-GB" sz="2400" b="1" dirty="0" err="1"/>
              <a:t>nemek</a:t>
            </a:r>
            <a:r>
              <a:rPr lang="en-GB" sz="2400" b="1" dirty="0"/>
              <a:t> </a:t>
            </a:r>
            <a:r>
              <a:rPr lang="en-GB" sz="2400" b="1" dirty="0" err="1"/>
              <a:t>közötti</a:t>
            </a:r>
            <a:r>
              <a:rPr lang="en-GB" sz="2400" b="1" dirty="0"/>
              <a:t> </a:t>
            </a:r>
            <a:r>
              <a:rPr lang="en-GB" sz="2400" b="1" dirty="0" err="1"/>
              <a:t>egyenlőség</a:t>
            </a:r>
            <a:r>
              <a:rPr lang="en-GB" sz="2400" b="1" dirty="0"/>
              <a:t> </a:t>
            </a:r>
            <a:r>
              <a:rPr lang="en-GB" sz="2400" b="1" dirty="0" err="1"/>
              <a:t>dimenziójának</a:t>
            </a:r>
            <a:r>
              <a:rPr lang="en-GB" sz="2400" b="1" dirty="0"/>
              <a:t> </a:t>
            </a:r>
            <a:r>
              <a:rPr lang="en-GB" sz="2400" dirty="0" err="1"/>
              <a:t>megfelelő</a:t>
            </a:r>
            <a:r>
              <a:rPr lang="en-GB" sz="2400" dirty="0"/>
              <a:t> </a:t>
            </a:r>
            <a:r>
              <a:rPr lang="en-GB" sz="2400" dirty="0" err="1"/>
              <a:t>figyelembevétele</a:t>
            </a:r>
            <a:r>
              <a:rPr lang="en-GB" sz="2400" dirty="0"/>
              <a:t> </a:t>
            </a:r>
            <a:r>
              <a:rPr lang="en-GB" sz="2400" b="1" dirty="0"/>
              <a:t>a </a:t>
            </a:r>
            <a:r>
              <a:rPr lang="en-GB" sz="2400" b="1" dirty="0" err="1"/>
              <a:t>kutatás</a:t>
            </a:r>
            <a:r>
              <a:rPr lang="en-GB" sz="2400" b="1" dirty="0"/>
              <a:t> </a:t>
            </a:r>
            <a:r>
              <a:rPr lang="en-GB" sz="2400" b="1" dirty="0" err="1"/>
              <a:t>és</a:t>
            </a:r>
            <a:r>
              <a:rPr lang="en-GB" sz="2400" b="1" dirty="0"/>
              <a:t> </a:t>
            </a:r>
            <a:r>
              <a:rPr lang="en-GB" sz="2400" b="1" dirty="0" err="1"/>
              <a:t>az</a:t>
            </a:r>
            <a:r>
              <a:rPr lang="en-GB" sz="2400" b="1" dirty="0"/>
              <a:t> </a:t>
            </a:r>
            <a:r>
              <a:rPr lang="en-GB" sz="2400" b="1" dirty="0" err="1"/>
              <a:t>innováció</a:t>
            </a:r>
            <a:r>
              <a:rPr lang="en-GB" sz="2400" b="1" dirty="0"/>
              <a:t> </a:t>
            </a:r>
            <a:r>
              <a:rPr lang="en-GB" sz="2400" b="1" dirty="0" err="1"/>
              <a:t>tartalmában</a:t>
            </a:r>
            <a:r>
              <a:rPr lang="en-GB" sz="2400" b="1" dirty="0"/>
              <a:t>.</a:t>
            </a:r>
            <a:endParaRPr lang="en-GB" sz="2400" b="1" dirty="0">
              <a:solidFill>
                <a:srgbClr val="000000"/>
              </a:solidFill>
              <a:cs typeface="Calibri" panose="020F0502020204030204"/>
            </a:endParaRPr>
          </a:p>
          <a:p>
            <a:pPr algn="just"/>
            <a:endParaRPr lang="en-GB" sz="2400" b="1" dirty="0">
              <a:solidFill>
                <a:srgbClr val="000000"/>
              </a:solidFill>
              <a:cs typeface="Calibri" panose="020F0502020204030204"/>
            </a:endParaRPr>
          </a:p>
          <a:p>
            <a:pPr marL="742950" lvl="1" indent="-285750" algn="just">
              <a:buFont typeface="Wingdings" panose="05000000000000000000" pitchFamily="2" charset="2"/>
              <a:buChar char="à"/>
            </a:pPr>
            <a:r>
              <a:rPr lang="en-GB" sz="2000" i="1" dirty="0" err="1">
                <a:solidFill>
                  <a:srgbClr val="0070C0"/>
                </a:solidFill>
                <a:sym typeface="Wingdings" panose="05000000000000000000" pitchFamily="2" charset="2"/>
              </a:rPr>
              <a:t>Írja</a:t>
            </a:r>
            <a:r>
              <a:rPr lang="en-GB" sz="2000" i="1" dirty="0">
                <a:solidFill>
                  <a:srgbClr val="0070C0"/>
                </a:solidFill>
                <a:sym typeface="Wingdings" panose="05000000000000000000" pitchFamily="2" charset="2"/>
              </a:rPr>
              <a:t> le, </a:t>
            </a:r>
            <a:r>
              <a:rPr lang="en-GB" sz="2000" i="1" dirty="0" err="1">
                <a:solidFill>
                  <a:srgbClr val="0070C0"/>
                </a:solidFill>
                <a:sym typeface="Wingdings" panose="05000000000000000000" pitchFamily="2" charset="2"/>
              </a:rPr>
              <a:t>hogy</a:t>
            </a:r>
            <a:r>
              <a:rPr lang="en-GB" sz="2000" i="1" dirty="0">
                <a:solidFill>
                  <a:srgbClr val="0070C0"/>
                </a:solidFill>
                <a:sym typeface="Wingdings" panose="05000000000000000000" pitchFamily="2" charset="2"/>
              </a:rPr>
              <a:t> a </a:t>
            </a:r>
            <a:r>
              <a:rPr lang="en-GB" sz="2000" i="1" dirty="0" err="1">
                <a:solidFill>
                  <a:srgbClr val="0070C0"/>
                </a:solidFill>
                <a:sym typeface="Wingdings" panose="05000000000000000000" pitchFamily="2" charset="2"/>
              </a:rPr>
              <a:t>projekt</a:t>
            </a:r>
            <a:r>
              <a:rPr lang="en-GB" sz="2000" i="1" dirty="0">
                <a:solidFill>
                  <a:srgbClr val="0070C0"/>
                </a:solidFill>
                <a:sym typeface="Wingdings" panose="05000000000000000000" pitchFamily="2" charset="2"/>
              </a:rPr>
              <a:t> K+I </a:t>
            </a:r>
            <a:r>
              <a:rPr lang="en-GB" sz="2000" i="1" dirty="0" err="1">
                <a:solidFill>
                  <a:srgbClr val="0070C0"/>
                </a:solidFill>
                <a:sym typeface="Wingdings" panose="05000000000000000000" pitchFamily="2" charset="2"/>
              </a:rPr>
              <a:t>tartalmában</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és</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képzési</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programjaiban</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hogyan</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veszik</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figyelembe</a:t>
            </a:r>
            <a:r>
              <a:rPr lang="en-GB" sz="2000" i="1" dirty="0">
                <a:solidFill>
                  <a:srgbClr val="0070C0"/>
                </a:solidFill>
                <a:sym typeface="Wingdings" panose="05000000000000000000" pitchFamily="2" charset="2"/>
              </a:rPr>
              <a:t> a </a:t>
            </a:r>
            <a:r>
              <a:rPr lang="en-GB" sz="2000" i="1" dirty="0" err="1">
                <a:solidFill>
                  <a:srgbClr val="0070C0"/>
                </a:solidFill>
                <a:sym typeface="Wingdings" panose="05000000000000000000" pitchFamily="2" charset="2"/>
              </a:rPr>
              <a:t>nemek</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közötti</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egyenlőség</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dimenzióját</a:t>
            </a:r>
            <a:r>
              <a:rPr lang="en-GB" sz="2000" i="1" dirty="0">
                <a:solidFill>
                  <a:srgbClr val="0070C0"/>
                </a:solidFill>
                <a:sym typeface="Wingdings" panose="05000000000000000000" pitchFamily="2" charset="2"/>
              </a:rPr>
              <a:t>.</a:t>
            </a:r>
          </a:p>
          <a:p>
            <a:pPr lvl="1" algn="just"/>
            <a:endParaRPr lang="en-GB" sz="2000" i="1" dirty="0">
              <a:solidFill>
                <a:srgbClr val="0070C0"/>
              </a:solidFill>
              <a:cs typeface="Calibri" panose="020F0502020204030204"/>
            </a:endParaRPr>
          </a:p>
          <a:p>
            <a:pPr marL="742950" lvl="1" indent="-285750" algn="just">
              <a:buFont typeface="Wingdings" panose="05000000000000000000" pitchFamily="2" charset="2"/>
              <a:buChar char="à"/>
            </a:pPr>
            <a:r>
              <a:rPr lang="en-GB" sz="2000" i="1" dirty="0">
                <a:solidFill>
                  <a:srgbClr val="0070C0"/>
                </a:solidFill>
                <a:sym typeface="Wingdings" panose="05000000000000000000" pitchFamily="2" charset="2"/>
              </a:rPr>
              <a:t>Ha </a:t>
            </a:r>
            <a:r>
              <a:rPr lang="en-GB" sz="2000" i="1" dirty="0" err="1">
                <a:solidFill>
                  <a:srgbClr val="0070C0"/>
                </a:solidFill>
                <a:sym typeface="Wingdings" panose="05000000000000000000" pitchFamily="2" charset="2"/>
              </a:rPr>
              <a:t>úgy</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véli</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hogy</a:t>
            </a:r>
            <a:r>
              <a:rPr lang="en-GB" sz="2000" i="1" dirty="0">
                <a:solidFill>
                  <a:srgbClr val="0070C0"/>
                </a:solidFill>
                <a:sym typeface="Wingdings" panose="05000000000000000000" pitchFamily="2" charset="2"/>
              </a:rPr>
              <a:t> a </a:t>
            </a:r>
            <a:r>
              <a:rPr lang="en-GB" sz="2000" i="1" dirty="0" err="1">
                <a:solidFill>
                  <a:srgbClr val="0070C0"/>
                </a:solidFill>
                <a:sym typeface="Wingdings" panose="05000000000000000000" pitchFamily="2" charset="2"/>
              </a:rPr>
              <a:t>nemek</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közötti</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egyenlőség</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dimenziója</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nem</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releváns</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az</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Ön</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projektje</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szempontjából</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kérjük</a:t>
            </a:r>
            <a:r>
              <a:rPr lang="en-GB" sz="2000" i="1" dirty="0">
                <a:solidFill>
                  <a:srgbClr val="0070C0"/>
                </a:solidFill>
                <a:sym typeface="Wingdings" panose="05000000000000000000" pitchFamily="2" charset="2"/>
              </a:rPr>
              <a:t>, </a:t>
            </a:r>
            <a:r>
              <a:rPr lang="en-GB" sz="2000" i="1" dirty="0" err="1">
                <a:solidFill>
                  <a:srgbClr val="0070C0"/>
                </a:solidFill>
                <a:sym typeface="Wingdings" panose="05000000000000000000" pitchFamily="2" charset="2"/>
              </a:rPr>
              <a:t>indokolja</a:t>
            </a:r>
            <a:r>
              <a:rPr lang="en-GB" sz="2000" i="1" dirty="0">
                <a:solidFill>
                  <a:srgbClr val="0070C0"/>
                </a:solidFill>
                <a:sym typeface="Wingdings" panose="05000000000000000000" pitchFamily="2" charset="2"/>
              </a:rPr>
              <a:t> meg.</a:t>
            </a:r>
          </a:p>
          <a:p>
            <a:pPr marL="742950" lvl="1" indent="-285750">
              <a:buFont typeface="Wingdings" panose="05000000000000000000" pitchFamily="2" charset="2"/>
              <a:buChar char="à"/>
            </a:pPr>
            <a:endParaRPr lang="en-GB" sz="2000" i="1" dirty="0">
              <a:solidFill>
                <a:srgbClr val="0070C0"/>
              </a:solidFill>
              <a:sym typeface="Wingdings" panose="05000000000000000000" pitchFamily="2" charset="2"/>
            </a:endParaRPr>
          </a:p>
          <a:p>
            <a:pPr marL="0" lvl="1"/>
            <a:r>
              <a:rPr lang="en-GB" i="1" dirty="0"/>
              <a:t> </a:t>
            </a:r>
            <a:r>
              <a:rPr lang="en-GB" i="1" dirty="0" err="1"/>
              <a:t>Megjegyzés</a:t>
            </a:r>
            <a:r>
              <a:rPr lang="en-GB" i="1" dirty="0"/>
              <a:t>: </a:t>
            </a:r>
            <a:r>
              <a:rPr lang="en-GB" i="1" dirty="0" err="1"/>
              <a:t>ez</a:t>
            </a:r>
            <a:r>
              <a:rPr lang="en-GB" i="1" dirty="0"/>
              <a:t> a </a:t>
            </a:r>
            <a:r>
              <a:rPr lang="en-GB" i="1" dirty="0" err="1"/>
              <a:t>kérdés</a:t>
            </a:r>
            <a:r>
              <a:rPr lang="en-GB" i="1" dirty="0"/>
              <a:t> a </a:t>
            </a:r>
            <a:r>
              <a:rPr lang="en-GB" i="1" dirty="0" err="1"/>
              <a:t>tervezett</a:t>
            </a:r>
            <a:r>
              <a:rPr lang="en-GB" i="1" dirty="0"/>
              <a:t> K+I </a:t>
            </a:r>
            <a:r>
              <a:rPr lang="en-GB" i="1" dirty="0" err="1"/>
              <a:t>tevékenységek</a:t>
            </a:r>
            <a:r>
              <a:rPr lang="en-GB" i="1" dirty="0"/>
              <a:t> </a:t>
            </a:r>
            <a:r>
              <a:rPr lang="en-GB" i="1" dirty="0" err="1"/>
              <a:t>tartalmára</a:t>
            </a:r>
            <a:r>
              <a:rPr lang="en-GB" i="1" dirty="0"/>
              <a:t> </a:t>
            </a:r>
            <a:r>
              <a:rPr lang="en-GB" i="1" dirty="0" err="1"/>
              <a:t>vonatkozik</a:t>
            </a:r>
            <a:r>
              <a:rPr lang="en-GB" i="1" dirty="0"/>
              <a:t>, </a:t>
            </a:r>
            <a:r>
              <a:rPr lang="en-GB" b="1" i="1" dirty="0" err="1"/>
              <a:t>nem</a:t>
            </a:r>
            <a:r>
              <a:rPr lang="en-GB" b="1" i="1" dirty="0"/>
              <a:t> </a:t>
            </a:r>
            <a:r>
              <a:rPr lang="en-GB" b="1" i="1" dirty="0" err="1"/>
              <a:t>pedig</a:t>
            </a:r>
            <a:r>
              <a:rPr lang="en-GB" b="1" i="1" dirty="0"/>
              <a:t> a </a:t>
            </a:r>
            <a:r>
              <a:rPr lang="en-GB" b="1" i="1" dirty="0" err="1"/>
              <a:t>nemek</a:t>
            </a:r>
            <a:r>
              <a:rPr lang="en-GB" b="1" i="1" dirty="0"/>
              <a:t> </a:t>
            </a:r>
            <a:r>
              <a:rPr lang="en-GB" b="1" i="1" dirty="0" err="1"/>
              <a:t>közötti</a:t>
            </a:r>
            <a:r>
              <a:rPr lang="en-GB" b="1" i="1" dirty="0"/>
              <a:t> </a:t>
            </a:r>
            <a:r>
              <a:rPr lang="en-GB" b="1" i="1" dirty="0" err="1"/>
              <a:t>egyensúlyra</a:t>
            </a:r>
            <a:r>
              <a:rPr lang="en-GB" b="1" i="1" dirty="0"/>
              <a:t> a </a:t>
            </a:r>
            <a:r>
              <a:rPr lang="en-GB" b="1" i="1" dirty="0" err="1"/>
              <a:t>projektért</a:t>
            </a:r>
            <a:r>
              <a:rPr lang="en-GB" b="1" i="1" dirty="0"/>
              <a:t> </a:t>
            </a:r>
            <a:r>
              <a:rPr lang="en-GB" b="1" i="1" dirty="0" err="1"/>
              <a:t>felelős</a:t>
            </a:r>
            <a:r>
              <a:rPr lang="en-GB" b="1" i="1" dirty="0"/>
              <a:t> </a:t>
            </a:r>
            <a:r>
              <a:rPr lang="en-GB" b="1" i="1" dirty="0" err="1"/>
              <a:t>vagy</a:t>
            </a:r>
            <a:r>
              <a:rPr lang="en-GB" b="1" i="1" dirty="0"/>
              <a:t> a </a:t>
            </a:r>
            <a:r>
              <a:rPr lang="en-GB" b="1" i="1" dirty="0" err="1"/>
              <a:t>projektet</a:t>
            </a:r>
            <a:r>
              <a:rPr lang="en-GB" b="1" i="1" dirty="0"/>
              <a:t> </a:t>
            </a:r>
            <a:r>
              <a:rPr lang="en-GB" b="1" i="1" dirty="0" err="1"/>
              <a:t>végrehajtó</a:t>
            </a:r>
            <a:r>
              <a:rPr lang="en-GB" b="1" i="1" dirty="0"/>
              <a:t> </a:t>
            </a:r>
            <a:r>
              <a:rPr lang="en-GB" b="1" i="1" dirty="0" err="1"/>
              <a:t>csapatokban</a:t>
            </a:r>
            <a:r>
              <a:rPr lang="en-GB" i="1" dirty="0"/>
              <a:t>.</a:t>
            </a:r>
            <a:endParaRPr lang="en-GB" i="1" dirty="0">
              <a:cs typeface="Calibri"/>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793895" y="5350932"/>
            <a:ext cx="5508300" cy="276999"/>
          </a:xfrm>
          <a:prstGeom prst="rect">
            <a:avLst/>
          </a:prstGeom>
          <a:noFill/>
        </p:spPr>
        <p:txBody>
          <a:bodyPr wrap="square" rtlCol="0">
            <a:spAutoFit/>
          </a:bodyPr>
          <a:lstStyle/>
          <a:p>
            <a:r>
              <a:rPr lang="fr-FR" sz="1200" dirty="0">
                <a:hlinkClick r:id="rId2"/>
              </a:rPr>
              <a:t>Forrás: Forrás: Standard Application Form. HE program</a:t>
            </a:r>
            <a:endParaRPr lang="ca-ES" sz="1200" dirty="0"/>
          </a:p>
        </p:txBody>
      </p:sp>
      <p:pic>
        <p:nvPicPr>
          <p:cNvPr id="7" name="Imagen 3">
            <a:extLst>
              <a:ext uri="{FF2B5EF4-FFF2-40B4-BE49-F238E27FC236}">
                <a16:creationId xmlns:a16="http://schemas.microsoft.com/office/drawing/2014/main" id="{4FBBD66E-DB36-457C-AAA7-24C9AA03CCEB}"/>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6A0991B8-06F9-4A06-B961-D09100E7788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9C52FA4-8E5F-4AB4-9879-7F9AEC7EFB0E}"/>
              </a:ext>
            </a:extLst>
          </p:cNvPr>
          <p:cNvSpPr txBox="1"/>
          <p:nvPr/>
        </p:nvSpPr>
        <p:spPr>
          <a:xfrm>
            <a:off x="7700633" y="1071488"/>
            <a:ext cx="3685122" cy="523220"/>
          </a:xfrm>
          <a:prstGeom prst="rect">
            <a:avLst/>
          </a:prstGeom>
          <a:noFill/>
        </p:spPr>
        <p:txBody>
          <a:bodyPr wrap="square">
            <a:spAutoFit/>
          </a:bodyPr>
          <a:lstStyle/>
          <a:p>
            <a:r>
              <a:rPr lang="en-US" sz="2800" b="1" dirty="0" err="1">
                <a:solidFill>
                  <a:srgbClr val="2EA234"/>
                </a:solidFill>
                <a:latin typeface="Calibri"/>
                <a:cs typeface="Calibri"/>
              </a:rPr>
              <a:t>Kiválósági</a:t>
            </a:r>
            <a:r>
              <a:rPr lang="en-US" sz="2800" b="1" dirty="0">
                <a:solidFill>
                  <a:srgbClr val="2EA234"/>
                </a:solidFill>
                <a:latin typeface="Calibri"/>
                <a:cs typeface="Calibri"/>
              </a:rPr>
              <a:t> </a:t>
            </a:r>
            <a:r>
              <a:rPr lang="en-US" sz="2800" b="1" dirty="0" err="1">
                <a:solidFill>
                  <a:srgbClr val="2EA234"/>
                </a:solidFill>
                <a:latin typeface="Calibri"/>
                <a:cs typeface="Calibri"/>
              </a:rPr>
              <a:t>kritériumok</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4709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013851" y="1625035"/>
            <a:ext cx="10164298" cy="4001095"/>
          </a:xfrm>
          <a:prstGeom prst="rect">
            <a:avLst/>
          </a:prstGeom>
          <a:noFill/>
        </p:spPr>
        <p:txBody>
          <a:bodyPr wrap="square" lIns="91440" tIns="45720" rIns="91440" bIns="45720" rtlCol="0" anchor="t">
            <a:spAutoFit/>
          </a:bodyPr>
          <a:lstStyle/>
          <a:p>
            <a:r>
              <a:rPr lang="en-US" sz="2000" b="1" dirty="0"/>
              <a:t>PÉLDA</a:t>
            </a:r>
            <a:r>
              <a:rPr lang="hu-HU" sz="2000" b="1" dirty="0"/>
              <a:t>:</a:t>
            </a:r>
            <a:r>
              <a:rPr lang="en-US" sz="2000" b="1" dirty="0"/>
              <a:t> A </a:t>
            </a:r>
            <a:r>
              <a:rPr lang="en-US" sz="2000" b="1" dirty="0" err="1"/>
              <a:t>szabványok</a:t>
            </a:r>
            <a:r>
              <a:rPr lang="en-US" sz="2000" b="1" dirty="0"/>
              <a:t> </a:t>
            </a:r>
            <a:r>
              <a:rPr lang="en-US" sz="2000" b="1" dirty="0" err="1"/>
              <a:t>és</a:t>
            </a:r>
            <a:r>
              <a:rPr lang="en-US" sz="2000" b="1" dirty="0"/>
              <a:t> </a:t>
            </a:r>
            <a:r>
              <a:rPr lang="en-US" sz="2000" b="1" dirty="0" err="1"/>
              <a:t>referenciamodellek</a:t>
            </a:r>
            <a:r>
              <a:rPr lang="en-US" sz="2000" b="1" dirty="0"/>
              <a:t> </a:t>
            </a:r>
            <a:r>
              <a:rPr lang="en-US" sz="2000" b="1" dirty="0" err="1"/>
              <a:t>újragondolása</a:t>
            </a:r>
            <a:endParaRPr lang="en-US" sz="2000" b="1" dirty="0"/>
          </a:p>
          <a:p>
            <a:pPr>
              <a:buNone/>
            </a:pPr>
            <a:r>
              <a:rPr lang="hu-HU" dirty="0"/>
              <a:t>Csak az egyik nem (vagy a férfiak vagy nők bizonyos csoportjainak) figyelembevételével készült szabványok és referenciamodellek káros anyagi következményekkel járhatnak. </a:t>
            </a:r>
          </a:p>
          <a:p>
            <a:pPr>
              <a:buNone/>
            </a:pPr>
            <a:endParaRPr lang="hu-HU" dirty="0"/>
          </a:p>
          <a:p>
            <a:pPr>
              <a:buNone/>
            </a:pPr>
            <a:r>
              <a:rPr lang="hu-HU" b="1" u="sng" dirty="0"/>
              <a:t>Például:</a:t>
            </a:r>
          </a:p>
          <a:p>
            <a:pPr marL="285750" indent="-285750">
              <a:buFont typeface="Arial" panose="020B0604020202020204" pitchFamily="34" charset="0"/>
              <a:buChar char="•"/>
            </a:pPr>
            <a:r>
              <a:rPr lang="hu-HU" b="1" dirty="0"/>
              <a:t>Szívgyógyászati téves diagnózis</a:t>
            </a:r>
            <a:r>
              <a:rPr lang="hu-HU" dirty="0"/>
              <a:t>: A szívroham tünetei eltérőek lehetnek férfiak és nők esetében, ami a nőknél téves diagnózist eredményezhet.</a:t>
            </a:r>
          </a:p>
          <a:p>
            <a:pPr marL="285750" indent="-285750">
              <a:buFont typeface="Arial" panose="020B0604020202020204" pitchFamily="34" charset="0"/>
              <a:buChar char="•"/>
            </a:pPr>
            <a:r>
              <a:rPr lang="hu-HU" b="1" dirty="0"/>
              <a:t>Járműbiztonság</a:t>
            </a:r>
            <a:r>
              <a:rPr lang="hu-HU" dirty="0"/>
              <a:t>: A férfiak anatómiai jellemzőin alapuló törésteszt-bábuk növelhetik a nők sérülési kockázatát.</a:t>
            </a:r>
          </a:p>
          <a:p>
            <a:pPr marL="285750" indent="-285750">
              <a:buFont typeface="Arial" panose="020B0604020202020204" pitchFamily="34" charset="0"/>
              <a:buChar char="•"/>
            </a:pPr>
            <a:r>
              <a:rPr lang="hu-HU" b="1" dirty="0"/>
              <a:t>Védőfelszerelés illeszkedése</a:t>
            </a:r>
            <a:r>
              <a:rPr lang="hu-HU" dirty="0"/>
              <a:t>: A védőfelszerelések gyakran nem illeszkednek megfelelően a női testalkatra, ami csökkenti a hatékonyságot és növeli a kockázatot.</a:t>
            </a:r>
          </a:p>
          <a:p>
            <a:pPr marL="285750" indent="-285750">
              <a:buFont typeface="Arial" panose="020B0604020202020204" pitchFamily="34" charset="0"/>
              <a:buChar char="•"/>
            </a:pPr>
            <a:r>
              <a:rPr lang="hu-HU" b="1" dirty="0"/>
              <a:t>Gyógyszeradagok</a:t>
            </a:r>
            <a:r>
              <a:rPr lang="hu-HU" dirty="0"/>
              <a:t>: A férfiakra alapozott gyógyszeradagok mellékhatásokat okozhatnak a nőknél, mivel azok eltérően </a:t>
            </a:r>
            <a:r>
              <a:rPr lang="hu-HU" dirty="0" err="1"/>
              <a:t>metabolizálják</a:t>
            </a:r>
            <a:r>
              <a:rPr lang="hu-HU" dirty="0"/>
              <a:t> a gyógyszereket.</a:t>
            </a:r>
          </a:p>
          <a:p>
            <a:pPr marL="285750" indent="-285750">
              <a:buFont typeface="Arial"/>
              <a:buChar char="•"/>
            </a:pPr>
            <a:endParaRPr lang="en-US" dirty="0">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a:hlinkClick r:id="rId3"/>
              </a:rPr>
              <a:t>Forrás: </a:t>
            </a:r>
            <a:r>
              <a:rPr lang="fr-FR" sz="1200">
                <a:hlinkClick r:id="rId4"/>
              </a:rPr>
              <a:t>https:</a:t>
            </a:r>
            <a:r>
              <a:rPr lang="fr-FR" sz="1200"/>
              <a:t>//genderedinnovations.stanford.edu/methods/standards.html </a:t>
            </a:r>
            <a:endParaRPr lang="ca-ES" sz="120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7566072" y="1245140"/>
            <a:ext cx="3963683" cy="523220"/>
          </a:xfrm>
          <a:prstGeom prst="rect">
            <a:avLst/>
          </a:prstGeom>
          <a:noFill/>
        </p:spPr>
        <p:txBody>
          <a:bodyPr wrap="square">
            <a:spAutoFit/>
          </a:bodyPr>
          <a:lstStyle/>
          <a:p>
            <a:r>
              <a:rPr lang="en-US" sz="2800" b="1" dirty="0" err="1">
                <a:solidFill>
                  <a:srgbClr val="2EA234"/>
                </a:solidFill>
                <a:latin typeface="Calibri"/>
                <a:cs typeface="Calibri"/>
              </a:rPr>
              <a:t>Kiválósági</a:t>
            </a:r>
            <a:r>
              <a:rPr lang="en-US" sz="2800" b="1" dirty="0">
                <a:solidFill>
                  <a:srgbClr val="2EA234"/>
                </a:solidFill>
                <a:latin typeface="Calibri"/>
                <a:cs typeface="Calibri"/>
              </a:rPr>
              <a:t> </a:t>
            </a:r>
            <a:r>
              <a:rPr lang="en-US" sz="2800" b="1" dirty="0" err="1">
                <a:solidFill>
                  <a:srgbClr val="2EA234"/>
                </a:solidFill>
                <a:latin typeface="Calibri"/>
                <a:cs typeface="Calibri"/>
              </a:rPr>
              <a:t>kritériumok</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08564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092467" y="1724040"/>
            <a:ext cx="10164298" cy="3431709"/>
          </a:xfrm>
          <a:prstGeom prst="rect">
            <a:avLst/>
          </a:prstGeom>
          <a:noFill/>
        </p:spPr>
        <p:txBody>
          <a:bodyPr wrap="square" lIns="91440" tIns="45720" rIns="91440" bIns="45720" rtlCol="0" anchor="t">
            <a:spAutoFit/>
          </a:bodyPr>
          <a:lstStyle/>
          <a:p>
            <a:r>
              <a:rPr lang="en-US" sz="2000" b="1" dirty="0"/>
              <a:t>PÉLDA</a:t>
            </a:r>
            <a:r>
              <a:rPr lang="hu-HU" sz="2000" b="1" dirty="0"/>
              <a:t>:</a:t>
            </a:r>
            <a:r>
              <a:rPr lang="en-US" sz="2000" b="1" dirty="0"/>
              <a:t> A </a:t>
            </a:r>
            <a:r>
              <a:rPr lang="en-US" sz="2000" b="1" dirty="0" err="1"/>
              <a:t>szabványok</a:t>
            </a:r>
            <a:r>
              <a:rPr lang="en-US" sz="2000" b="1" dirty="0"/>
              <a:t> </a:t>
            </a:r>
            <a:r>
              <a:rPr lang="en-US" sz="2000" b="1" dirty="0" err="1"/>
              <a:t>és</a:t>
            </a:r>
            <a:r>
              <a:rPr lang="en-US" sz="2000" b="1" dirty="0"/>
              <a:t> </a:t>
            </a:r>
            <a:r>
              <a:rPr lang="en-US" sz="2000" b="1" dirty="0" err="1"/>
              <a:t>referenciamodellek</a:t>
            </a:r>
            <a:r>
              <a:rPr lang="en-US" sz="2000" b="1" dirty="0"/>
              <a:t> </a:t>
            </a:r>
            <a:r>
              <a:rPr lang="en-US" sz="2000" b="1" dirty="0" err="1"/>
              <a:t>újragondolása</a:t>
            </a:r>
            <a:endParaRPr lang="en-US" sz="2000" b="1" dirty="0"/>
          </a:p>
          <a:p>
            <a:endParaRPr lang="en-US" sz="1700" dirty="0">
              <a:ea typeface="+mn-lt"/>
              <a:cs typeface="+mn-lt"/>
            </a:endParaRPr>
          </a:p>
          <a:p>
            <a:pPr marL="285750" indent="-285750">
              <a:buFont typeface="Arial" panose="020B0604020202020204" pitchFamily="34" charset="0"/>
              <a:buChar char="•"/>
            </a:pPr>
            <a:r>
              <a:rPr lang="hu-HU" b="1" dirty="0"/>
              <a:t>Munkahelyi ergonómia</a:t>
            </a:r>
            <a:r>
              <a:rPr lang="hu-HU" dirty="0"/>
              <a:t>: A férfiak számára tervezett eszközök és munkaállomások kényelmetlenséget vagy sérülést okozhatnak a nők számára.</a:t>
            </a:r>
          </a:p>
          <a:p>
            <a:pPr marL="285750" indent="-285750">
              <a:buFont typeface="Arial" panose="020B0604020202020204" pitchFamily="34" charset="0"/>
              <a:buChar char="•"/>
            </a:pPr>
            <a:r>
              <a:rPr lang="hu-HU" b="1" dirty="0"/>
              <a:t>Sportfelszerelés</a:t>
            </a:r>
            <a:r>
              <a:rPr lang="hu-HU" dirty="0"/>
              <a:t>: A férfiak által tervezett sportfelszerelések növelhetik a női sportolók sérülési kockázatát.</a:t>
            </a:r>
          </a:p>
          <a:p>
            <a:pPr marL="285750" indent="-285750">
              <a:buFont typeface="Arial" panose="020B0604020202020204" pitchFamily="34" charset="0"/>
              <a:buChar char="•"/>
            </a:pPr>
            <a:r>
              <a:rPr lang="hu-HU" b="1" dirty="0"/>
              <a:t>Alvásvizsgálatok</a:t>
            </a:r>
            <a:r>
              <a:rPr lang="hu-HU" dirty="0"/>
              <a:t>: A férfiak által végzett alvásvizsgálatok olyan eredményekhez vezethetnek, amelyek nem veszik figyelembe a nők alvási szokásait.</a:t>
            </a:r>
          </a:p>
          <a:p>
            <a:pPr marL="285750" indent="-285750">
              <a:buFont typeface="Arial" panose="020B0604020202020204" pitchFamily="34" charset="0"/>
              <a:buChar char="•"/>
            </a:pPr>
            <a:r>
              <a:rPr lang="hu-HU" b="1" dirty="0"/>
              <a:t>Mentális egészségügyi értékelések</a:t>
            </a:r>
            <a:r>
              <a:rPr lang="hu-HU" dirty="0"/>
              <a:t>: A férfiakra vonatkozó stresszreakciók a nőknél téves diagnózist, például PTSD-t és depressziót eredményezhetnek.</a:t>
            </a:r>
          </a:p>
          <a:p>
            <a:pPr marL="285750" indent="-285750">
              <a:buFont typeface="Arial" panose="020B0604020202020204" pitchFamily="34" charset="0"/>
              <a:buChar char="•"/>
            </a:pPr>
            <a:r>
              <a:rPr lang="hu-HU" b="1" dirty="0"/>
              <a:t>Termikus kényelem</a:t>
            </a:r>
            <a:r>
              <a:rPr lang="hu-HU" dirty="0"/>
              <a:t>: Az irodai hőmérséklet gyakran a férfiaknak kedvez, ami miatt a nők kényelmetlenül érzik magukat vagy fáznak, és ez befolyásolja a termelékenységüket.</a:t>
            </a:r>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a:hlinkClick r:id="rId3"/>
              </a:rPr>
              <a:t>Forrás: </a:t>
            </a:r>
            <a:r>
              <a:rPr lang="fr-FR" sz="1200">
                <a:hlinkClick r:id="rId4"/>
              </a:rPr>
              <a:t>https:</a:t>
            </a:r>
            <a:r>
              <a:rPr lang="fr-FR" sz="1200"/>
              <a:t>//genderedinnovations.stanford.edu/methods/standards.html </a:t>
            </a:r>
            <a:endParaRPr lang="ca-ES" sz="120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7344695" y="1259289"/>
            <a:ext cx="5151129" cy="523220"/>
          </a:xfrm>
          <a:prstGeom prst="rect">
            <a:avLst/>
          </a:prstGeom>
          <a:noFill/>
        </p:spPr>
        <p:txBody>
          <a:bodyPr wrap="square">
            <a:spAutoFit/>
          </a:bodyPr>
          <a:lstStyle/>
          <a:p>
            <a:r>
              <a:rPr lang="en-US" sz="2800" b="1" dirty="0" err="1">
                <a:solidFill>
                  <a:srgbClr val="2EA234"/>
                </a:solidFill>
                <a:latin typeface="Calibri"/>
                <a:cs typeface="Calibri"/>
              </a:rPr>
              <a:t>Kiválósági</a:t>
            </a:r>
            <a:r>
              <a:rPr lang="en-US" sz="2800" b="1" dirty="0">
                <a:solidFill>
                  <a:srgbClr val="2EA234"/>
                </a:solidFill>
                <a:latin typeface="Calibri"/>
                <a:cs typeface="Calibri"/>
              </a:rPr>
              <a:t> </a:t>
            </a:r>
            <a:r>
              <a:rPr lang="en-US" sz="2800" b="1" dirty="0" err="1">
                <a:solidFill>
                  <a:srgbClr val="2EA234"/>
                </a:solidFill>
                <a:latin typeface="Calibri"/>
                <a:cs typeface="Calibri"/>
              </a:rPr>
              <a:t>kritériumok</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4820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812237" y="625855"/>
            <a:ext cx="7739503" cy="584775"/>
          </a:xfrm>
          <a:prstGeom prst="rect">
            <a:avLst/>
          </a:prstGeom>
          <a:noFill/>
        </p:spPr>
        <p:txBody>
          <a:bodyPr wrap="square" lIns="91440" tIns="45720" rIns="91440" bIns="45720" rtlCol="0" anchor="t">
            <a:spAutoFit/>
          </a:bodyPr>
          <a:lstStyle/>
          <a:p>
            <a:r>
              <a:rPr lang="en-US" sz="3200" b="1" dirty="0" err="1">
                <a:solidFill>
                  <a:schemeClr val="tx1">
                    <a:lumMod val="65000"/>
                    <a:lumOff val="35000"/>
                  </a:schemeClr>
                </a:solidFill>
                <a:latin typeface="Calibri"/>
                <a:cs typeface="Calibri"/>
              </a:rPr>
              <a:t>Célok</a:t>
            </a:r>
            <a:r>
              <a:rPr lang="en-US" sz="3200" b="1" dirty="0">
                <a:solidFill>
                  <a:schemeClr val="tx1">
                    <a:lumMod val="65000"/>
                    <a:lumOff val="35000"/>
                  </a:schemeClr>
                </a:solidFill>
                <a:latin typeface="Calibri"/>
                <a:cs typeface="Calibri"/>
              </a:rPr>
              <a:t> </a:t>
            </a:r>
            <a:r>
              <a:rPr lang="en-US" sz="3200" b="1" dirty="0" err="1">
                <a:solidFill>
                  <a:schemeClr val="tx1">
                    <a:lumMod val="65000"/>
                    <a:lumOff val="35000"/>
                  </a:schemeClr>
                </a:solidFill>
                <a:latin typeface="Calibri"/>
                <a:cs typeface="Calibri"/>
              </a:rPr>
              <a:t>és</a:t>
            </a:r>
            <a:r>
              <a:rPr lang="en-US" sz="3200" b="1" dirty="0">
                <a:solidFill>
                  <a:schemeClr val="tx1">
                    <a:lumMod val="65000"/>
                    <a:lumOff val="35000"/>
                  </a:schemeClr>
                </a:solidFill>
                <a:latin typeface="Calibri"/>
                <a:cs typeface="Calibri"/>
              </a:rPr>
              <a:t> </a:t>
            </a:r>
            <a:r>
              <a:rPr lang="en-US" sz="3200" b="1" dirty="0" err="1">
                <a:solidFill>
                  <a:schemeClr val="tx1">
                    <a:lumMod val="65000"/>
                    <a:lumOff val="35000"/>
                  </a:schemeClr>
                </a:solidFill>
                <a:latin typeface="Calibri"/>
                <a:cs typeface="Calibri"/>
              </a:rPr>
              <a:t>eredmények</a:t>
            </a:r>
            <a:endParaRPr lang="cs-CZ" sz="32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030214" y="1210630"/>
            <a:ext cx="10131569" cy="1969770"/>
          </a:xfrm>
          <a:prstGeom prst="rect">
            <a:avLst/>
          </a:prstGeom>
          <a:noFill/>
        </p:spPr>
        <p:txBody>
          <a:bodyPr wrap="square" lIns="91440" tIns="45720" rIns="91440" bIns="45720" rtlCol="0" anchor="t">
            <a:spAutoFit/>
          </a:bodyPr>
          <a:lstStyle/>
          <a:p>
            <a:pPr algn="just">
              <a:spcAft>
                <a:spcPts val="400"/>
              </a:spcAft>
            </a:pPr>
            <a:r>
              <a:rPr lang="en-GB" sz="1600" b="1" dirty="0" err="1">
                <a:solidFill>
                  <a:srgbClr val="000000"/>
                </a:solidFill>
                <a:latin typeface="Calibri"/>
                <a:cs typeface="Calibri"/>
              </a:rPr>
              <a:t>Képzési</a:t>
            </a:r>
            <a:r>
              <a:rPr lang="en-GB" sz="1600" b="1" dirty="0">
                <a:solidFill>
                  <a:srgbClr val="000000"/>
                </a:solidFill>
                <a:latin typeface="Calibri"/>
                <a:cs typeface="Calibri"/>
              </a:rPr>
              <a:t> </a:t>
            </a:r>
            <a:r>
              <a:rPr lang="en-GB" sz="1600" b="1" dirty="0" err="1">
                <a:solidFill>
                  <a:srgbClr val="000000"/>
                </a:solidFill>
                <a:latin typeface="Calibri"/>
                <a:cs typeface="Calibri"/>
              </a:rPr>
              <a:t>célok</a:t>
            </a:r>
            <a:r>
              <a:rPr lang="hu-HU" sz="1600" b="1" dirty="0">
                <a:solidFill>
                  <a:srgbClr val="000000"/>
                </a:solidFill>
                <a:latin typeface="Calibri"/>
                <a:cs typeface="Calibri"/>
              </a:rPr>
              <a:t>:</a:t>
            </a:r>
            <a:endParaRPr lang="en-US" sz="1600" b="1" dirty="0">
              <a:solidFill>
                <a:srgbClr val="000000"/>
              </a:solidFill>
              <a:latin typeface="Calibri"/>
              <a:cs typeface="Calibri"/>
            </a:endParaRPr>
          </a:p>
          <a:p>
            <a:pPr marL="285750" indent="-285750">
              <a:spcAft>
                <a:spcPts val="400"/>
              </a:spcAft>
              <a:buFont typeface="Arial"/>
              <a:buChar char="•"/>
            </a:pPr>
            <a:r>
              <a:rPr lang="en-GB" sz="1600" dirty="0">
                <a:solidFill>
                  <a:srgbClr val="000000"/>
                </a:solidFill>
                <a:latin typeface="Calibri"/>
                <a:cs typeface="Calibri"/>
              </a:rPr>
              <a:t>A </a:t>
            </a:r>
            <a:r>
              <a:rPr lang="en-GB" sz="1600" i="0" u="none" strike="noStrike" baseline="0" dirty="0" err="1">
                <a:solidFill>
                  <a:srgbClr val="000000"/>
                </a:solidFill>
                <a:latin typeface="Calibri"/>
                <a:cs typeface="Calibri"/>
              </a:rPr>
              <a:t>nemek</a:t>
            </a:r>
            <a:r>
              <a:rPr lang="en-GB" sz="1600" i="0" u="none" strike="noStrike" baseline="0" dirty="0">
                <a:solidFill>
                  <a:srgbClr val="000000"/>
                </a:solidFill>
                <a:latin typeface="Calibri"/>
                <a:cs typeface="Calibri"/>
              </a:rPr>
              <a:t> </a:t>
            </a:r>
            <a:r>
              <a:rPr lang="en-GB" sz="1600" i="0" u="none" strike="noStrike" baseline="0" dirty="0" err="1">
                <a:solidFill>
                  <a:srgbClr val="000000"/>
                </a:solidFill>
                <a:latin typeface="Calibri"/>
                <a:cs typeface="Calibri"/>
              </a:rPr>
              <a:t>közötti</a:t>
            </a:r>
            <a:r>
              <a:rPr lang="en-GB" sz="1600" i="0" u="none" strike="noStrike" baseline="0" dirty="0">
                <a:solidFill>
                  <a:srgbClr val="000000"/>
                </a:solidFill>
                <a:latin typeface="Calibri"/>
                <a:cs typeface="Calibri"/>
              </a:rPr>
              <a:t> </a:t>
            </a:r>
            <a:r>
              <a:rPr lang="hu-HU" sz="1600" i="0" u="none" strike="noStrike" baseline="0" dirty="0">
                <a:solidFill>
                  <a:srgbClr val="000000"/>
                </a:solidFill>
                <a:latin typeface="Calibri"/>
                <a:cs typeface="Calibri"/>
              </a:rPr>
              <a:t>esély</a:t>
            </a:r>
            <a:r>
              <a:rPr lang="en-GB" sz="1600" i="0" u="none" strike="noStrike" baseline="0" dirty="0" err="1">
                <a:solidFill>
                  <a:srgbClr val="000000"/>
                </a:solidFill>
                <a:latin typeface="Calibri"/>
                <a:cs typeface="Calibri"/>
              </a:rPr>
              <a:t>egyenlőségi</a:t>
            </a:r>
            <a:r>
              <a:rPr lang="en-GB" sz="1600" i="0" u="none" strike="noStrike" baseline="0" dirty="0">
                <a:solidFill>
                  <a:srgbClr val="000000"/>
                </a:solidFill>
                <a:latin typeface="Calibri"/>
                <a:cs typeface="Calibri"/>
              </a:rPr>
              <a:t> </a:t>
            </a:r>
            <a:r>
              <a:rPr lang="en-GB" sz="1600" i="0" u="none" strike="noStrike" baseline="0" dirty="0" err="1">
                <a:solidFill>
                  <a:srgbClr val="000000"/>
                </a:solidFill>
                <a:latin typeface="Calibri"/>
                <a:cs typeface="Calibri"/>
              </a:rPr>
              <a:t>terv</a:t>
            </a:r>
            <a:r>
              <a:rPr lang="en-GB" sz="1600" i="0" u="none" strike="noStrike" baseline="0" dirty="0">
                <a:solidFill>
                  <a:srgbClr val="000000"/>
                </a:solidFill>
                <a:latin typeface="Calibri"/>
                <a:cs typeface="Calibri"/>
              </a:rPr>
              <a:t> (</a:t>
            </a:r>
            <a:r>
              <a:rPr lang="hu-HU" sz="1600" i="1" u="none" strike="noStrike" baseline="0" dirty="0">
                <a:solidFill>
                  <a:srgbClr val="000000"/>
                </a:solidFill>
                <a:latin typeface="Calibri"/>
                <a:cs typeface="Calibri"/>
              </a:rPr>
              <a:t>Gender </a:t>
            </a:r>
            <a:r>
              <a:rPr lang="hu-HU" sz="1600" i="1" u="none" strike="noStrike" baseline="0" dirty="0" err="1">
                <a:solidFill>
                  <a:srgbClr val="000000"/>
                </a:solidFill>
                <a:latin typeface="Calibri"/>
                <a:cs typeface="Calibri"/>
              </a:rPr>
              <a:t>Equality</a:t>
            </a:r>
            <a:r>
              <a:rPr lang="hu-HU" sz="1600" i="1" u="none" strike="noStrike" baseline="0" dirty="0">
                <a:solidFill>
                  <a:srgbClr val="000000"/>
                </a:solidFill>
                <a:latin typeface="Calibri"/>
                <a:cs typeface="Calibri"/>
              </a:rPr>
              <a:t> </a:t>
            </a:r>
            <a:r>
              <a:rPr lang="hu-HU" sz="1600" i="1" u="none" strike="noStrike" baseline="0" dirty="0" err="1">
                <a:solidFill>
                  <a:srgbClr val="000000"/>
                </a:solidFill>
                <a:latin typeface="Calibri"/>
                <a:cs typeface="Calibri"/>
              </a:rPr>
              <a:t>Plan</a:t>
            </a:r>
            <a:r>
              <a:rPr lang="hu-HU" sz="1600" i="1" u="none" strike="noStrike" baseline="0" dirty="0">
                <a:solidFill>
                  <a:srgbClr val="000000"/>
                </a:solidFill>
                <a:latin typeface="Calibri"/>
                <a:cs typeface="Calibri"/>
              </a:rPr>
              <a:t>, </a:t>
            </a:r>
            <a:r>
              <a:rPr lang="en-GB" sz="1600" i="1" u="none" strike="noStrike" baseline="0" dirty="0">
                <a:solidFill>
                  <a:srgbClr val="000000"/>
                </a:solidFill>
                <a:latin typeface="Calibri"/>
                <a:cs typeface="Calibri"/>
              </a:rPr>
              <a:t>GEP</a:t>
            </a:r>
            <a:r>
              <a:rPr lang="en-GB" sz="1600" dirty="0">
                <a:solidFill>
                  <a:srgbClr val="000000"/>
                </a:solidFill>
                <a:latin typeface="Calibri"/>
                <a:cs typeface="Calibri"/>
              </a:rPr>
              <a:t>) </a:t>
            </a:r>
            <a:r>
              <a:rPr lang="en-GB" sz="1600" dirty="0" err="1">
                <a:solidFill>
                  <a:srgbClr val="000000"/>
                </a:solidFill>
                <a:latin typeface="Calibri"/>
                <a:cs typeface="Calibri"/>
              </a:rPr>
              <a:t>alapvető</a:t>
            </a:r>
            <a:r>
              <a:rPr lang="en-GB" sz="1600" dirty="0">
                <a:solidFill>
                  <a:srgbClr val="000000"/>
                </a:solidFill>
                <a:latin typeface="Calibri"/>
                <a:cs typeface="Calibri"/>
              </a:rPr>
              <a:t> </a:t>
            </a:r>
            <a:r>
              <a:rPr lang="en-GB" sz="1600" dirty="0" err="1">
                <a:solidFill>
                  <a:srgbClr val="000000"/>
                </a:solidFill>
                <a:latin typeface="Calibri"/>
                <a:cs typeface="Calibri"/>
              </a:rPr>
              <a:t>követelményeinek</a:t>
            </a:r>
            <a:r>
              <a:rPr lang="en-GB" sz="1600" dirty="0">
                <a:solidFill>
                  <a:srgbClr val="000000"/>
                </a:solidFill>
                <a:latin typeface="Calibri"/>
                <a:cs typeface="Calibri"/>
              </a:rPr>
              <a:t> </a:t>
            </a:r>
            <a:r>
              <a:rPr lang="en-GB" sz="1600" i="0" u="none" strike="noStrike" baseline="0" dirty="0" err="1">
                <a:solidFill>
                  <a:srgbClr val="000000"/>
                </a:solidFill>
                <a:latin typeface="Calibri"/>
                <a:cs typeface="Calibri"/>
              </a:rPr>
              <a:t>és</a:t>
            </a:r>
            <a:r>
              <a:rPr lang="en-GB" sz="1600" i="0" u="none" strike="noStrike" baseline="0" dirty="0">
                <a:solidFill>
                  <a:srgbClr val="000000"/>
                </a:solidFill>
                <a:latin typeface="Calibri"/>
                <a:cs typeface="Calibri"/>
              </a:rPr>
              <a:t> </a:t>
            </a:r>
            <a:r>
              <a:rPr lang="en-GB" sz="1600" dirty="0" err="1">
                <a:solidFill>
                  <a:srgbClr val="000000"/>
                </a:solidFill>
                <a:latin typeface="Calibri"/>
                <a:cs typeface="Calibri"/>
              </a:rPr>
              <a:t>előnyeinek</a:t>
            </a:r>
            <a:r>
              <a:rPr lang="en-GB" sz="1600" dirty="0">
                <a:solidFill>
                  <a:srgbClr val="000000"/>
                </a:solidFill>
                <a:latin typeface="Calibri"/>
                <a:cs typeface="Calibri"/>
              </a:rPr>
              <a:t> </a:t>
            </a:r>
            <a:r>
              <a:rPr lang="en-GB" sz="1600" dirty="0" err="1">
                <a:solidFill>
                  <a:srgbClr val="000000"/>
                </a:solidFill>
                <a:latin typeface="Calibri"/>
                <a:cs typeface="Calibri"/>
              </a:rPr>
              <a:t>bemutatása</a:t>
            </a:r>
            <a:r>
              <a:rPr lang="en-GB" sz="1600" dirty="0">
                <a:solidFill>
                  <a:srgbClr val="000000"/>
                </a:solidFill>
                <a:latin typeface="Calibri"/>
                <a:cs typeface="Calibri"/>
              </a:rPr>
              <a:t> </a:t>
            </a:r>
            <a:r>
              <a:rPr lang="en-GB" sz="1600" i="0" u="none" strike="noStrike" baseline="0" dirty="0">
                <a:solidFill>
                  <a:srgbClr val="000000"/>
                </a:solidFill>
                <a:latin typeface="Calibri"/>
                <a:cs typeface="Calibri"/>
              </a:rPr>
              <a:t>a </a:t>
            </a:r>
            <a:r>
              <a:rPr lang="en-GB" sz="1600" i="0" u="none" strike="noStrike" baseline="0" dirty="0" err="1">
                <a:solidFill>
                  <a:srgbClr val="000000"/>
                </a:solidFill>
                <a:latin typeface="Calibri"/>
                <a:cs typeface="Calibri"/>
              </a:rPr>
              <a:t>Horizont</a:t>
            </a:r>
            <a:r>
              <a:rPr lang="en-GB" sz="1600" i="0" u="none" strike="noStrike" baseline="0" dirty="0">
                <a:solidFill>
                  <a:srgbClr val="000000"/>
                </a:solidFill>
                <a:latin typeface="Calibri"/>
                <a:cs typeface="Calibri"/>
              </a:rPr>
              <a:t> </a:t>
            </a:r>
            <a:r>
              <a:rPr lang="en-GB" sz="1600" i="0" u="none" strike="noStrike" baseline="0" dirty="0" err="1">
                <a:solidFill>
                  <a:srgbClr val="000000"/>
                </a:solidFill>
                <a:latin typeface="Calibri"/>
                <a:cs typeface="Calibri"/>
              </a:rPr>
              <a:t>Eur</a:t>
            </a:r>
            <a:r>
              <a:rPr lang="hu-HU" sz="1600" dirty="0" err="1">
                <a:solidFill>
                  <a:srgbClr val="000000"/>
                </a:solidFill>
                <a:latin typeface="Calibri"/>
                <a:cs typeface="Calibri"/>
              </a:rPr>
              <a:t>ópa</a:t>
            </a:r>
            <a:r>
              <a:rPr lang="hu-HU" sz="1600" dirty="0">
                <a:solidFill>
                  <a:srgbClr val="000000"/>
                </a:solidFill>
                <a:latin typeface="Calibri"/>
                <a:cs typeface="Calibri"/>
              </a:rPr>
              <a:t> </a:t>
            </a:r>
            <a:r>
              <a:rPr lang="en-GB" sz="1600" dirty="0" err="1">
                <a:solidFill>
                  <a:srgbClr val="000000"/>
                </a:solidFill>
                <a:latin typeface="Calibri"/>
                <a:cs typeface="Calibri"/>
              </a:rPr>
              <a:t>projektekben</a:t>
            </a:r>
            <a:r>
              <a:rPr lang="en-GB" sz="1600" i="0" u="none" strike="noStrike" baseline="0" dirty="0">
                <a:solidFill>
                  <a:srgbClr val="000000"/>
                </a:solidFill>
                <a:latin typeface="Calibri"/>
                <a:cs typeface="Calibri"/>
              </a:rPr>
              <a:t>.</a:t>
            </a:r>
            <a:endParaRPr lang="en-US" sz="1600" b="1" dirty="0">
              <a:solidFill>
                <a:srgbClr val="000000"/>
              </a:solidFill>
              <a:latin typeface="Calibri"/>
              <a:cs typeface="Calibri"/>
            </a:endParaRPr>
          </a:p>
          <a:p>
            <a:pPr marL="285750" indent="-285750">
              <a:spcAft>
                <a:spcPts val="400"/>
              </a:spcAft>
              <a:buFont typeface="Arial"/>
              <a:buChar char="•"/>
            </a:pPr>
            <a:r>
              <a:rPr lang="hu-HU" sz="1600" dirty="0"/>
              <a:t>A kutatás nemi dimenzióinak jelentősége, és annak bemutatása, hogy miként járul hozzá a kutatás minőségének és relevanciájának növeléséhez.</a:t>
            </a:r>
          </a:p>
          <a:p>
            <a:pPr marL="285750" indent="-285750">
              <a:spcAft>
                <a:spcPts val="400"/>
              </a:spcAft>
              <a:buFont typeface="Arial"/>
              <a:buChar char="•"/>
            </a:pPr>
            <a:r>
              <a:rPr lang="hu-HU" sz="1600" dirty="0"/>
              <a:t>Uniós finanszírozási lehetőségek bemutatása, amelyek kifejezetten a kutatási projektekben megvalósuló nemek közötti esélyegyenlőség támogatását szolgálják. </a:t>
            </a:r>
            <a:endParaRPr lang="en-US" sz="3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8" name="Rectangle 4">
            <a:extLst>
              <a:ext uri="{FF2B5EF4-FFF2-40B4-BE49-F238E27FC236}">
                <a16:creationId xmlns:a16="http://schemas.microsoft.com/office/drawing/2014/main" id="{FB692F9E-1766-0472-710E-795377A0B459}"/>
              </a:ext>
            </a:extLst>
          </p:cNvPr>
          <p:cNvSpPr>
            <a:spLocks noChangeArrowheads="1"/>
          </p:cNvSpPr>
          <p:nvPr/>
        </p:nvSpPr>
        <p:spPr bwMode="auto">
          <a:xfrm rot="10800000" flipV="1">
            <a:off x="1030214" y="3370195"/>
            <a:ext cx="964448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hu-HU" sz="1600" b="1" dirty="0">
                <a:solidFill>
                  <a:srgbClr val="000000"/>
                </a:solidFill>
                <a:latin typeface="Calibri"/>
                <a:cs typeface="Calibri"/>
              </a:rPr>
              <a:t>Az oktatás során elsajátítható tudás:</a:t>
            </a:r>
            <a:endParaRPr lang="ca-ES" sz="1600" dirty="0">
              <a:solidFill>
                <a:srgbClr val="000000"/>
              </a:solidFill>
              <a:latin typeface="Calibri"/>
              <a:cs typeface="Calibri"/>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600" b="0" i="0" u="none" strike="noStrike" cap="none" normalizeH="0" baseline="0" dirty="0">
                <a:ln>
                  <a:noFill/>
                </a:ln>
                <a:solidFill>
                  <a:schemeClr val="tx1"/>
                </a:solidFill>
                <a:effectLst/>
              </a:rPr>
              <a:t>A nemek közötti esélyegyenlőségi terv (GEP) céljának és fő követelményeinek megértése.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600" b="0" i="0" u="none" strike="noStrike" cap="none" normalizeH="0" baseline="0" dirty="0">
                <a:ln>
                  <a:noFill/>
                </a:ln>
                <a:solidFill>
                  <a:schemeClr val="tx1"/>
                </a:solidFill>
                <a:effectLst/>
              </a:rPr>
              <a:t>A nemek közötti esélyegyenlőségi szempontok és az esélyegyenlőséget támogató stratégiák kutatási folyamatba történő beépítésének konkrét módjai, a javaslatírástól a projekt végrehajtásán és terjesztésén át az értékelésig.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600" b="0" i="0" u="none" strike="noStrike" cap="none" normalizeH="0" baseline="0" dirty="0">
                <a:ln>
                  <a:noFill/>
                </a:ln>
                <a:solidFill>
                  <a:schemeClr val="tx1"/>
                </a:solidFill>
                <a:effectLst/>
              </a:rPr>
              <a:t>A meglévő kutatási projektek nemi szempontok érvényesülésének értékelése és fejlesztési javaslatok kidolgozása.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600" b="0" i="0" u="none" strike="noStrike" cap="none" normalizeH="0" baseline="0" dirty="0">
                <a:ln>
                  <a:noFill/>
                </a:ln>
                <a:solidFill>
                  <a:schemeClr val="tx1"/>
                </a:solidFill>
                <a:effectLst/>
              </a:rPr>
              <a:t>Az uniós finanszírozási lehetőségek áttekintése a nemek közötti egyenlőségre fókuszáló projektek számára, valamint a pályázati követelmények megértése.</a:t>
            </a:r>
          </a:p>
        </p:txBody>
      </p:sp>
    </p:spTree>
    <p:extLst>
      <p:ext uri="{BB962C8B-B14F-4D97-AF65-F5344CB8AC3E}">
        <p14:creationId xmlns:p14="http://schemas.microsoft.com/office/powerpoint/2010/main" val="420853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E7044C8-DDDF-41D5-9799-B10A92FD9442}"/>
              </a:ext>
            </a:extLst>
          </p:cNvPr>
          <p:cNvPicPr>
            <a:picLocks noChangeAspect="1"/>
          </p:cNvPicPr>
          <p:nvPr/>
        </p:nvPicPr>
        <p:blipFill>
          <a:blip r:embed="rId3"/>
          <a:stretch>
            <a:fillRect/>
          </a:stretch>
        </p:blipFill>
        <p:spPr>
          <a:xfrm>
            <a:off x="8741332" y="1001718"/>
            <a:ext cx="2725828" cy="4491768"/>
          </a:xfrm>
          <a:prstGeom prst="rect">
            <a:avLst/>
          </a:prstGeom>
        </p:spPr>
      </p:pic>
      <p:sp>
        <p:nvSpPr>
          <p:cNvPr id="6" name="CuadroTexto 5">
            <a:extLst>
              <a:ext uri="{FF2B5EF4-FFF2-40B4-BE49-F238E27FC236}">
                <a16:creationId xmlns:a16="http://schemas.microsoft.com/office/drawing/2014/main" id="{D4BD12DA-B329-41D3-B2D0-8C13461A0DA4}"/>
              </a:ext>
            </a:extLst>
          </p:cNvPr>
          <p:cNvSpPr txBox="1"/>
          <p:nvPr/>
        </p:nvSpPr>
        <p:spPr>
          <a:xfrm>
            <a:off x="1092467" y="1889165"/>
            <a:ext cx="7648865" cy="3354765"/>
          </a:xfrm>
          <a:prstGeom prst="rect">
            <a:avLst/>
          </a:prstGeom>
          <a:noFill/>
        </p:spPr>
        <p:txBody>
          <a:bodyPr wrap="square" lIns="91440" tIns="45720" rIns="91440" bIns="45720" rtlCol="0" anchor="t">
            <a:spAutoFit/>
          </a:bodyPr>
          <a:lstStyle/>
          <a:p>
            <a:r>
              <a:rPr lang="en-US" b="1" dirty="0"/>
              <a:t>PÉLDA</a:t>
            </a:r>
            <a:r>
              <a:rPr lang="hu-HU" b="1" dirty="0"/>
              <a:t>:</a:t>
            </a:r>
            <a:r>
              <a:rPr lang="en-US" b="1" dirty="0"/>
              <a:t> A </a:t>
            </a:r>
            <a:r>
              <a:rPr lang="en-US" b="1" dirty="0" err="1"/>
              <a:t>szabványok</a:t>
            </a:r>
            <a:r>
              <a:rPr lang="en-US" b="1" dirty="0"/>
              <a:t> </a:t>
            </a:r>
            <a:r>
              <a:rPr lang="en-US" b="1" dirty="0" err="1"/>
              <a:t>és</a:t>
            </a:r>
            <a:r>
              <a:rPr lang="en-US" b="1" dirty="0"/>
              <a:t> </a:t>
            </a:r>
            <a:r>
              <a:rPr lang="en-US" b="1" dirty="0" err="1"/>
              <a:t>referenciamodellek</a:t>
            </a:r>
            <a:r>
              <a:rPr lang="en-US" b="1" dirty="0"/>
              <a:t> </a:t>
            </a:r>
            <a:r>
              <a:rPr lang="en-US" b="1" dirty="0" err="1"/>
              <a:t>újragondolása</a:t>
            </a:r>
            <a:endParaRPr lang="ca-ES" dirty="0"/>
          </a:p>
          <a:p>
            <a:endParaRPr lang="en-US" sz="1600" dirty="0"/>
          </a:p>
          <a:p>
            <a:pPr>
              <a:buNone/>
            </a:pPr>
            <a:r>
              <a:rPr lang="hu-HU" b="1" dirty="0"/>
              <a:t>Az emberi szabványok és referenciamodellek elemzésekor a kutatóknak/mérnököknek az alábbi kérdéseket kell figyelembe venniük</a:t>
            </a:r>
            <a:r>
              <a:rPr lang="hu-HU" dirty="0"/>
              <a:t>:</a:t>
            </a:r>
          </a:p>
          <a:p>
            <a:pPr marL="285750" indent="-285750">
              <a:buFont typeface="Arial" panose="020B0604020202020204" pitchFamily="34" charset="0"/>
              <a:buChar char="•"/>
            </a:pPr>
            <a:r>
              <a:rPr lang="hu-HU" dirty="0"/>
              <a:t>A meglévő modell figyelembe veszi-e a különbségeket a nők, férfiak és más szempontból eltérő emberek között?</a:t>
            </a:r>
          </a:p>
          <a:p>
            <a:pPr marL="285750" indent="-285750">
              <a:buFont typeface="Arial" panose="020B0604020202020204" pitchFamily="34" charset="0"/>
              <a:buChar char="•"/>
            </a:pPr>
            <a:r>
              <a:rPr lang="hu-HU" dirty="0"/>
              <a:t>Ha egy modell nem veszi figyelembe a nemet, akkor az mindkét nemre vonatkozó kutatáson alapul, vagy valójában egy férfi/női referenciamodellről van szó, amelyet általános "emberi" modellként alkalmaznak?</a:t>
            </a:r>
          </a:p>
          <a:p>
            <a:pPr marL="285750" indent="-285750">
              <a:buFont typeface="Arial" panose="020B0604020202020204" pitchFamily="34" charset="0"/>
              <a:buChar char="•"/>
            </a:pPr>
            <a:r>
              <a:rPr lang="hu-HU" dirty="0"/>
              <a:t>Figyelembe veszi-e a meglévő modell a nők, férfiak és a más szempontból eltérő emberek szükségletei, attitűdjei és érdekei közötti különbségeket?</a:t>
            </a:r>
          </a:p>
          <a:p>
            <a:endParaRPr lang="es-ES" sz="1600" b="1" dirty="0">
              <a:solidFill>
                <a:srgbClr val="00B050"/>
              </a:solidFill>
              <a:cs typeface="Calibri"/>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a:hlinkClick r:id="rId4"/>
              </a:rPr>
              <a:t>Forrás: </a:t>
            </a:r>
            <a:r>
              <a:rPr lang="fr-FR" sz="1200">
                <a:hlinkClick r:id="rId5"/>
              </a:rPr>
              <a:t>https:</a:t>
            </a:r>
            <a:r>
              <a:rPr lang="fr-FR" sz="1200"/>
              <a:t>//genderedinnovations.stanford.edu/methods/standards.html </a:t>
            </a:r>
            <a:endParaRPr lang="ca-ES" sz="120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6"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1361408" y="1260745"/>
            <a:ext cx="7223760" cy="523220"/>
          </a:xfrm>
          <a:prstGeom prst="rect">
            <a:avLst/>
          </a:prstGeom>
          <a:noFill/>
        </p:spPr>
        <p:txBody>
          <a:bodyPr wrap="square">
            <a:spAutoFit/>
          </a:bodyPr>
          <a:lstStyle/>
          <a:p>
            <a:r>
              <a:rPr lang="en-US" sz="2800" b="1" dirty="0" err="1">
                <a:solidFill>
                  <a:srgbClr val="2EA234"/>
                </a:solidFill>
                <a:latin typeface="Calibri"/>
                <a:cs typeface="Calibri"/>
              </a:rPr>
              <a:t>Kiválósági</a:t>
            </a:r>
            <a:r>
              <a:rPr lang="en-US" sz="2800" b="1" dirty="0">
                <a:solidFill>
                  <a:srgbClr val="2EA234"/>
                </a:solidFill>
                <a:latin typeface="Calibri"/>
                <a:cs typeface="Calibri"/>
              </a:rPr>
              <a:t> </a:t>
            </a:r>
            <a:r>
              <a:rPr lang="en-US" sz="2800" b="1" dirty="0" err="1">
                <a:solidFill>
                  <a:srgbClr val="2EA234"/>
                </a:solidFill>
                <a:latin typeface="Calibri"/>
                <a:cs typeface="Calibri"/>
              </a:rPr>
              <a:t>kritériumok</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177253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6618" y="2148871"/>
            <a:ext cx="8923978" cy="2677656"/>
          </a:xfrm>
          <a:prstGeom prst="rect">
            <a:avLst/>
          </a:prstGeom>
          <a:noFill/>
        </p:spPr>
        <p:txBody>
          <a:bodyPr wrap="square" lIns="91440" tIns="45720" rIns="91440" bIns="45720" rtlCol="0" anchor="t">
            <a:spAutoFit/>
          </a:bodyPr>
          <a:lstStyle/>
          <a:p>
            <a:pPr marL="285750" indent="-285750">
              <a:buFontTx/>
              <a:buChar char="-"/>
            </a:pPr>
            <a:r>
              <a:rPr lang="en-GB" sz="2400" dirty="0"/>
              <a:t>Értékelik </a:t>
            </a:r>
            <a:r>
              <a:rPr lang="en-GB" sz="2400" b="1" dirty="0"/>
              <a:t>a </a:t>
            </a:r>
            <a:r>
              <a:rPr lang="en-GB" sz="2400" b="1" dirty="0" err="1"/>
              <a:t>munkaterv</a:t>
            </a:r>
            <a:r>
              <a:rPr lang="en-GB" sz="2400" b="1" dirty="0"/>
              <a:t> </a:t>
            </a:r>
            <a:r>
              <a:rPr lang="en-GB" sz="2400" dirty="0" err="1"/>
              <a:t>minőségét</a:t>
            </a:r>
            <a:r>
              <a:rPr lang="en-GB" sz="2400" dirty="0"/>
              <a:t> </a:t>
            </a:r>
            <a:r>
              <a:rPr lang="en-GB" sz="2400" dirty="0" err="1"/>
              <a:t>és</a:t>
            </a:r>
            <a:r>
              <a:rPr lang="en-GB" sz="2400" dirty="0"/>
              <a:t> </a:t>
            </a:r>
            <a:r>
              <a:rPr lang="en-GB" sz="2400" dirty="0" err="1"/>
              <a:t>hatékonyságát</a:t>
            </a:r>
            <a:r>
              <a:rPr lang="en-GB" sz="2400" dirty="0"/>
              <a:t>, a </a:t>
            </a:r>
            <a:r>
              <a:rPr lang="en-GB" sz="2400" b="1" dirty="0" err="1"/>
              <a:t>munkacsomagokhoz</a:t>
            </a:r>
            <a:r>
              <a:rPr lang="en-GB" sz="2400" b="1" dirty="0"/>
              <a:t> </a:t>
            </a:r>
            <a:r>
              <a:rPr lang="en-GB" sz="2400" b="1" dirty="0" err="1"/>
              <a:t>rendelt</a:t>
            </a:r>
            <a:r>
              <a:rPr lang="en-GB" sz="2400" b="1" dirty="0"/>
              <a:t> </a:t>
            </a:r>
            <a:r>
              <a:rPr lang="en-GB" sz="2400" b="1" dirty="0" err="1"/>
              <a:t>erőfeszítések</a:t>
            </a:r>
            <a:r>
              <a:rPr lang="en-GB" sz="2400" b="1" dirty="0"/>
              <a:t> </a:t>
            </a:r>
            <a:r>
              <a:rPr lang="en-GB" sz="2400" dirty="0" err="1"/>
              <a:t>és</a:t>
            </a:r>
            <a:r>
              <a:rPr lang="en-GB" sz="2400" dirty="0"/>
              <a:t> </a:t>
            </a:r>
            <a:r>
              <a:rPr lang="en-GB" sz="2400" dirty="0" err="1"/>
              <a:t>az</a:t>
            </a:r>
            <a:r>
              <a:rPr lang="en-GB" sz="2400" dirty="0"/>
              <a:t> </a:t>
            </a:r>
            <a:r>
              <a:rPr lang="en-GB" sz="2400" b="1" dirty="0" err="1"/>
              <a:t>erőforrások</a:t>
            </a:r>
            <a:r>
              <a:rPr lang="en-GB" sz="2400" b="1" dirty="0"/>
              <a:t> </a:t>
            </a:r>
            <a:r>
              <a:rPr lang="en-GB" sz="2400" dirty="0" err="1"/>
              <a:t>megfelelőségét</a:t>
            </a:r>
            <a:r>
              <a:rPr lang="en-GB" sz="2400" dirty="0"/>
              <a:t>. </a:t>
            </a:r>
            <a:br>
              <a:rPr lang="en-US" sz="2400" dirty="0"/>
            </a:br>
            <a:endParaRPr lang="en-GB" sz="2400" dirty="0">
              <a:cs typeface="Calibri"/>
            </a:endParaRPr>
          </a:p>
          <a:p>
            <a:pPr marL="285750" indent="-285750">
              <a:buChar char="-"/>
            </a:pPr>
            <a:r>
              <a:rPr lang="en-GB" sz="2400" b="1" dirty="0">
                <a:cs typeface="Calibri"/>
              </a:rPr>
              <a:t>A </a:t>
            </a:r>
            <a:r>
              <a:rPr lang="en-GB" sz="2400" b="1" dirty="0" err="1">
                <a:cs typeface="Calibri"/>
              </a:rPr>
              <a:t>résztvevők</a:t>
            </a:r>
            <a:r>
              <a:rPr lang="en-GB" sz="2400" b="1" dirty="0">
                <a:cs typeface="Calibri"/>
              </a:rPr>
              <a:t> </a:t>
            </a:r>
            <a:r>
              <a:rPr lang="en-GB" sz="2400" dirty="0" err="1">
                <a:cs typeface="Calibri"/>
              </a:rPr>
              <a:t>és</a:t>
            </a:r>
            <a:r>
              <a:rPr lang="en-GB" sz="2400" dirty="0">
                <a:cs typeface="Calibri"/>
              </a:rPr>
              <a:t> a </a:t>
            </a:r>
            <a:r>
              <a:rPr lang="en-GB" sz="2400" dirty="0" err="1">
                <a:cs typeface="Calibri"/>
              </a:rPr>
              <a:t>konzorcium</a:t>
            </a:r>
            <a:r>
              <a:rPr lang="en-GB" sz="2400" dirty="0">
                <a:cs typeface="Calibri"/>
              </a:rPr>
              <a:t> </a:t>
            </a:r>
            <a:r>
              <a:rPr lang="en-GB" sz="2400" dirty="0" err="1">
                <a:cs typeface="Calibri"/>
              </a:rPr>
              <a:t>egészének</a:t>
            </a:r>
            <a:r>
              <a:rPr lang="en-GB" sz="2400" dirty="0">
                <a:cs typeface="Calibri"/>
              </a:rPr>
              <a:t> </a:t>
            </a:r>
            <a:r>
              <a:rPr lang="en-GB" sz="2400" b="1" dirty="0" err="1">
                <a:cs typeface="Calibri"/>
              </a:rPr>
              <a:t>kapacitása</a:t>
            </a:r>
            <a:r>
              <a:rPr lang="en-GB" sz="2400" dirty="0">
                <a:cs typeface="Calibri"/>
              </a:rPr>
              <a:t>. [...] </a:t>
            </a:r>
            <a:r>
              <a:rPr lang="en-GB" sz="2400" dirty="0" err="1">
                <a:cs typeface="Calibri"/>
              </a:rPr>
              <a:t>mutassa</a:t>
            </a:r>
            <a:r>
              <a:rPr lang="en-GB" sz="2400" dirty="0">
                <a:cs typeface="Calibri"/>
              </a:rPr>
              <a:t> be, </a:t>
            </a:r>
            <a:r>
              <a:rPr lang="en-GB" sz="2400" dirty="0" err="1">
                <a:cs typeface="Calibri"/>
              </a:rPr>
              <a:t>hogy</a:t>
            </a:r>
            <a:r>
              <a:rPr lang="en-GB" sz="2400" dirty="0">
                <a:cs typeface="Calibri"/>
              </a:rPr>
              <a:t> a K+I </a:t>
            </a:r>
            <a:r>
              <a:rPr lang="en-GB" sz="2400" b="1" dirty="0" err="1">
                <a:cs typeface="Calibri"/>
              </a:rPr>
              <a:t>nemek</a:t>
            </a:r>
            <a:r>
              <a:rPr lang="en-GB" sz="2400" b="1" dirty="0">
                <a:cs typeface="Calibri"/>
              </a:rPr>
              <a:t> </a:t>
            </a:r>
            <a:r>
              <a:rPr lang="en-GB" sz="2400" b="1" dirty="0" err="1">
                <a:cs typeface="Calibri"/>
              </a:rPr>
              <a:t>közötti</a:t>
            </a:r>
            <a:r>
              <a:rPr lang="en-GB" sz="2400" b="1" dirty="0">
                <a:cs typeface="Calibri"/>
              </a:rPr>
              <a:t> </a:t>
            </a:r>
            <a:r>
              <a:rPr lang="en-GB" sz="2400" b="1" dirty="0" err="1">
                <a:cs typeface="Calibri"/>
              </a:rPr>
              <a:t>egyenlőség</a:t>
            </a:r>
            <a:r>
              <a:rPr lang="en-GB" sz="2400" b="1" dirty="0">
                <a:cs typeface="Calibri"/>
              </a:rPr>
              <a:t> </a:t>
            </a:r>
            <a:r>
              <a:rPr lang="en-GB" sz="2400" b="1" dirty="0" err="1">
                <a:cs typeface="Calibri"/>
              </a:rPr>
              <a:t>szempontjaival</a:t>
            </a:r>
            <a:r>
              <a:rPr lang="en-GB" sz="2400" b="1" dirty="0">
                <a:cs typeface="Calibri"/>
              </a:rPr>
              <a:t> </a:t>
            </a:r>
            <a:r>
              <a:rPr lang="en-GB" sz="2400" b="1" dirty="0" err="1">
                <a:cs typeface="Calibri"/>
              </a:rPr>
              <a:t>kapcsolatos</a:t>
            </a:r>
            <a:r>
              <a:rPr lang="en-GB" sz="2400" b="1" dirty="0">
                <a:cs typeface="Calibri"/>
              </a:rPr>
              <a:t> </a:t>
            </a:r>
            <a:r>
              <a:rPr lang="en-GB" sz="2400" b="1" dirty="0" err="1">
                <a:cs typeface="Calibri"/>
              </a:rPr>
              <a:t>szakértelem</a:t>
            </a:r>
            <a:r>
              <a:rPr lang="en-GB" sz="2400" b="1" dirty="0">
                <a:cs typeface="Calibri"/>
              </a:rPr>
              <a:t> </a:t>
            </a:r>
            <a:r>
              <a:rPr lang="en-GB" sz="2400" dirty="0" err="1">
                <a:cs typeface="Calibri"/>
              </a:rPr>
              <a:t>hogyan</a:t>
            </a:r>
            <a:r>
              <a:rPr lang="en-GB" sz="2400" dirty="0">
                <a:cs typeface="Calibri"/>
              </a:rPr>
              <a:t> </a:t>
            </a:r>
            <a:r>
              <a:rPr lang="en-GB" sz="2400" dirty="0" err="1">
                <a:cs typeface="Calibri"/>
              </a:rPr>
              <a:t>alkalmazható</a:t>
            </a:r>
            <a:r>
              <a:rPr lang="en-GB" sz="2400" dirty="0">
                <a:cs typeface="Calibri"/>
              </a:rPr>
              <a:t> [...].</a:t>
            </a:r>
          </a:p>
        </p:txBody>
      </p:sp>
      <p:sp>
        <p:nvSpPr>
          <p:cNvPr id="8" name="CuadroTexto 7">
            <a:extLst>
              <a:ext uri="{FF2B5EF4-FFF2-40B4-BE49-F238E27FC236}">
                <a16:creationId xmlns:a16="http://schemas.microsoft.com/office/drawing/2014/main" id="{5798C754-70EF-4AB3-9953-F0307F554203}"/>
              </a:ext>
            </a:extLst>
          </p:cNvPr>
          <p:cNvSpPr txBox="1"/>
          <p:nvPr/>
        </p:nvSpPr>
        <p:spPr>
          <a:xfrm>
            <a:off x="1782584" y="5291862"/>
            <a:ext cx="5508300" cy="276999"/>
          </a:xfrm>
          <a:prstGeom prst="rect">
            <a:avLst/>
          </a:prstGeom>
          <a:noFill/>
        </p:spPr>
        <p:txBody>
          <a:bodyPr wrap="square" rtlCol="0">
            <a:spAutoFit/>
          </a:bodyPr>
          <a:lstStyle/>
          <a:p>
            <a:r>
              <a:rPr lang="fr-FR" sz="1200">
                <a:hlinkClick r:id="rId3"/>
              </a:rPr>
              <a:t>Forrás: Forrás: Standard Application </a:t>
            </a:r>
            <a:r>
              <a:rPr lang="fr-FR" sz="1200" err="1">
                <a:hlinkClick r:id="rId3"/>
              </a:rPr>
              <a:t>Form</a:t>
            </a:r>
            <a:r>
              <a:rPr lang="fr-FR" sz="1200">
                <a:hlinkClick r:id="rId3"/>
              </a:rPr>
              <a:t>. HE program</a:t>
            </a:r>
            <a:endParaRPr lang="ca-ES" sz="1200"/>
          </a:p>
        </p:txBody>
      </p:sp>
      <p:pic>
        <p:nvPicPr>
          <p:cNvPr id="7" name="Imagen 3">
            <a:extLst>
              <a:ext uri="{FF2B5EF4-FFF2-40B4-BE49-F238E27FC236}">
                <a16:creationId xmlns:a16="http://schemas.microsoft.com/office/drawing/2014/main" id="{6EDA83A1-6C64-4053-B60B-655244D632B3}"/>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85A6B79F-79E2-4E31-9660-51070F0501E6}"/>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82F8553A-074B-4C83-84F0-1A0FF491DE2D}"/>
              </a:ext>
            </a:extLst>
          </p:cNvPr>
          <p:cNvSpPr txBox="1"/>
          <p:nvPr/>
        </p:nvSpPr>
        <p:spPr>
          <a:xfrm>
            <a:off x="4623136" y="1192929"/>
            <a:ext cx="7223760" cy="523220"/>
          </a:xfrm>
          <a:prstGeom prst="rect">
            <a:avLst/>
          </a:prstGeom>
          <a:noFill/>
        </p:spPr>
        <p:txBody>
          <a:bodyPr wrap="square">
            <a:spAutoFit/>
          </a:bodyPr>
          <a:lstStyle/>
          <a:p>
            <a:r>
              <a:rPr lang="en-US" sz="2800" b="1" dirty="0">
                <a:solidFill>
                  <a:srgbClr val="2EA234"/>
                </a:solidFill>
                <a:latin typeface="Calibri"/>
                <a:cs typeface="Calibri"/>
              </a:rPr>
              <a:t>A </a:t>
            </a:r>
            <a:r>
              <a:rPr lang="en-US" sz="2800" b="1" dirty="0" err="1">
                <a:solidFill>
                  <a:srgbClr val="2EA234"/>
                </a:solidFill>
                <a:latin typeface="Calibri"/>
                <a:cs typeface="Calibri"/>
              </a:rPr>
              <a:t>projekt</a:t>
            </a:r>
            <a:r>
              <a:rPr lang="en-US" sz="2800" b="1" dirty="0">
                <a:solidFill>
                  <a:srgbClr val="2EA234"/>
                </a:solidFill>
                <a:latin typeface="Calibri"/>
                <a:cs typeface="Calibri"/>
              </a:rPr>
              <a:t> </a:t>
            </a:r>
            <a:r>
              <a:rPr lang="en-US" sz="2800" b="1" dirty="0" err="1">
                <a:solidFill>
                  <a:srgbClr val="2EA234"/>
                </a:solidFill>
                <a:latin typeface="Calibri"/>
                <a:cs typeface="Calibri"/>
              </a:rPr>
              <a:t>végrehajtásának</a:t>
            </a:r>
            <a:r>
              <a:rPr lang="en-US" sz="2800" b="1" dirty="0">
                <a:solidFill>
                  <a:srgbClr val="2EA234"/>
                </a:solidFill>
                <a:latin typeface="Calibri"/>
                <a:cs typeface="Calibri"/>
              </a:rPr>
              <a:t> </a:t>
            </a:r>
            <a:r>
              <a:rPr lang="en-US" sz="2800" b="1" dirty="0" err="1">
                <a:solidFill>
                  <a:srgbClr val="2EA234"/>
                </a:solidFill>
                <a:latin typeface="Calibri"/>
                <a:cs typeface="Calibri"/>
              </a:rPr>
              <a:t>kritériumai</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760458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639833" y="2220263"/>
            <a:ext cx="8626831" cy="3508653"/>
          </a:xfrm>
          <a:prstGeom prst="rect">
            <a:avLst/>
          </a:prstGeom>
          <a:noFill/>
        </p:spPr>
        <p:txBody>
          <a:bodyPr wrap="square" lIns="91440" tIns="45720" rIns="91440" bIns="45720" rtlCol="0" anchor="t">
            <a:spAutoFit/>
          </a:bodyPr>
          <a:lstStyle/>
          <a:p>
            <a:pPr marL="285750" indent="-285750">
              <a:spcAft>
                <a:spcPts val="1200"/>
              </a:spcAft>
              <a:buFontTx/>
              <a:buChar char="-"/>
            </a:pPr>
            <a:r>
              <a:rPr lang="en-GB" sz="2400" dirty="0"/>
              <a:t>A </a:t>
            </a:r>
            <a:r>
              <a:rPr lang="en-GB" sz="2400" dirty="0" err="1"/>
              <a:t>munkaprogramban</a:t>
            </a:r>
            <a:r>
              <a:rPr lang="en-GB" sz="2400" dirty="0"/>
              <a:t> </a:t>
            </a:r>
            <a:r>
              <a:rPr lang="en-GB" sz="2400" dirty="0" err="1"/>
              <a:t>meghatározott</a:t>
            </a:r>
            <a:r>
              <a:rPr lang="en-GB" sz="2400" dirty="0"/>
              <a:t> </a:t>
            </a:r>
            <a:r>
              <a:rPr lang="en-GB" sz="2400" dirty="0" err="1"/>
              <a:t>hatások</a:t>
            </a:r>
            <a:r>
              <a:rPr lang="en-GB" sz="2400" dirty="0"/>
              <a:t> </a:t>
            </a:r>
            <a:r>
              <a:rPr lang="en-GB" sz="2400" dirty="0" err="1"/>
              <a:t>eléréséhez</a:t>
            </a:r>
            <a:r>
              <a:rPr lang="en-GB" sz="2400" dirty="0"/>
              <a:t> </a:t>
            </a:r>
            <a:r>
              <a:rPr lang="en-GB" sz="2400" dirty="0" err="1"/>
              <a:t>vezető</a:t>
            </a:r>
            <a:r>
              <a:rPr lang="en-GB" sz="2400" dirty="0"/>
              <a:t> </a:t>
            </a:r>
            <a:r>
              <a:rPr lang="en-GB" sz="2400" dirty="0" err="1"/>
              <a:t>utak</a:t>
            </a:r>
            <a:r>
              <a:rPr lang="en-GB" sz="2400" dirty="0"/>
              <a:t> </a:t>
            </a:r>
            <a:r>
              <a:rPr lang="en-GB" sz="2400" dirty="0" err="1"/>
              <a:t>hitelessége</a:t>
            </a:r>
            <a:r>
              <a:rPr lang="en-GB" sz="2400" dirty="0"/>
              <a:t>: </a:t>
            </a:r>
            <a:endParaRPr lang="ca-ES" sz="2400" dirty="0">
              <a:cs typeface="Calibri" panose="020F0502020204030204"/>
            </a:endParaRPr>
          </a:p>
          <a:p>
            <a:pPr marL="800100" lvl="1" indent="-342900">
              <a:spcAft>
                <a:spcPts val="1200"/>
              </a:spcAft>
              <a:buFont typeface="Wingdings" panose="05000000000000000000" pitchFamily="2" charset="2"/>
              <a:buChar char="§"/>
            </a:pPr>
            <a:r>
              <a:rPr lang="en-US" sz="2400" dirty="0" err="1"/>
              <a:t>jelölje</a:t>
            </a:r>
            <a:r>
              <a:rPr lang="en-US" sz="2400" dirty="0"/>
              <a:t> meg a </a:t>
            </a:r>
            <a:r>
              <a:rPr lang="en-US" sz="2400" dirty="0" err="1"/>
              <a:t>kedvezményezett</a:t>
            </a:r>
            <a:r>
              <a:rPr lang="en-US" sz="2400" dirty="0"/>
              <a:t> </a:t>
            </a:r>
            <a:r>
              <a:rPr lang="en-US" sz="2400" b="1" dirty="0" err="1"/>
              <a:t>célcsoportokat</a:t>
            </a:r>
            <a:r>
              <a:rPr lang="en-US" sz="2400" b="1" dirty="0"/>
              <a:t>, </a:t>
            </a:r>
            <a:endParaRPr lang="en-US" sz="2400" dirty="0">
              <a:cs typeface="Calibri" panose="020F0502020204030204"/>
            </a:endParaRPr>
          </a:p>
          <a:p>
            <a:pPr marL="800100" lvl="1" indent="-342900">
              <a:spcAft>
                <a:spcPts val="1200"/>
              </a:spcAft>
              <a:buFont typeface="Wingdings" panose="05000000000000000000" pitchFamily="2" charset="2"/>
              <a:buChar char="§"/>
            </a:pPr>
            <a:r>
              <a:rPr lang="en-US" sz="2400" dirty="0" err="1"/>
              <a:t>ismertesse</a:t>
            </a:r>
            <a:r>
              <a:rPr lang="en-US" sz="2400" dirty="0"/>
              <a:t> </a:t>
            </a:r>
            <a:r>
              <a:rPr lang="en-US" sz="2400" dirty="0" err="1"/>
              <a:t>az</a:t>
            </a:r>
            <a:r>
              <a:rPr lang="en-US" sz="2400" dirty="0"/>
              <a:t> </a:t>
            </a:r>
            <a:r>
              <a:rPr lang="en-US" sz="2400" dirty="0" err="1"/>
              <a:t>esetleges</a:t>
            </a:r>
            <a:r>
              <a:rPr lang="en-US" sz="2400" dirty="0"/>
              <a:t> </a:t>
            </a:r>
            <a:r>
              <a:rPr lang="en-US" sz="2400" b="1" dirty="0" err="1"/>
              <a:t>követelményeket</a:t>
            </a:r>
            <a:r>
              <a:rPr lang="en-US" sz="2400" dirty="0"/>
              <a:t>, a </a:t>
            </a:r>
            <a:r>
              <a:rPr lang="en-US" sz="2400" b="1" dirty="0" err="1"/>
              <a:t>nemek</a:t>
            </a:r>
            <a:r>
              <a:rPr lang="en-US" sz="2400" b="1" dirty="0"/>
              <a:t> </a:t>
            </a:r>
            <a:r>
              <a:rPr lang="en-US" sz="2400" b="1" dirty="0" err="1"/>
              <a:t>közötti</a:t>
            </a:r>
            <a:r>
              <a:rPr lang="en-US" sz="2400" b="1" dirty="0"/>
              <a:t> </a:t>
            </a:r>
            <a:r>
              <a:rPr lang="en-US" sz="2400" b="1" dirty="0" err="1"/>
              <a:t>esetleges</a:t>
            </a:r>
            <a:r>
              <a:rPr lang="en-US" sz="2400" b="1" dirty="0"/>
              <a:t> </a:t>
            </a:r>
            <a:r>
              <a:rPr lang="en-US" sz="2400" b="1" dirty="0" err="1"/>
              <a:t>akadályokat</a:t>
            </a:r>
            <a:r>
              <a:rPr lang="en-US" sz="2400" b="1" dirty="0"/>
              <a:t> </a:t>
            </a:r>
            <a:r>
              <a:rPr lang="en-US" sz="2400" dirty="0" err="1"/>
              <a:t>és</a:t>
            </a:r>
            <a:r>
              <a:rPr lang="en-US" sz="2400" dirty="0"/>
              <a:t> </a:t>
            </a:r>
            <a:r>
              <a:rPr lang="en-US" sz="2400" dirty="0" err="1"/>
              <a:t>az</a:t>
            </a:r>
            <a:r>
              <a:rPr lang="en-US" sz="2400" dirty="0"/>
              <a:t> </a:t>
            </a:r>
            <a:r>
              <a:rPr lang="hu-HU" sz="2400" dirty="0"/>
              <a:t>azok elhárítására szolgáló </a:t>
            </a:r>
            <a:r>
              <a:rPr lang="en-US" sz="2400" b="1" dirty="0" err="1"/>
              <a:t>enyhítő</a:t>
            </a:r>
            <a:r>
              <a:rPr lang="en-US" sz="2400" b="1" dirty="0"/>
              <a:t> </a:t>
            </a:r>
            <a:r>
              <a:rPr lang="en-US" sz="2400" b="1" dirty="0" err="1"/>
              <a:t>intézkedéseket</a:t>
            </a:r>
            <a:r>
              <a:rPr lang="en-US" sz="2400" dirty="0"/>
              <a:t>.</a:t>
            </a:r>
            <a:endParaRPr lang="en-US" sz="2400" dirty="0">
              <a:cs typeface="Calibri"/>
            </a:endParaRPr>
          </a:p>
          <a:p>
            <a:pPr marL="800100" lvl="1" indent="-342900">
              <a:buFont typeface="Wingdings" panose="05000000000000000000" pitchFamily="2" charset="2"/>
              <a:buChar char="§"/>
            </a:pPr>
            <a:endParaRPr lang="en-US" sz="2400" dirty="0">
              <a:cs typeface="Calibri"/>
            </a:endParaRPr>
          </a:p>
          <a:p>
            <a:pPr marL="800100" lvl="1" indent="-342900">
              <a:buFont typeface="Wingdings" panose="05000000000000000000" pitchFamily="2" charset="2"/>
              <a:buChar char="§"/>
            </a:pPr>
            <a:endParaRPr lang="en-GB" sz="2400" dirty="0"/>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44178"/>
            <a:ext cx="5508300" cy="276999"/>
          </a:xfrm>
          <a:prstGeom prst="rect">
            <a:avLst/>
          </a:prstGeom>
          <a:noFill/>
        </p:spPr>
        <p:txBody>
          <a:bodyPr wrap="square" rtlCol="0">
            <a:spAutoFit/>
          </a:bodyPr>
          <a:lstStyle/>
          <a:p>
            <a:r>
              <a:rPr lang="fr-FR" sz="1200">
                <a:hlinkClick r:id="rId3"/>
              </a:rPr>
              <a:t>Forrás: Forrás: Standard Application </a:t>
            </a:r>
            <a:r>
              <a:rPr lang="fr-FR" sz="1200" err="1">
                <a:hlinkClick r:id="rId3"/>
              </a:rPr>
              <a:t>Form</a:t>
            </a:r>
            <a:r>
              <a:rPr lang="fr-FR" sz="1200">
                <a:hlinkClick r:id="rId3"/>
              </a:rPr>
              <a:t>. HE program</a:t>
            </a:r>
            <a:endParaRPr lang="ca-ES" sz="1200"/>
          </a:p>
        </p:txBody>
      </p:sp>
      <p:pic>
        <p:nvPicPr>
          <p:cNvPr id="7" name="Imagen 3">
            <a:extLst>
              <a:ext uri="{FF2B5EF4-FFF2-40B4-BE49-F238E27FC236}">
                <a16:creationId xmlns:a16="http://schemas.microsoft.com/office/drawing/2014/main" id="{33341F06-14E1-48F8-B70A-0E6E6C655EBE}"/>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73BD6F0F-96ED-41D1-B87C-BF9A956E7A2B}"/>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FFC5196A-3467-4C4C-AE2D-BA893E1331EF}"/>
              </a:ext>
            </a:extLst>
          </p:cNvPr>
          <p:cNvSpPr txBox="1"/>
          <p:nvPr/>
        </p:nvSpPr>
        <p:spPr>
          <a:xfrm>
            <a:off x="5665355" y="1227666"/>
            <a:ext cx="7223760" cy="523220"/>
          </a:xfrm>
          <a:prstGeom prst="rect">
            <a:avLst/>
          </a:prstGeom>
          <a:noFill/>
        </p:spPr>
        <p:txBody>
          <a:bodyPr wrap="square">
            <a:spAutoFit/>
          </a:bodyPr>
          <a:lstStyle/>
          <a:p>
            <a:r>
              <a:rPr lang="en-US" sz="2800" b="1" dirty="0" err="1">
                <a:solidFill>
                  <a:srgbClr val="2EA234"/>
                </a:solidFill>
                <a:latin typeface="Calibri"/>
                <a:cs typeface="Calibri"/>
              </a:rPr>
              <a:t>Hatásvizsgálati</a:t>
            </a:r>
            <a:r>
              <a:rPr lang="en-US" sz="2800" b="1" dirty="0">
                <a:solidFill>
                  <a:srgbClr val="2EA234"/>
                </a:solidFill>
                <a:latin typeface="Calibri"/>
                <a:cs typeface="Calibri"/>
              </a:rPr>
              <a:t> </a:t>
            </a:r>
            <a:r>
              <a:rPr lang="en-US" sz="2800" b="1" dirty="0" err="1">
                <a:solidFill>
                  <a:srgbClr val="2EA234"/>
                </a:solidFill>
                <a:latin typeface="Calibri"/>
                <a:cs typeface="Calibri"/>
              </a:rPr>
              <a:t>kritériumok</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210510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6618" y="2259341"/>
            <a:ext cx="8626831" cy="2246769"/>
          </a:xfrm>
          <a:prstGeom prst="rect">
            <a:avLst/>
          </a:prstGeom>
          <a:noFill/>
        </p:spPr>
        <p:txBody>
          <a:bodyPr wrap="square" lIns="91440" tIns="45720" rIns="91440" bIns="45720" rtlCol="0" anchor="t">
            <a:spAutoFit/>
          </a:bodyPr>
          <a:lstStyle/>
          <a:p>
            <a:pPr marL="285750" indent="-285750" algn="just">
              <a:spcAft>
                <a:spcPts val="1200"/>
              </a:spcAft>
              <a:buFontTx/>
              <a:buChar char="-"/>
            </a:pPr>
            <a:r>
              <a:rPr lang="en-GB" sz="2400" dirty="0"/>
              <a:t>A </a:t>
            </a:r>
            <a:r>
              <a:rPr lang="en-GB" sz="2400" dirty="0" err="1"/>
              <a:t>várható</a:t>
            </a:r>
            <a:r>
              <a:rPr lang="en-GB" sz="2400" dirty="0"/>
              <a:t> </a:t>
            </a:r>
            <a:r>
              <a:rPr lang="en-GB" sz="2400" dirty="0" err="1"/>
              <a:t>hatások</a:t>
            </a:r>
            <a:r>
              <a:rPr lang="en-GB" sz="2400" dirty="0"/>
              <a:t> </a:t>
            </a:r>
            <a:r>
              <a:rPr lang="en-GB" sz="2400" dirty="0" err="1"/>
              <a:t>maximalizálását</a:t>
            </a:r>
            <a:r>
              <a:rPr lang="en-GB" sz="2400" dirty="0"/>
              <a:t> </a:t>
            </a:r>
            <a:r>
              <a:rPr lang="en-GB" sz="2400" dirty="0" err="1"/>
              <a:t>célzó</a:t>
            </a:r>
            <a:r>
              <a:rPr lang="en-GB" sz="2400" dirty="0"/>
              <a:t> </a:t>
            </a:r>
            <a:r>
              <a:rPr lang="en-GB" sz="2400" dirty="0" err="1"/>
              <a:t>intézkedések</a:t>
            </a:r>
            <a:r>
              <a:rPr lang="en-GB" sz="2400" dirty="0"/>
              <a:t>. </a:t>
            </a:r>
          </a:p>
          <a:p>
            <a:pPr marL="742950" lvl="1" indent="-285750" algn="just">
              <a:spcAft>
                <a:spcPts val="1200"/>
              </a:spcAft>
              <a:buFont typeface="Wingdings"/>
              <a:buChar char="§"/>
            </a:pPr>
            <a:r>
              <a:rPr lang="en-US" sz="2400" dirty="0" err="1"/>
              <a:t>ismertesse</a:t>
            </a:r>
            <a:r>
              <a:rPr lang="en-US" sz="2400" dirty="0"/>
              <a:t> a </a:t>
            </a:r>
            <a:r>
              <a:rPr lang="en-US" sz="2400" dirty="0" err="1"/>
              <a:t>tervezett</a:t>
            </a:r>
            <a:r>
              <a:rPr lang="en-US" sz="2400" dirty="0"/>
              <a:t> </a:t>
            </a:r>
            <a:r>
              <a:rPr lang="en-US" sz="2400" dirty="0" err="1"/>
              <a:t>terjesztési</a:t>
            </a:r>
            <a:r>
              <a:rPr lang="en-US" sz="2400" dirty="0"/>
              <a:t>, </a:t>
            </a:r>
            <a:r>
              <a:rPr lang="en-US" sz="2400" dirty="0" err="1"/>
              <a:t>hasznosítási</a:t>
            </a:r>
            <a:r>
              <a:rPr lang="en-US" sz="2400" dirty="0"/>
              <a:t> </a:t>
            </a:r>
            <a:r>
              <a:rPr lang="en-US" sz="2400" dirty="0" err="1"/>
              <a:t>és</a:t>
            </a:r>
            <a:r>
              <a:rPr lang="en-US" sz="2400" dirty="0"/>
              <a:t> </a:t>
            </a:r>
            <a:r>
              <a:rPr lang="en-US" sz="2400" dirty="0" err="1"/>
              <a:t>kommunikációs</a:t>
            </a:r>
            <a:r>
              <a:rPr lang="en-US" sz="2400" dirty="0"/>
              <a:t> </a:t>
            </a:r>
            <a:r>
              <a:rPr lang="en-US" sz="2400" b="1" dirty="0" err="1"/>
              <a:t>intézkedéseket</a:t>
            </a:r>
            <a:r>
              <a:rPr lang="en-US" sz="2400" dirty="0"/>
              <a:t>, </a:t>
            </a:r>
            <a:r>
              <a:rPr lang="en-US" sz="2400" dirty="0" err="1"/>
              <a:t>valamint</a:t>
            </a:r>
            <a:r>
              <a:rPr lang="en-US" sz="2400" dirty="0"/>
              <a:t> a </a:t>
            </a:r>
            <a:r>
              <a:rPr lang="en-US" sz="2400" b="1" dirty="0" err="1"/>
              <a:t>célcsoportokat</a:t>
            </a:r>
            <a:r>
              <a:rPr lang="en-US" sz="2400" dirty="0"/>
              <a:t>.</a:t>
            </a:r>
            <a:endParaRPr lang="en-GB" sz="2400" dirty="0">
              <a:cs typeface="Calibri" panose="020F0502020204030204"/>
            </a:endParaRPr>
          </a:p>
          <a:p>
            <a:pPr marL="0" lvl="1" algn="just"/>
            <a:endParaRPr lang="en-US" sz="2400" dirty="0">
              <a:solidFill>
                <a:srgbClr val="0070C0"/>
              </a:solidFill>
            </a:endParaRPr>
          </a:p>
          <a:p>
            <a:pPr marL="800100" lvl="1" indent="-342900" algn="just">
              <a:buFont typeface="Wingdings" panose="05000000000000000000" pitchFamily="2" charset="2"/>
              <a:buChar char="§"/>
            </a:pPr>
            <a:endParaRPr lang="en-US" sz="2400" dirty="0"/>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44178"/>
            <a:ext cx="5508300" cy="276999"/>
          </a:xfrm>
          <a:prstGeom prst="rect">
            <a:avLst/>
          </a:prstGeom>
          <a:noFill/>
        </p:spPr>
        <p:txBody>
          <a:bodyPr wrap="square" rtlCol="0">
            <a:spAutoFit/>
          </a:bodyPr>
          <a:lstStyle/>
          <a:p>
            <a:r>
              <a:rPr lang="fr-FR" sz="1200">
                <a:hlinkClick r:id="rId3"/>
              </a:rPr>
              <a:t>Forrás: Forrás: Standard Application </a:t>
            </a:r>
            <a:r>
              <a:rPr lang="fr-FR" sz="1200" err="1">
                <a:hlinkClick r:id="rId3"/>
              </a:rPr>
              <a:t>Form</a:t>
            </a:r>
            <a:r>
              <a:rPr lang="fr-FR" sz="1200">
                <a:hlinkClick r:id="rId3"/>
              </a:rPr>
              <a:t>. HE program</a:t>
            </a:r>
            <a:endParaRPr lang="ca-ES" sz="1200"/>
          </a:p>
        </p:txBody>
      </p:sp>
      <p:pic>
        <p:nvPicPr>
          <p:cNvPr id="7" name="Imagen 3">
            <a:extLst>
              <a:ext uri="{FF2B5EF4-FFF2-40B4-BE49-F238E27FC236}">
                <a16:creationId xmlns:a16="http://schemas.microsoft.com/office/drawing/2014/main" id="{33341F06-14E1-48F8-B70A-0E6E6C655EBE}"/>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73BD6F0F-96ED-41D1-B87C-BF9A956E7A2B}"/>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FFC5196A-3467-4C4C-AE2D-BA893E1331EF}"/>
              </a:ext>
            </a:extLst>
          </p:cNvPr>
          <p:cNvSpPr txBox="1"/>
          <p:nvPr/>
        </p:nvSpPr>
        <p:spPr>
          <a:xfrm>
            <a:off x="5203239" y="1236823"/>
            <a:ext cx="7223760" cy="523220"/>
          </a:xfrm>
          <a:prstGeom prst="rect">
            <a:avLst/>
          </a:prstGeom>
          <a:noFill/>
        </p:spPr>
        <p:txBody>
          <a:bodyPr wrap="square">
            <a:spAutoFit/>
          </a:bodyPr>
          <a:lstStyle/>
          <a:p>
            <a:r>
              <a:rPr lang="en-US" sz="2800" b="1" dirty="0" err="1">
                <a:solidFill>
                  <a:srgbClr val="2EA234"/>
                </a:solidFill>
                <a:latin typeface="Calibri"/>
                <a:cs typeface="Calibri"/>
              </a:rPr>
              <a:t>Hatásvizsgálati</a:t>
            </a:r>
            <a:r>
              <a:rPr lang="en-US" sz="2800" b="1" dirty="0">
                <a:solidFill>
                  <a:srgbClr val="2EA234"/>
                </a:solidFill>
                <a:latin typeface="Calibri"/>
                <a:cs typeface="Calibri"/>
              </a:rPr>
              <a:t> </a:t>
            </a:r>
            <a:r>
              <a:rPr lang="en-US" sz="2800" b="1" dirty="0" err="1">
                <a:solidFill>
                  <a:srgbClr val="2EA234"/>
                </a:solidFill>
                <a:latin typeface="Calibri"/>
                <a:cs typeface="Calibri"/>
              </a:rPr>
              <a:t>kritériumok</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59261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340212" y="1654042"/>
            <a:ext cx="9457766" cy="3785652"/>
          </a:xfrm>
          <a:prstGeom prst="rect">
            <a:avLst/>
          </a:prstGeom>
          <a:noFill/>
          <a:ln>
            <a:noFill/>
          </a:ln>
        </p:spPr>
        <p:txBody>
          <a:bodyPr wrap="square" lIns="91440" tIns="45720" rIns="91440" bIns="45720" rtlCol="0" anchor="t">
            <a:spAutoFit/>
          </a:bodyPr>
          <a:lstStyle/>
          <a:p>
            <a:pPr algn="just"/>
            <a:r>
              <a:rPr lang="en-US" sz="2000" b="1" dirty="0"/>
              <a:t>A </a:t>
            </a:r>
            <a:r>
              <a:rPr lang="en-US" sz="2000" b="1" dirty="0" err="1"/>
              <a:t>potenciális</a:t>
            </a:r>
            <a:r>
              <a:rPr lang="en-US" sz="2000" b="1" dirty="0"/>
              <a:t> </a:t>
            </a:r>
            <a:r>
              <a:rPr lang="en-US" sz="2000" b="1" dirty="0" err="1"/>
              <a:t>célcsoportok</a:t>
            </a:r>
            <a:r>
              <a:rPr lang="en-US" sz="2000" b="1" dirty="0"/>
              <a:t> </a:t>
            </a:r>
            <a:r>
              <a:rPr lang="en-US" sz="2000" b="1" dirty="0" err="1"/>
              <a:t>azonosítása</a:t>
            </a:r>
            <a:r>
              <a:rPr lang="en-US" sz="2000" dirty="0"/>
              <a:t>: </a:t>
            </a:r>
            <a:endParaRPr lang="ca-ES" sz="2000" dirty="0">
              <a:cs typeface="Calibri" panose="020F0502020204030204"/>
            </a:endParaRPr>
          </a:p>
          <a:p>
            <a:pPr algn="just">
              <a:spcAft>
                <a:spcPts val="1200"/>
              </a:spcAft>
            </a:pPr>
            <a:r>
              <a:rPr lang="en-US" sz="2000" dirty="0" err="1"/>
              <a:t>Melyek</a:t>
            </a:r>
            <a:r>
              <a:rPr lang="en-US" sz="2000" dirty="0"/>
              <a:t> a </a:t>
            </a:r>
            <a:r>
              <a:rPr lang="en-US" sz="2000" dirty="0" err="1"/>
              <a:t>célfelhasználók</a:t>
            </a:r>
            <a:r>
              <a:rPr lang="en-US" sz="2000" dirty="0"/>
              <a:t>/</a:t>
            </a:r>
            <a:r>
              <a:rPr lang="en-US" sz="2000" dirty="0" err="1"/>
              <a:t>közösségek</a:t>
            </a:r>
            <a:r>
              <a:rPr lang="en-US" sz="2000" dirty="0"/>
              <a:t> </a:t>
            </a:r>
            <a:r>
              <a:rPr lang="en-US" sz="2000" dirty="0" err="1"/>
              <a:t>jellemzői</a:t>
            </a:r>
            <a:r>
              <a:rPr lang="en-US" sz="2000" dirty="0"/>
              <a:t>? </a:t>
            </a:r>
            <a:r>
              <a:rPr lang="en-US" sz="2000" dirty="0" err="1"/>
              <a:t>Ezek</a:t>
            </a:r>
            <a:r>
              <a:rPr lang="en-US" sz="2000" dirty="0"/>
              <a:t> </a:t>
            </a:r>
            <a:r>
              <a:rPr lang="en-US" sz="2000" dirty="0" err="1"/>
              <a:t>közé</a:t>
            </a:r>
            <a:r>
              <a:rPr lang="en-US" sz="2000" dirty="0"/>
              <a:t> </a:t>
            </a:r>
            <a:r>
              <a:rPr lang="en-US" sz="2000" dirty="0" err="1"/>
              <a:t>tartozhat</a:t>
            </a:r>
            <a:r>
              <a:rPr lang="en-US" sz="2000" dirty="0"/>
              <a:t> a </a:t>
            </a:r>
            <a:r>
              <a:rPr lang="en-US" sz="2000" dirty="0" err="1"/>
              <a:t>nem</a:t>
            </a:r>
            <a:r>
              <a:rPr lang="en-US" sz="2000" dirty="0"/>
              <a:t>, </a:t>
            </a:r>
            <a:r>
              <a:rPr lang="en-US" sz="2000" dirty="0" err="1"/>
              <a:t>az</a:t>
            </a:r>
            <a:r>
              <a:rPr lang="en-US" sz="2000" dirty="0"/>
              <a:t> </a:t>
            </a:r>
            <a:r>
              <a:rPr lang="en-US" sz="2000" dirty="0" err="1"/>
              <a:t>életkor</a:t>
            </a:r>
            <a:r>
              <a:rPr lang="en-US" sz="2000" dirty="0"/>
              <a:t>, a </a:t>
            </a:r>
            <a:r>
              <a:rPr lang="en-US" sz="2000" dirty="0" err="1"/>
              <a:t>társadalmi-gazdasági</a:t>
            </a:r>
            <a:r>
              <a:rPr lang="en-US" sz="2000" dirty="0"/>
              <a:t> </a:t>
            </a:r>
            <a:r>
              <a:rPr lang="en-US" sz="2000" dirty="0" err="1"/>
              <a:t>státusz</a:t>
            </a:r>
            <a:r>
              <a:rPr lang="en-US" sz="2000" dirty="0"/>
              <a:t>, </a:t>
            </a:r>
            <a:r>
              <a:rPr lang="en-US" sz="2000" dirty="0" err="1"/>
              <a:t>az</a:t>
            </a:r>
            <a:r>
              <a:rPr lang="en-US" sz="2000" dirty="0"/>
              <a:t> </a:t>
            </a:r>
            <a:r>
              <a:rPr lang="en-US" sz="2000" dirty="0" err="1"/>
              <a:t>etnikai</a:t>
            </a:r>
            <a:r>
              <a:rPr lang="en-US" sz="2000" dirty="0"/>
              <a:t> </a:t>
            </a:r>
            <a:r>
              <a:rPr lang="en-US" sz="2000" dirty="0" err="1"/>
              <a:t>hovatartozás</a:t>
            </a:r>
            <a:r>
              <a:rPr lang="en-US" sz="2000" dirty="0"/>
              <a:t>, </a:t>
            </a:r>
            <a:r>
              <a:rPr lang="en-US" sz="2000" dirty="0" err="1"/>
              <a:t>az</a:t>
            </a:r>
            <a:r>
              <a:rPr lang="en-US" sz="2000" dirty="0"/>
              <a:t> </a:t>
            </a:r>
            <a:r>
              <a:rPr lang="en-US" sz="2000" dirty="0" err="1"/>
              <a:t>anyanyelv</a:t>
            </a:r>
            <a:r>
              <a:rPr lang="en-US" sz="2000" dirty="0"/>
              <a:t> </a:t>
            </a:r>
            <a:r>
              <a:rPr lang="en-US" sz="2000" dirty="0" err="1"/>
              <a:t>stb</a:t>
            </a:r>
            <a:r>
              <a:rPr lang="en-US" sz="2000" dirty="0"/>
              <a:t>.</a:t>
            </a:r>
          </a:p>
          <a:p>
            <a:pPr algn="just">
              <a:spcAft>
                <a:spcPts val="1200"/>
              </a:spcAft>
            </a:pPr>
            <a:r>
              <a:rPr lang="en-US" sz="2000" dirty="0" err="1"/>
              <a:t>Kérdések</a:t>
            </a:r>
            <a:r>
              <a:rPr lang="en-US" sz="2000" dirty="0"/>
              <a:t>: </a:t>
            </a:r>
            <a:endParaRPr lang="en-US" sz="2000" dirty="0">
              <a:cs typeface="Calibri" panose="020F0502020204030204"/>
            </a:endParaRPr>
          </a:p>
          <a:p>
            <a:pPr marL="285750" indent="-285750">
              <a:buFont typeface="Arial" panose="020B0604020202020204" pitchFamily="34" charset="0"/>
              <a:buChar char="•"/>
            </a:pPr>
            <a:r>
              <a:rPr lang="hu-HU" sz="2000" b="1" dirty="0"/>
              <a:t>Hogyan érinti a projekt/termék az emberek különböző csoportjait</a:t>
            </a:r>
            <a:r>
              <a:rPr lang="hu-HU" sz="2000" dirty="0"/>
              <a:t> (nem, faj, életkor, földrajzi elhelyezkedés stb. szerint)?</a:t>
            </a:r>
          </a:p>
          <a:p>
            <a:pPr marL="285750" indent="-285750">
              <a:buFont typeface="Arial" panose="020B0604020202020204" pitchFamily="34" charset="0"/>
              <a:buChar char="•"/>
            </a:pPr>
            <a:r>
              <a:rPr lang="hu-HU" sz="2000" b="1" dirty="0"/>
              <a:t>Melyek azok a sajátos szempontok, igények </a:t>
            </a:r>
            <a:r>
              <a:rPr lang="hu-HU" sz="2000" dirty="0"/>
              <a:t>és érdeklődési körök, amelyek ezen csoportok számára relevánsak?</a:t>
            </a:r>
          </a:p>
          <a:p>
            <a:pPr marL="285750" indent="-285750">
              <a:buFont typeface="Arial" panose="020B0604020202020204" pitchFamily="34" charset="0"/>
              <a:buChar char="•"/>
            </a:pPr>
            <a:r>
              <a:rPr lang="hu-HU" sz="2000" b="1" dirty="0"/>
              <a:t>Kinek a gyakorlati tudása vagy tapasztalata</a:t>
            </a:r>
            <a:r>
              <a:rPr lang="hu-HU" sz="2000" dirty="0"/>
              <a:t> jelentős e kutatási vagy tervezési projekt szempontjából?</a:t>
            </a:r>
          </a:p>
          <a:p>
            <a:pPr marL="800100" lvl="1" algn="just">
              <a:spcAft>
                <a:spcPts val="1200"/>
              </a:spcAft>
              <a:buFont typeface="Wingdings" panose="05000000000000000000" pitchFamily="2" charset="2"/>
              <a:buChar char="§"/>
            </a:pPr>
            <a:endParaRPr lang="en-US" sz="2000" dirty="0">
              <a:solidFill>
                <a:srgbClr val="000000"/>
              </a:solidFill>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1183342" y="5371420"/>
            <a:ext cx="5508300" cy="276999"/>
          </a:xfrm>
          <a:prstGeom prst="rect">
            <a:avLst/>
          </a:prstGeom>
          <a:noFill/>
        </p:spPr>
        <p:txBody>
          <a:bodyPr wrap="square" rtlCol="0">
            <a:spAutoFit/>
          </a:bodyPr>
          <a:lstStyle/>
          <a:p>
            <a:r>
              <a:rPr lang="fr-FR" sz="1200">
                <a:hlinkClick r:id="rId3"/>
              </a:rPr>
              <a:t>Forrás: </a:t>
            </a:r>
            <a:r>
              <a:rPr lang="fr-FR" sz="1200"/>
              <a:t>https://genderedinnovations.stanford.edu/methods/co-creation.html</a:t>
            </a:r>
            <a:endParaRPr lang="ca-ES" sz="1200"/>
          </a:p>
        </p:txBody>
      </p:sp>
      <p:pic>
        <p:nvPicPr>
          <p:cNvPr id="7" name="Imagen 3">
            <a:extLst>
              <a:ext uri="{FF2B5EF4-FFF2-40B4-BE49-F238E27FC236}">
                <a16:creationId xmlns:a16="http://schemas.microsoft.com/office/drawing/2014/main" id="{445AA8F3-94B4-4806-A566-BDB766CEB74A}"/>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F007215C-98F8-4E4B-9728-B7EFF577D11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C44339AE-4450-42B0-AE93-9CB11122A063}"/>
              </a:ext>
            </a:extLst>
          </p:cNvPr>
          <p:cNvSpPr txBox="1"/>
          <p:nvPr/>
        </p:nvSpPr>
        <p:spPr>
          <a:xfrm>
            <a:off x="5753845" y="1130822"/>
            <a:ext cx="7223760" cy="523220"/>
          </a:xfrm>
          <a:prstGeom prst="rect">
            <a:avLst/>
          </a:prstGeom>
          <a:noFill/>
        </p:spPr>
        <p:txBody>
          <a:bodyPr wrap="square">
            <a:spAutoFit/>
          </a:bodyPr>
          <a:lstStyle/>
          <a:p>
            <a:r>
              <a:rPr lang="en-US" sz="2800" b="1" dirty="0" err="1">
                <a:solidFill>
                  <a:srgbClr val="2EA234"/>
                </a:solidFill>
                <a:latin typeface="Calibri"/>
                <a:cs typeface="Calibri"/>
              </a:rPr>
              <a:t>Hatásvizsgálati</a:t>
            </a:r>
            <a:r>
              <a:rPr lang="en-US" sz="2800" b="1" dirty="0">
                <a:solidFill>
                  <a:srgbClr val="2EA234"/>
                </a:solidFill>
                <a:latin typeface="Calibri"/>
                <a:cs typeface="Calibri"/>
              </a:rPr>
              <a:t> </a:t>
            </a:r>
            <a:r>
              <a:rPr lang="en-US" sz="2800" b="1" dirty="0" err="1">
                <a:solidFill>
                  <a:srgbClr val="2EA234"/>
                </a:solidFill>
                <a:latin typeface="Calibri"/>
                <a:cs typeface="Calibri"/>
              </a:rPr>
              <a:t>kritériumok</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149694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589418" y="2063867"/>
            <a:ext cx="9013163" cy="4185761"/>
          </a:xfrm>
          <a:prstGeom prst="rect">
            <a:avLst/>
          </a:prstGeom>
          <a:noFill/>
        </p:spPr>
        <p:txBody>
          <a:bodyPr wrap="square" lIns="91440" tIns="45720" rIns="91440" bIns="45720" rtlCol="0" anchor="t">
            <a:spAutoFit/>
          </a:bodyPr>
          <a:lstStyle/>
          <a:p>
            <a:pPr algn="just">
              <a:spcAft>
                <a:spcPts val="1200"/>
              </a:spcAft>
            </a:pPr>
            <a:r>
              <a:rPr lang="en-US" sz="2400" b="1" dirty="0" err="1"/>
              <a:t>Kérje</a:t>
            </a:r>
            <a:r>
              <a:rPr lang="en-US" sz="2400" b="1" dirty="0"/>
              <a:t> a </a:t>
            </a:r>
            <a:r>
              <a:rPr lang="en-US" sz="2400" b="1" dirty="0" err="1"/>
              <a:t>felhasználók</a:t>
            </a:r>
            <a:r>
              <a:rPr lang="en-US" sz="2400" b="1" dirty="0"/>
              <a:t> </a:t>
            </a:r>
            <a:r>
              <a:rPr lang="en-US" sz="2400" b="1" dirty="0" err="1"/>
              <a:t>vagy</a:t>
            </a:r>
            <a:r>
              <a:rPr lang="en-US" sz="2400" b="1" dirty="0"/>
              <a:t> a </a:t>
            </a:r>
            <a:r>
              <a:rPr lang="en-US" sz="2400" b="1" dirty="0" err="1"/>
              <a:t>közösség</a:t>
            </a:r>
            <a:r>
              <a:rPr lang="en-US" sz="2400" b="1" dirty="0"/>
              <a:t> </a:t>
            </a:r>
            <a:r>
              <a:rPr lang="en-US" sz="2400" b="1" dirty="0" err="1"/>
              <a:t>hozzájárulását</a:t>
            </a:r>
            <a:r>
              <a:rPr lang="en-US" sz="2400" dirty="0"/>
              <a:t>: </a:t>
            </a:r>
            <a:endParaRPr lang="es-ES" sz="2400" b="1" dirty="0">
              <a:solidFill>
                <a:srgbClr val="00B050"/>
              </a:solidFill>
              <a:cs typeface="Calibri" panose="020F0502020204030204"/>
            </a:endParaRPr>
          </a:p>
          <a:p>
            <a:pPr algn="just">
              <a:spcAft>
                <a:spcPts val="1200"/>
              </a:spcAft>
            </a:pPr>
            <a:r>
              <a:rPr lang="en-US" sz="2400" dirty="0"/>
              <a:t>A </a:t>
            </a:r>
            <a:r>
              <a:rPr lang="en-US" sz="2400" dirty="0" err="1"/>
              <a:t>felhasználók</a:t>
            </a:r>
            <a:r>
              <a:rPr lang="en-US" sz="2400" dirty="0"/>
              <a:t>/</a:t>
            </a:r>
            <a:r>
              <a:rPr lang="en-US" sz="2400" dirty="0" err="1"/>
              <a:t>közösségek</a:t>
            </a:r>
            <a:r>
              <a:rPr lang="en-US" sz="2400" dirty="0"/>
              <a:t> </a:t>
            </a:r>
            <a:r>
              <a:rPr lang="en-US" sz="2400" dirty="0" err="1"/>
              <a:t>bevonása</a:t>
            </a:r>
            <a:r>
              <a:rPr lang="en-US" sz="2400" dirty="0"/>
              <a:t> a </a:t>
            </a:r>
            <a:r>
              <a:rPr lang="en-US" sz="2400" dirty="0" err="1"/>
              <a:t>problémák</a:t>
            </a:r>
            <a:r>
              <a:rPr lang="en-US" sz="2400" dirty="0"/>
              <a:t>, </a:t>
            </a:r>
            <a:r>
              <a:rPr lang="en-US" sz="2400" dirty="0" err="1"/>
              <a:t>követelmények</a:t>
            </a:r>
            <a:r>
              <a:rPr lang="en-US" sz="2400" dirty="0"/>
              <a:t>, </a:t>
            </a:r>
            <a:r>
              <a:rPr lang="en-US" sz="2400" dirty="0" err="1"/>
              <a:t>megoldási</a:t>
            </a:r>
            <a:r>
              <a:rPr lang="en-US" sz="2400" dirty="0"/>
              <a:t> </a:t>
            </a:r>
            <a:r>
              <a:rPr lang="en-US" sz="2400" dirty="0" err="1"/>
              <a:t>és</a:t>
            </a:r>
            <a:r>
              <a:rPr lang="en-US" sz="2400" dirty="0"/>
              <a:t> </a:t>
            </a:r>
            <a:r>
              <a:rPr lang="en-US" sz="2400" dirty="0" err="1"/>
              <a:t>tervezési</a:t>
            </a:r>
            <a:r>
              <a:rPr lang="en-US" sz="2400" dirty="0"/>
              <a:t> </a:t>
            </a:r>
            <a:r>
              <a:rPr lang="en-US" sz="2400" dirty="0" err="1"/>
              <a:t>alternatívák</a:t>
            </a:r>
            <a:r>
              <a:rPr lang="en-US" sz="2400" dirty="0"/>
              <a:t> </a:t>
            </a:r>
            <a:r>
              <a:rPr lang="en-US" sz="2400" dirty="0" err="1"/>
              <a:t>meghatározásába</a:t>
            </a:r>
            <a:r>
              <a:rPr lang="en-US" sz="2400" dirty="0"/>
              <a:t>. </a:t>
            </a:r>
            <a:endParaRPr lang="es-ES" sz="2400" b="1" dirty="0">
              <a:solidFill>
                <a:srgbClr val="00B050"/>
              </a:solidFill>
              <a:cs typeface="Calibri"/>
            </a:endParaRPr>
          </a:p>
          <a:p>
            <a:pPr algn="just">
              <a:spcAft>
                <a:spcPts val="1200"/>
              </a:spcAft>
            </a:pPr>
            <a:r>
              <a:rPr lang="en-US" sz="2400" dirty="0" err="1"/>
              <a:t>Biztosítsa</a:t>
            </a:r>
            <a:r>
              <a:rPr lang="en-US" sz="2400" dirty="0"/>
              <a:t>, </a:t>
            </a:r>
            <a:r>
              <a:rPr lang="en-US" sz="2400" dirty="0" err="1"/>
              <a:t>hogy</a:t>
            </a:r>
            <a:r>
              <a:rPr lang="en-US" sz="2400" dirty="0"/>
              <a:t> a </a:t>
            </a:r>
            <a:r>
              <a:rPr lang="en-US" sz="2400" dirty="0" err="1"/>
              <a:t>résztvevői</a:t>
            </a:r>
            <a:r>
              <a:rPr lang="en-US" sz="2400" dirty="0"/>
              <a:t> </a:t>
            </a:r>
            <a:r>
              <a:rPr lang="en-US" sz="2400" dirty="0" err="1"/>
              <a:t>minta</a:t>
            </a:r>
            <a:r>
              <a:rPr lang="en-US" sz="2400" dirty="0"/>
              <a:t> </a:t>
            </a:r>
            <a:r>
              <a:rPr lang="en-US" sz="2400" dirty="0" err="1"/>
              <a:t>elég</a:t>
            </a:r>
            <a:r>
              <a:rPr lang="en-US" sz="2400" dirty="0"/>
              <a:t> </a:t>
            </a:r>
            <a:r>
              <a:rPr lang="en-US" sz="2400" dirty="0" err="1"/>
              <a:t>heterogén</a:t>
            </a:r>
            <a:r>
              <a:rPr lang="en-US" sz="2400" dirty="0"/>
              <a:t> </a:t>
            </a:r>
            <a:r>
              <a:rPr lang="en-US" sz="2400" dirty="0" err="1"/>
              <a:t>legyen</a:t>
            </a:r>
            <a:r>
              <a:rPr lang="en-US" sz="2400" dirty="0"/>
              <a:t> </a:t>
            </a:r>
            <a:r>
              <a:rPr lang="en-US" sz="2400" dirty="0" err="1"/>
              <a:t>ahhoz</a:t>
            </a:r>
            <a:r>
              <a:rPr lang="en-US" sz="2400" dirty="0"/>
              <a:t>, </a:t>
            </a:r>
            <a:r>
              <a:rPr lang="en-US" sz="2400" dirty="0" err="1"/>
              <a:t>hogy</a:t>
            </a:r>
            <a:r>
              <a:rPr lang="en-US" sz="2400" dirty="0"/>
              <a:t> a </a:t>
            </a:r>
            <a:r>
              <a:rPr lang="en-US" sz="2400" dirty="0" err="1"/>
              <a:t>projekt</a:t>
            </a:r>
            <a:r>
              <a:rPr lang="en-US" sz="2400" dirty="0"/>
              <a:t> </a:t>
            </a:r>
            <a:r>
              <a:rPr lang="en-US" sz="2400" dirty="0" err="1"/>
              <a:t>szempontjából</a:t>
            </a:r>
            <a:r>
              <a:rPr lang="en-US" sz="2400" dirty="0"/>
              <a:t> </a:t>
            </a:r>
            <a:r>
              <a:rPr lang="en-US" sz="2400" dirty="0" err="1"/>
              <a:t>releváns</a:t>
            </a:r>
            <a:r>
              <a:rPr lang="en-US" sz="2400" dirty="0"/>
              <a:t> </a:t>
            </a:r>
            <a:r>
              <a:rPr lang="en-US" sz="2400" dirty="0" err="1"/>
              <a:t>különböző</a:t>
            </a:r>
            <a:r>
              <a:rPr lang="en-US" sz="2400" dirty="0"/>
              <a:t>, </a:t>
            </a:r>
            <a:r>
              <a:rPr lang="en-US" sz="2400" dirty="0" err="1"/>
              <a:t>egymást</a:t>
            </a:r>
            <a:r>
              <a:rPr lang="en-US" sz="2400" dirty="0"/>
              <a:t> </a:t>
            </a:r>
            <a:r>
              <a:rPr lang="en-US" sz="2400" dirty="0" err="1"/>
              <a:t>keresztező</a:t>
            </a:r>
            <a:r>
              <a:rPr lang="en-US" sz="2400" dirty="0"/>
              <a:t> </a:t>
            </a:r>
            <a:r>
              <a:rPr lang="hu-HU" sz="2400" dirty="0"/>
              <a:t>(</a:t>
            </a:r>
            <a:r>
              <a:rPr lang="hu-HU" sz="2400" dirty="0" err="1"/>
              <a:t>interszekcionális</a:t>
            </a:r>
            <a:r>
              <a:rPr lang="hu-HU" sz="2400" dirty="0"/>
              <a:t>) </a:t>
            </a:r>
            <a:r>
              <a:rPr lang="en-US" sz="2400" dirty="0" err="1"/>
              <a:t>pozíciókat</a:t>
            </a:r>
            <a:r>
              <a:rPr lang="en-US" sz="2400" dirty="0"/>
              <a:t> </a:t>
            </a:r>
            <a:r>
              <a:rPr lang="en-US" sz="2400" dirty="0" err="1"/>
              <a:t>megragadja</a:t>
            </a:r>
            <a:r>
              <a:rPr lang="hu-HU" sz="2400" dirty="0"/>
              <a:t> (</a:t>
            </a:r>
            <a:r>
              <a:rPr lang="hu-HU" sz="2400" dirty="0" err="1"/>
              <a:t>pl</a:t>
            </a:r>
            <a:r>
              <a:rPr lang="hu-HU" sz="2400" dirty="0"/>
              <a:t>: nem és életkor)</a:t>
            </a:r>
            <a:r>
              <a:rPr lang="en-US" sz="2400" dirty="0"/>
              <a:t>.</a:t>
            </a:r>
            <a:endParaRPr lang="es-ES" sz="2400" b="1" dirty="0">
              <a:solidFill>
                <a:srgbClr val="00B050"/>
              </a:solidFill>
              <a:cs typeface="Calibri"/>
            </a:endParaRPr>
          </a:p>
          <a:p>
            <a:pPr algn="just">
              <a:spcAft>
                <a:spcPts val="1200"/>
              </a:spcAft>
            </a:pPr>
            <a:endParaRPr lang="en-GB" sz="2400" dirty="0">
              <a:cs typeface="Calibri" panose="020F0502020204030204"/>
            </a:endParaRPr>
          </a:p>
          <a:p>
            <a:pPr marL="0" lvl="1" algn="just">
              <a:spcAft>
                <a:spcPts val="1200"/>
              </a:spcAft>
            </a:pPr>
            <a:endParaRPr lang="en-US" sz="2400" dirty="0">
              <a:solidFill>
                <a:srgbClr val="0070C0"/>
              </a:solidFill>
              <a:cs typeface="Calibri" panose="020F0502020204030204"/>
            </a:endParaRPr>
          </a:p>
          <a:p>
            <a:pPr marL="800100" lvl="1" algn="just">
              <a:spcAft>
                <a:spcPts val="1200"/>
              </a:spcAft>
              <a:buFont typeface="Wingdings" panose="05000000000000000000" pitchFamily="2" charset="2"/>
              <a:buChar char="§"/>
            </a:pPr>
            <a:endParaRPr lang="en-US" sz="2400" dirty="0">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1183342" y="5371420"/>
            <a:ext cx="5508300" cy="276999"/>
          </a:xfrm>
          <a:prstGeom prst="rect">
            <a:avLst/>
          </a:prstGeom>
          <a:noFill/>
        </p:spPr>
        <p:txBody>
          <a:bodyPr wrap="square" rtlCol="0">
            <a:spAutoFit/>
          </a:bodyPr>
          <a:lstStyle/>
          <a:p>
            <a:r>
              <a:rPr lang="fr-FR" sz="1200">
                <a:hlinkClick r:id="rId3"/>
              </a:rPr>
              <a:t>Forrás: </a:t>
            </a:r>
            <a:r>
              <a:rPr lang="fr-FR" sz="1200"/>
              <a:t>https://genderedinnovations.stanford.edu/methods/co-creation.html</a:t>
            </a:r>
            <a:endParaRPr lang="ca-ES" sz="1200"/>
          </a:p>
        </p:txBody>
      </p:sp>
      <p:pic>
        <p:nvPicPr>
          <p:cNvPr id="7" name="Imagen 3">
            <a:extLst>
              <a:ext uri="{FF2B5EF4-FFF2-40B4-BE49-F238E27FC236}">
                <a16:creationId xmlns:a16="http://schemas.microsoft.com/office/drawing/2014/main" id="{445AA8F3-94B4-4806-A566-BDB766CEB74A}"/>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F007215C-98F8-4E4B-9728-B7EFF577D11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C44339AE-4450-42B0-AE93-9CB11122A063}"/>
              </a:ext>
            </a:extLst>
          </p:cNvPr>
          <p:cNvSpPr txBox="1"/>
          <p:nvPr/>
        </p:nvSpPr>
        <p:spPr>
          <a:xfrm>
            <a:off x="2174904" y="1139086"/>
            <a:ext cx="7223760" cy="523220"/>
          </a:xfrm>
          <a:prstGeom prst="rect">
            <a:avLst/>
          </a:prstGeom>
          <a:noFill/>
        </p:spPr>
        <p:txBody>
          <a:bodyPr wrap="square">
            <a:spAutoFit/>
          </a:bodyPr>
          <a:lstStyle/>
          <a:p>
            <a:r>
              <a:rPr lang="en-US" sz="2800" b="1">
                <a:solidFill>
                  <a:srgbClr val="2EA234"/>
                </a:solidFill>
                <a:latin typeface="Calibri"/>
                <a:cs typeface="Calibri"/>
              </a:rPr>
              <a:t>Hatásvizsgálati kritériumok</a:t>
            </a:r>
            <a:endParaRPr lang="cs-CZ" sz="2800" b="1" i="0">
              <a:solidFill>
                <a:srgbClr val="2EA234"/>
              </a:solidFill>
              <a:latin typeface="Calibri"/>
              <a:cs typeface="Calibri"/>
            </a:endParaRPr>
          </a:p>
        </p:txBody>
      </p:sp>
    </p:spTree>
    <p:extLst>
      <p:ext uri="{BB962C8B-B14F-4D97-AF65-F5344CB8AC3E}">
        <p14:creationId xmlns:p14="http://schemas.microsoft.com/office/powerpoint/2010/main" val="2915880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35FB5B-5B5F-4C0F-B1BD-82188A7EEAAD}"/>
              </a:ext>
            </a:extLst>
          </p:cNvPr>
          <p:cNvSpPr txBox="1"/>
          <p:nvPr/>
        </p:nvSpPr>
        <p:spPr>
          <a:xfrm>
            <a:off x="1586157" y="1884919"/>
            <a:ext cx="9443793" cy="2862322"/>
          </a:xfrm>
          <a:prstGeom prst="rect">
            <a:avLst/>
          </a:prstGeom>
          <a:noFill/>
        </p:spPr>
        <p:txBody>
          <a:bodyPr wrap="square" lIns="91440" tIns="45720" rIns="91440" bIns="45720" rtlCol="0" anchor="t">
            <a:spAutoFit/>
          </a:bodyPr>
          <a:lstStyle/>
          <a:p>
            <a:r>
              <a:rPr lang="es-ES" sz="2000" b="1" dirty="0"/>
              <a:t>ÉRTÉKEK - 14. CIKK</a:t>
            </a:r>
            <a:endParaRPr lang="es-ES" sz="2000" b="1" dirty="0">
              <a:cs typeface="Calibri"/>
            </a:endParaRPr>
          </a:p>
          <a:p>
            <a:r>
              <a:rPr lang="en-GB" sz="2000" dirty="0"/>
              <a:t>A </a:t>
            </a:r>
            <a:r>
              <a:rPr lang="en-GB" sz="2000" dirty="0" err="1"/>
              <a:t>nemek</a:t>
            </a:r>
            <a:r>
              <a:rPr lang="en-GB" sz="2000" dirty="0"/>
              <a:t> </a:t>
            </a:r>
            <a:r>
              <a:rPr lang="en-GB" sz="2000" dirty="0" err="1"/>
              <a:t>közötti</a:t>
            </a:r>
            <a:r>
              <a:rPr lang="en-GB" sz="2000" dirty="0"/>
              <a:t> </a:t>
            </a:r>
            <a:r>
              <a:rPr lang="en-GB" sz="2000" dirty="0" err="1"/>
              <a:t>esélyegyenlőség</a:t>
            </a:r>
            <a:r>
              <a:rPr lang="en-GB" sz="2000" dirty="0"/>
              <a:t> </a:t>
            </a:r>
            <a:r>
              <a:rPr lang="en-GB" sz="2000" dirty="0" err="1"/>
              <a:t>általános</a:t>
            </a:r>
            <a:r>
              <a:rPr lang="en-GB" sz="2000" dirty="0"/>
              <a:t> </a:t>
            </a:r>
            <a:r>
              <a:rPr lang="en-GB" sz="2000" dirty="0" err="1"/>
              <a:t>érvényesítése</a:t>
            </a:r>
            <a:r>
              <a:rPr lang="hu-HU" sz="2000" dirty="0"/>
              <a:t>.</a:t>
            </a:r>
            <a:endParaRPr lang="en-GB" sz="2000" dirty="0">
              <a:cs typeface="Calibri"/>
            </a:endParaRPr>
          </a:p>
          <a:p>
            <a:pPr algn="just"/>
            <a:r>
              <a:rPr lang="en-GB" sz="2000" dirty="0"/>
              <a:t>A </a:t>
            </a:r>
            <a:r>
              <a:rPr lang="en-GB" sz="2000" dirty="0" err="1"/>
              <a:t>kedvezményezetteknek</a:t>
            </a:r>
            <a:r>
              <a:rPr lang="en-GB" sz="2000" dirty="0"/>
              <a:t> </a:t>
            </a:r>
            <a:r>
              <a:rPr lang="en-GB" sz="2000" dirty="0" err="1"/>
              <a:t>minden</a:t>
            </a:r>
            <a:r>
              <a:rPr lang="en-GB" sz="2000" dirty="0"/>
              <a:t> </a:t>
            </a:r>
            <a:r>
              <a:rPr lang="en-GB" sz="2000" b="1" dirty="0" err="1"/>
              <a:t>intézkedést</a:t>
            </a:r>
            <a:r>
              <a:rPr lang="en-GB" sz="2000" b="1" dirty="0"/>
              <a:t> </a:t>
            </a:r>
            <a:r>
              <a:rPr lang="en-GB" sz="2000" dirty="0"/>
              <a:t>meg </a:t>
            </a:r>
            <a:r>
              <a:rPr lang="en-GB" sz="2000" dirty="0" err="1"/>
              <a:t>kell</a:t>
            </a:r>
            <a:r>
              <a:rPr lang="en-GB" sz="2000" dirty="0"/>
              <a:t> </a:t>
            </a:r>
            <a:r>
              <a:rPr lang="en-GB" sz="2000" dirty="0" err="1"/>
              <a:t>tenniük</a:t>
            </a:r>
            <a:r>
              <a:rPr lang="en-GB" sz="2000" dirty="0"/>
              <a:t> </a:t>
            </a:r>
            <a:r>
              <a:rPr lang="en-GB" sz="2000" b="1" dirty="0"/>
              <a:t>a </a:t>
            </a:r>
            <a:r>
              <a:rPr lang="en-GB" sz="2000" b="1" dirty="0" err="1"/>
              <a:t>férfiak</a:t>
            </a:r>
            <a:r>
              <a:rPr lang="en-GB" sz="2000" b="1" dirty="0"/>
              <a:t> </a:t>
            </a:r>
            <a:r>
              <a:rPr lang="en-GB" sz="2000" b="1" dirty="0" err="1"/>
              <a:t>és</a:t>
            </a:r>
            <a:r>
              <a:rPr lang="en-GB" sz="2000" b="1" dirty="0"/>
              <a:t> </a:t>
            </a:r>
            <a:r>
              <a:rPr lang="en-GB" sz="2000" b="1" dirty="0" err="1"/>
              <a:t>nők</a:t>
            </a:r>
            <a:r>
              <a:rPr lang="en-GB" sz="2000" b="1" dirty="0"/>
              <a:t> </a:t>
            </a:r>
            <a:r>
              <a:rPr lang="en-GB" sz="2000" b="1" dirty="0" err="1"/>
              <a:t>közötti</a:t>
            </a:r>
            <a:r>
              <a:rPr lang="en-GB" sz="2000" b="1" dirty="0"/>
              <a:t> </a:t>
            </a:r>
            <a:r>
              <a:rPr lang="en-GB" sz="2000" b="1" dirty="0" err="1"/>
              <a:t>esélyegyenlőség</a:t>
            </a:r>
            <a:r>
              <a:rPr lang="en-GB" sz="2000" b="1" dirty="0"/>
              <a:t> </a:t>
            </a:r>
            <a:r>
              <a:rPr lang="en-GB" sz="2000" b="1" dirty="0" err="1"/>
              <a:t>előmozdítása</a:t>
            </a:r>
            <a:r>
              <a:rPr lang="en-GB" sz="2000" b="1" dirty="0"/>
              <a:t> </a:t>
            </a:r>
            <a:r>
              <a:rPr lang="en-GB" sz="2000" b="1" dirty="0" err="1"/>
              <a:t>érdekében</a:t>
            </a:r>
            <a:r>
              <a:rPr lang="en-GB" sz="2000" b="1" dirty="0"/>
              <a:t> </a:t>
            </a:r>
            <a:r>
              <a:rPr lang="en-GB" sz="2000" dirty="0"/>
              <a:t>a </a:t>
            </a:r>
            <a:r>
              <a:rPr lang="en-GB" sz="2000" dirty="0" err="1"/>
              <a:t>fellépés</a:t>
            </a:r>
            <a:r>
              <a:rPr lang="en-GB" sz="2000" dirty="0"/>
              <a:t> </a:t>
            </a:r>
            <a:r>
              <a:rPr lang="en-GB" sz="2000" dirty="0" err="1"/>
              <a:t>végrehajtása</a:t>
            </a:r>
            <a:r>
              <a:rPr lang="en-GB" sz="2000" dirty="0"/>
              <a:t> </a:t>
            </a:r>
            <a:r>
              <a:rPr lang="en-GB" sz="2000" dirty="0" err="1"/>
              <a:t>során</a:t>
            </a:r>
            <a:r>
              <a:rPr lang="en-GB" sz="2000" dirty="0"/>
              <a:t>, </a:t>
            </a:r>
            <a:r>
              <a:rPr lang="en-GB" sz="2000" dirty="0" err="1"/>
              <a:t>adott</a:t>
            </a:r>
            <a:r>
              <a:rPr lang="en-GB" sz="2000" dirty="0"/>
              <a:t> </a:t>
            </a:r>
            <a:r>
              <a:rPr lang="en-GB" sz="2000" dirty="0" err="1"/>
              <a:t>esetben</a:t>
            </a:r>
            <a:r>
              <a:rPr lang="en-GB" sz="2000" dirty="0"/>
              <a:t> a </a:t>
            </a:r>
            <a:r>
              <a:rPr lang="en-GB" sz="2000" dirty="0" err="1"/>
              <a:t>nemek</a:t>
            </a:r>
            <a:r>
              <a:rPr lang="en-GB" sz="2000" dirty="0"/>
              <a:t> </a:t>
            </a:r>
            <a:r>
              <a:rPr lang="en-GB" sz="2000" dirty="0" err="1"/>
              <a:t>közötti</a:t>
            </a:r>
            <a:r>
              <a:rPr lang="en-GB" sz="2000" dirty="0"/>
              <a:t> </a:t>
            </a:r>
            <a:r>
              <a:rPr lang="en-GB" sz="2000" dirty="0" err="1"/>
              <a:t>egyenlőségi</a:t>
            </a:r>
            <a:r>
              <a:rPr lang="en-GB" sz="2000" dirty="0"/>
              <a:t> </a:t>
            </a:r>
            <a:r>
              <a:rPr lang="en-GB" sz="2000" dirty="0" err="1"/>
              <a:t>tervvel</a:t>
            </a:r>
            <a:r>
              <a:rPr lang="en-GB" sz="2000" dirty="0"/>
              <a:t> </a:t>
            </a:r>
            <a:r>
              <a:rPr lang="en-GB" sz="2000" dirty="0" err="1"/>
              <a:t>összhangban</a:t>
            </a:r>
            <a:r>
              <a:rPr lang="en-GB" sz="2000" dirty="0"/>
              <a:t>.</a:t>
            </a:r>
            <a:endParaRPr lang="en-GB" sz="2000" dirty="0">
              <a:cs typeface="Calibri"/>
            </a:endParaRPr>
          </a:p>
          <a:p>
            <a:pPr algn="just"/>
            <a:endParaRPr lang="en-GB" sz="2000" dirty="0">
              <a:cs typeface="Calibri"/>
            </a:endParaRPr>
          </a:p>
          <a:p>
            <a:pPr algn="just"/>
            <a:r>
              <a:rPr lang="en-GB" sz="2000" dirty="0"/>
              <a:t>A </a:t>
            </a:r>
            <a:r>
              <a:rPr lang="en-GB" sz="2000" dirty="0" err="1"/>
              <a:t>lehető</a:t>
            </a:r>
            <a:r>
              <a:rPr lang="en-GB" sz="2000" dirty="0"/>
              <a:t> </a:t>
            </a:r>
            <a:r>
              <a:rPr lang="en-GB" sz="2000" dirty="0" err="1"/>
              <a:t>legnagyobb</a:t>
            </a:r>
            <a:r>
              <a:rPr lang="en-GB" sz="2000" dirty="0"/>
              <a:t> </a:t>
            </a:r>
            <a:r>
              <a:rPr lang="en-GB" sz="2000" dirty="0" err="1"/>
              <a:t>mértékben</a:t>
            </a:r>
            <a:r>
              <a:rPr lang="en-GB" sz="2000" dirty="0"/>
              <a:t> </a:t>
            </a:r>
            <a:r>
              <a:rPr lang="en-GB" sz="2000" dirty="0" err="1"/>
              <a:t>törekedniük</a:t>
            </a:r>
            <a:r>
              <a:rPr lang="en-GB" sz="2000" dirty="0"/>
              <a:t> </a:t>
            </a:r>
            <a:r>
              <a:rPr lang="en-GB" sz="2000" dirty="0" err="1"/>
              <a:t>kell</a:t>
            </a:r>
            <a:r>
              <a:rPr lang="en-GB" sz="2000" dirty="0"/>
              <a:t> a </a:t>
            </a:r>
            <a:r>
              <a:rPr lang="en-GB" sz="2000" b="1" dirty="0" err="1"/>
              <a:t>nemek</a:t>
            </a:r>
            <a:r>
              <a:rPr lang="en-GB" sz="2000" b="1" dirty="0"/>
              <a:t> </a:t>
            </a:r>
            <a:r>
              <a:rPr lang="en-GB" sz="2000" b="1" dirty="0" err="1"/>
              <a:t>közötti</a:t>
            </a:r>
            <a:r>
              <a:rPr lang="en-GB" sz="2000" b="1" dirty="0"/>
              <a:t> </a:t>
            </a:r>
            <a:r>
              <a:rPr lang="en-GB" sz="2000" b="1" dirty="0" err="1"/>
              <a:t>egyensúlyra</a:t>
            </a:r>
            <a:r>
              <a:rPr lang="en-GB" sz="2000" b="1" dirty="0"/>
              <a:t> </a:t>
            </a:r>
            <a:r>
              <a:rPr lang="en-GB" sz="2000" b="1" dirty="0" err="1"/>
              <a:t>az</a:t>
            </a:r>
            <a:r>
              <a:rPr lang="en-GB" sz="2000" b="1" dirty="0"/>
              <a:t> </a:t>
            </a:r>
            <a:r>
              <a:rPr lang="en-GB" sz="2000" b="1" dirty="0" err="1"/>
              <a:t>intézkedéssel</a:t>
            </a:r>
            <a:r>
              <a:rPr lang="en-GB" sz="2000" b="1" dirty="0"/>
              <a:t> </a:t>
            </a:r>
            <a:r>
              <a:rPr lang="en-GB" sz="2000" b="1" dirty="0" err="1"/>
              <a:t>megbízott</a:t>
            </a:r>
            <a:r>
              <a:rPr lang="en-GB" sz="2000" b="1" dirty="0"/>
              <a:t> </a:t>
            </a:r>
            <a:r>
              <a:rPr lang="en-GB" sz="2000" b="1" dirty="0" err="1"/>
              <a:t>személyzet</a:t>
            </a:r>
            <a:r>
              <a:rPr lang="en-GB" sz="2000" b="1" dirty="0"/>
              <a:t> </a:t>
            </a:r>
            <a:r>
              <a:rPr lang="en-GB" sz="2000" b="1" dirty="0" err="1"/>
              <a:t>minden</a:t>
            </a:r>
            <a:r>
              <a:rPr lang="en-GB" sz="2000" b="1" dirty="0"/>
              <a:t> </a:t>
            </a:r>
            <a:r>
              <a:rPr lang="en-GB" sz="2000" b="1" dirty="0" err="1"/>
              <a:t>szintjén</a:t>
            </a:r>
            <a:r>
              <a:rPr lang="en-GB" sz="2000" b="1" dirty="0"/>
              <a:t>, </a:t>
            </a:r>
            <a:r>
              <a:rPr lang="en-GB" sz="2000" b="1" dirty="0" err="1"/>
              <a:t>beleértve</a:t>
            </a:r>
            <a:r>
              <a:rPr lang="en-GB" sz="2000" b="1" dirty="0"/>
              <a:t> a </a:t>
            </a:r>
            <a:r>
              <a:rPr lang="en-GB" sz="2000" b="1" dirty="0" err="1"/>
              <a:t>felügyeleti</a:t>
            </a:r>
            <a:r>
              <a:rPr lang="en-GB" sz="2000" b="1" dirty="0"/>
              <a:t> </a:t>
            </a:r>
            <a:r>
              <a:rPr lang="en-GB" sz="2000" b="1" dirty="0" err="1"/>
              <a:t>és</a:t>
            </a:r>
            <a:r>
              <a:rPr lang="en-GB" sz="2000" b="1" dirty="0"/>
              <a:t> </a:t>
            </a:r>
            <a:r>
              <a:rPr lang="en-GB" sz="2000" b="1" dirty="0" err="1"/>
              <a:t>vezetői</a:t>
            </a:r>
            <a:r>
              <a:rPr lang="en-GB" sz="2000" b="1" dirty="0"/>
              <a:t> </a:t>
            </a:r>
            <a:r>
              <a:rPr lang="en-GB" sz="2000" b="1" dirty="0" err="1"/>
              <a:t>szintet</a:t>
            </a:r>
            <a:r>
              <a:rPr lang="en-GB" sz="2000" b="1" dirty="0"/>
              <a:t> is</a:t>
            </a:r>
            <a:r>
              <a:rPr lang="en-GB" sz="2000" dirty="0"/>
              <a:t>.</a:t>
            </a:r>
            <a:endParaRPr lang="en-GB" sz="2000" dirty="0">
              <a:cs typeface="Calibri"/>
            </a:endParaRPr>
          </a:p>
        </p:txBody>
      </p:sp>
      <p:pic>
        <p:nvPicPr>
          <p:cNvPr id="4" name="Imagen 3">
            <a:extLst>
              <a:ext uri="{FF2B5EF4-FFF2-40B4-BE49-F238E27FC236}">
                <a16:creationId xmlns:a16="http://schemas.microsoft.com/office/drawing/2014/main" id="{6D2E7B46-B080-473C-867D-2BB0E8FAD9D4}"/>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5" name="TextovéPole 3">
            <a:extLst>
              <a:ext uri="{FF2B5EF4-FFF2-40B4-BE49-F238E27FC236}">
                <a16:creationId xmlns:a16="http://schemas.microsoft.com/office/drawing/2014/main" id="{D001B1F4-4463-4559-8567-85BF45475136}"/>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6" name="QuadreDeText 5">
            <a:extLst>
              <a:ext uri="{FF2B5EF4-FFF2-40B4-BE49-F238E27FC236}">
                <a16:creationId xmlns:a16="http://schemas.microsoft.com/office/drawing/2014/main" id="{D8DC8EC7-2E63-49FB-B410-498AF5630519}"/>
              </a:ext>
            </a:extLst>
          </p:cNvPr>
          <p:cNvSpPr txBox="1"/>
          <p:nvPr/>
        </p:nvSpPr>
        <p:spPr>
          <a:xfrm>
            <a:off x="7237579" y="1260745"/>
            <a:ext cx="3560399" cy="523220"/>
          </a:xfrm>
          <a:prstGeom prst="rect">
            <a:avLst/>
          </a:prstGeom>
          <a:noFill/>
        </p:spPr>
        <p:txBody>
          <a:bodyPr wrap="square">
            <a:spAutoFit/>
          </a:bodyPr>
          <a:lstStyle/>
          <a:p>
            <a:r>
              <a:rPr lang="en-US" sz="2800" b="1" dirty="0" err="1">
                <a:solidFill>
                  <a:srgbClr val="2EA234"/>
                </a:solidFill>
                <a:latin typeface="Calibri"/>
                <a:cs typeface="Calibri"/>
              </a:rPr>
              <a:t>Különleges</a:t>
            </a:r>
            <a:r>
              <a:rPr lang="en-US" sz="2800" b="1" dirty="0">
                <a:solidFill>
                  <a:srgbClr val="2EA234"/>
                </a:solidFill>
                <a:latin typeface="Calibri"/>
                <a:cs typeface="Calibri"/>
              </a:rPr>
              <a:t> </a:t>
            </a:r>
            <a:r>
              <a:rPr lang="en-US" sz="2800" b="1" dirty="0" err="1">
                <a:solidFill>
                  <a:srgbClr val="2EA234"/>
                </a:solidFill>
                <a:latin typeface="Calibri"/>
                <a:cs typeface="Calibri"/>
              </a:rPr>
              <a:t>szabályok</a:t>
            </a:r>
            <a:r>
              <a:rPr lang="en-US" sz="2800" b="1" dirty="0">
                <a:solidFill>
                  <a:srgbClr val="2EA234"/>
                </a:solidFill>
                <a:latin typeface="Calibri"/>
                <a:cs typeface="Calibri"/>
              </a:rPr>
              <a:t>. </a:t>
            </a:r>
            <a:endParaRPr lang="cs-CZ" sz="2800" b="1" i="0" dirty="0">
              <a:solidFill>
                <a:srgbClr val="2EA234"/>
              </a:solidFill>
              <a:latin typeface="Calibri"/>
              <a:cs typeface="Calibri"/>
            </a:endParaRPr>
          </a:p>
        </p:txBody>
      </p:sp>
      <p:sp>
        <p:nvSpPr>
          <p:cNvPr id="7" name="CuadroTexto 7">
            <a:extLst>
              <a:ext uri="{FF2B5EF4-FFF2-40B4-BE49-F238E27FC236}">
                <a16:creationId xmlns:a16="http://schemas.microsoft.com/office/drawing/2014/main" id="{8F45CEC4-CEE0-4CDB-95BA-1C84D666AB4C}"/>
              </a:ext>
            </a:extLst>
          </p:cNvPr>
          <p:cNvSpPr txBox="1"/>
          <p:nvPr/>
        </p:nvSpPr>
        <p:spPr>
          <a:xfrm>
            <a:off x="1586157" y="5371415"/>
            <a:ext cx="9081509" cy="553998"/>
          </a:xfrm>
          <a:prstGeom prst="rect">
            <a:avLst/>
          </a:prstGeom>
          <a:noFill/>
        </p:spPr>
        <p:txBody>
          <a:bodyPr wrap="square" rtlCol="0">
            <a:spAutoFit/>
          </a:bodyPr>
          <a:lstStyle/>
          <a:p>
            <a:r>
              <a:rPr lang="en-GB" sz="1200"/>
              <a:t>Forrás: </a:t>
            </a:r>
            <a:r>
              <a:rPr lang="es-ES" sz="1200" b="1"/>
              <a:t>MELLÉKLET: 5. </a:t>
            </a:r>
            <a:r>
              <a:rPr lang="es-ES" sz="1200" b="1">
                <a:hlinkClick r:id="rId3">
                  <a:extLst>
                    <a:ext uri="{A12FA001-AC4F-418D-AE19-62706E023703}">
                      <ahyp:hlinkClr xmlns:ahyp="http://schemas.microsoft.com/office/drawing/2018/hyperlinkcolor" val="tx"/>
                    </a:ext>
                  </a:extLst>
                </a:hlinkClick>
              </a:rPr>
              <a:t>KÜLÖNÖS SZABÁLYOK. TÁMOGATÁSI MEGÁLLAPODÁSMINTA </a:t>
            </a:r>
            <a:endParaRPr lang="es-ES" sz="1200" b="1"/>
          </a:p>
          <a:p>
            <a:endParaRPr lang="en-GB"/>
          </a:p>
        </p:txBody>
      </p:sp>
    </p:spTree>
    <p:extLst>
      <p:ext uri="{BB962C8B-B14F-4D97-AF65-F5344CB8AC3E}">
        <p14:creationId xmlns:p14="http://schemas.microsoft.com/office/powerpoint/2010/main" val="77418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586157" y="5371415"/>
            <a:ext cx="9081509" cy="553998"/>
          </a:xfrm>
          <a:prstGeom prst="rect">
            <a:avLst/>
          </a:prstGeom>
          <a:noFill/>
        </p:spPr>
        <p:txBody>
          <a:bodyPr wrap="square" rtlCol="0">
            <a:spAutoFit/>
          </a:bodyPr>
          <a:lstStyle/>
          <a:p>
            <a:r>
              <a:rPr lang="en-GB" sz="1200"/>
              <a:t>Forrás: </a:t>
            </a:r>
            <a:r>
              <a:rPr lang="es-ES" sz="1200" b="1"/>
              <a:t>MELLÉKLET: 5. </a:t>
            </a:r>
            <a:r>
              <a:rPr lang="es-ES" sz="1200" b="1">
                <a:hlinkClick r:id="rId3">
                  <a:extLst>
                    <a:ext uri="{A12FA001-AC4F-418D-AE19-62706E023703}">
                      <ahyp:hlinkClr xmlns:ahyp="http://schemas.microsoft.com/office/drawing/2018/hyperlinkcolor" val="tx"/>
                    </a:ext>
                  </a:extLst>
                </a:hlinkClick>
              </a:rPr>
              <a:t>KÜLÖNÖS SZABÁLYOK. TÁMOGATÁSI MEGÁLLAPODÁSMINTA </a:t>
            </a:r>
            <a:endParaRPr lang="es-ES" sz="1200" b="1"/>
          </a:p>
          <a:p>
            <a:endParaRPr lang="en-GB"/>
          </a:p>
        </p:txBody>
      </p:sp>
      <p:sp>
        <p:nvSpPr>
          <p:cNvPr id="2" name="CuadroTexto 1">
            <a:extLst>
              <a:ext uri="{FF2B5EF4-FFF2-40B4-BE49-F238E27FC236}">
                <a16:creationId xmlns:a16="http://schemas.microsoft.com/office/drawing/2014/main" id="{CE542026-32FC-41B9-A22D-046D60592C67}"/>
              </a:ext>
            </a:extLst>
          </p:cNvPr>
          <p:cNvSpPr txBox="1"/>
          <p:nvPr/>
        </p:nvSpPr>
        <p:spPr>
          <a:xfrm>
            <a:off x="1095252" y="2101088"/>
            <a:ext cx="8206063" cy="313932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hu-HU" b="1" dirty="0"/>
              <a:t>A munkaerő-felvétel és a munkakörülmények átláthatósága</a:t>
            </a:r>
            <a:endParaRPr lang="hu-HU" dirty="0"/>
          </a:p>
          <a:p>
            <a:pPr marL="342900" indent="-342900">
              <a:buFont typeface="Arial" panose="020B0604020202020204" pitchFamily="34" charset="0"/>
              <a:buChar char="•"/>
            </a:pPr>
            <a:r>
              <a:rPr lang="hu-HU" b="1" dirty="0"/>
              <a:t>A karrierépítés tervei és feltételei</a:t>
            </a:r>
            <a:endParaRPr lang="hu-HU" dirty="0"/>
          </a:p>
          <a:p>
            <a:pPr marL="342900" indent="-342900">
              <a:buFont typeface="Arial" panose="020B0604020202020204" pitchFamily="34" charset="0"/>
              <a:buChar char="•"/>
            </a:pPr>
            <a:r>
              <a:rPr lang="hu-HU" b="1" dirty="0"/>
              <a:t>Átlátható, nemek közötti egyenlő bérezés és a munkahelyek besorolása</a:t>
            </a:r>
            <a:endParaRPr lang="hu-HU" dirty="0"/>
          </a:p>
          <a:p>
            <a:pPr marL="342900" indent="-342900">
              <a:buFont typeface="Arial" panose="020B0604020202020204" pitchFamily="34" charset="0"/>
              <a:buChar char="•"/>
            </a:pPr>
            <a:r>
              <a:rPr lang="hu-HU" b="1" dirty="0"/>
              <a:t>Nemek közötti egyensúlyi kvóta felállítása</a:t>
            </a:r>
            <a:r>
              <a:rPr lang="hu-HU" dirty="0"/>
              <a:t> a projekten belül az újonnan felvett munkavállalók körében</a:t>
            </a:r>
          </a:p>
          <a:p>
            <a:pPr marL="342900" indent="-342900">
              <a:buFont typeface="Arial" panose="020B0604020202020204" pitchFamily="34" charset="0"/>
              <a:buChar char="•"/>
            </a:pPr>
            <a:r>
              <a:rPr lang="hu-HU" b="1" dirty="0"/>
              <a:t>Nemi kérdésekkel foglalkozó tanácsadó kinevezése</a:t>
            </a:r>
            <a:r>
              <a:rPr lang="hu-HU" dirty="0"/>
              <a:t> a projekten belül vagy a tanácsadó testületben</a:t>
            </a:r>
          </a:p>
          <a:p>
            <a:pPr marL="342900" indent="-342900">
              <a:buFont typeface="Arial" panose="020B0604020202020204" pitchFamily="34" charset="0"/>
              <a:buChar char="•"/>
            </a:pPr>
            <a:r>
              <a:rPr lang="hu-HU" b="1" dirty="0"/>
              <a:t>Nemek közötti esélyegyenlőségi terv létrehozása</a:t>
            </a:r>
            <a:r>
              <a:rPr lang="hu-HU" dirty="0"/>
              <a:t> a projekt megvalósítandó részeként, rendszeres frissítésekkel)</a:t>
            </a:r>
          </a:p>
          <a:p>
            <a:pPr marL="342900" indent="-342900">
              <a:buFont typeface="Arial" panose="020B0604020202020204" pitchFamily="34" charset="0"/>
              <a:buChar char="•"/>
            </a:pPr>
            <a:r>
              <a:rPr lang="hu-HU" b="1" dirty="0"/>
              <a:t>Képzések a nemek közötti nem tudatos előítéletekről</a:t>
            </a:r>
            <a:r>
              <a:rPr lang="hu-HU" dirty="0"/>
              <a:t> a toborzás során és a nemek közötti egyenlőséggel kapcsolatos kérdésekről a kutatásban</a:t>
            </a:r>
          </a:p>
        </p:txBody>
      </p:sp>
      <p:sp>
        <p:nvSpPr>
          <p:cNvPr id="3" name="Abrir llave 2">
            <a:extLst>
              <a:ext uri="{FF2B5EF4-FFF2-40B4-BE49-F238E27FC236}">
                <a16:creationId xmlns:a16="http://schemas.microsoft.com/office/drawing/2014/main" id="{C9380900-1D49-473F-BE88-EBCBFF0EE896}"/>
              </a:ext>
            </a:extLst>
          </p:cNvPr>
          <p:cNvSpPr/>
          <p:nvPr/>
        </p:nvSpPr>
        <p:spPr>
          <a:xfrm rot="10800000">
            <a:off x="9193418" y="2309915"/>
            <a:ext cx="215795" cy="121831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CuadroTexto 4">
            <a:extLst>
              <a:ext uri="{FF2B5EF4-FFF2-40B4-BE49-F238E27FC236}">
                <a16:creationId xmlns:a16="http://schemas.microsoft.com/office/drawing/2014/main" id="{4E9F0CCB-BFDE-4EFE-A229-F033F9A12768}"/>
              </a:ext>
            </a:extLst>
          </p:cNvPr>
          <p:cNvSpPr txBox="1"/>
          <p:nvPr/>
        </p:nvSpPr>
        <p:spPr>
          <a:xfrm>
            <a:off x="9415401" y="2321507"/>
            <a:ext cx="2285606" cy="1815882"/>
          </a:xfrm>
          <a:prstGeom prst="rect">
            <a:avLst/>
          </a:prstGeom>
          <a:noFill/>
        </p:spPr>
        <p:txBody>
          <a:bodyPr wrap="square" rtlCol="0">
            <a:spAutoFit/>
          </a:bodyPr>
          <a:lstStyle/>
          <a:p>
            <a:r>
              <a:rPr lang="en-US" sz="1600" b="1" dirty="0">
                <a:hlinkClick r:id="rId4"/>
              </a:rPr>
              <a:t>Az EU Charta </a:t>
            </a:r>
            <a:r>
              <a:rPr lang="en-US" sz="1600" b="1" dirty="0" err="1">
                <a:hlinkClick r:id="rId4"/>
              </a:rPr>
              <a:t>és</a:t>
            </a:r>
            <a:r>
              <a:rPr lang="en-US" sz="1600" b="1" dirty="0">
                <a:hlinkClick r:id="rId4"/>
              </a:rPr>
              <a:t> a </a:t>
            </a:r>
            <a:r>
              <a:rPr lang="en-US" sz="1600" b="1" dirty="0" err="1">
                <a:hlinkClick r:id="rId4"/>
              </a:rPr>
              <a:t>kutatók</a:t>
            </a:r>
            <a:r>
              <a:rPr lang="en-US" sz="1600" b="1" dirty="0">
                <a:hlinkClick r:id="rId4"/>
              </a:rPr>
              <a:t> </a:t>
            </a:r>
            <a:r>
              <a:rPr lang="en-US" sz="1600" b="1" dirty="0" err="1">
                <a:hlinkClick r:id="rId4"/>
              </a:rPr>
              <a:t>felvételére</a:t>
            </a:r>
            <a:r>
              <a:rPr lang="en-US" sz="1600" b="1" dirty="0">
                <a:hlinkClick r:id="rId4"/>
              </a:rPr>
              <a:t> </a:t>
            </a:r>
            <a:r>
              <a:rPr lang="en-US" sz="1600" b="1" dirty="0" err="1">
                <a:hlinkClick r:id="rId4"/>
              </a:rPr>
              <a:t>vonatkozó</a:t>
            </a:r>
            <a:r>
              <a:rPr lang="en-US" sz="1600" b="1" dirty="0">
                <a:hlinkClick r:id="rId4"/>
              </a:rPr>
              <a:t> </a:t>
            </a:r>
            <a:r>
              <a:rPr lang="en-US" sz="1600" b="1" dirty="0" err="1">
                <a:hlinkClick r:id="rId4"/>
              </a:rPr>
              <a:t>magatartási</a:t>
            </a:r>
            <a:r>
              <a:rPr lang="en-US" sz="1600" b="1" dirty="0">
                <a:hlinkClick r:id="rId4"/>
              </a:rPr>
              <a:t> </a:t>
            </a:r>
            <a:r>
              <a:rPr lang="en-US" sz="1600" b="1" dirty="0" err="1">
                <a:hlinkClick r:id="rId4"/>
              </a:rPr>
              <a:t>kódex</a:t>
            </a:r>
            <a:r>
              <a:rPr lang="en-US" sz="1600" b="1" dirty="0">
                <a:hlinkClick r:id="rId4"/>
              </a:rPr>
              <a:t>.</a:t>
            </a:r>
            <a:br>
              <a:rPr lang="en-US" sz="1600" b="1" dirty="0"/>
            </a:br>
            <a:endParaRPr lang="en-US" sz="1600" b="1" dirty="0"/>
          </a:p>
          <a:p>
            <a:r>
              <a:rPr lang="en-US" sz="1600" b="1" dirty="0" err="1">
                <a:hlinkClick r:id="rId5"/>
              </a:rPr>
              <a:t>Humánerőforrás-stratégia</a:t>
            </a:r>
            <a:r>
              <a:rPr lang="en-US" sz="1600" b="1" dirty="0">
                <a:hlinkClick r:id="rId5"/>
              </a:rPr>
              <a:t> a </a:t>
            </a:r>
            <a:r>
              <a:rPr lang="en-US" sz="1600" b="1" dirty="0" err="1">
                <a:hlinkClick r:id="rId5"/>
              </a:rPr>
              <a:t>kutatók</a:t>
            </a:r>
            <a:r>
              <a:rPr lang="en-US" sz="1600" b="1" dirty="0">
                <a:hlinkClick r:id="rId5"/>
              </a:rPr>
              <a:t> </a:t>
            </a:r>
            <a:r>
              <a:rPr lang="en-US" sz="1600" b="1" dirty="0" err="1">
                <a:hlinkClick r:id="rId5"/>
              </a:rPr>
              <a:t>számára</a:t>
            </a:r>
            <a:endParaRPr lang="en-US" sz="1600" b="1" dirty="0"/>
          </a:p>
        </p:txBody>
      </p:sp>
      <p:pic>
        <p:nvPicPr>
          <p:cNvPr id="9" name="Imagen 3">
            <a:extLst>
              <a:ext uri="{FF2B5EF4-FFF2-40B4-BE49-F238E27FC236}">
                <a16:creationId xmlns:a16="http://schemas.microsoft.com/office/drawing/2014/main" id="{06BAF63F-D6D0-413F-85FD-6F1C5DABFAB1}"/>
              </a:ext>
            </a:extLst>
          </p:cNvPr>
          <p:cNvPicPr>
            <a:picLocks noChangeAspect="1"/>
          </p:cNvPicPr>
          <p:nvPr/>
        </p:nvPicPr>
        <p:blipFill rotWithShape="1">
          <a:blip r:embed="rId6"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19497124-63E2-4C2B-A735-16FF918601AD}"/>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1925F5DD-B314-4C7C-B38C-488445FEBB0A}"/>
              </a:ext>
            </a:extLst>
          </p:cNvPr>
          <p:cNvSpPr txBox="1"/>
          <p:nvPr/>
        </p:nvSpPr>
        <p:spPr>
          <a:xfrm>
            <a:off x="2174904" y="1139086"/>
            <a:ext cx="8492762" cy="830997"/>
          </a:xfrm>
          <a:prstGeom prst="rect">
            <a:avLst/>
          </a:prstGeom>
          <a:noFill/>
        </p:spPr>
        <p:txBody>
          <a:bodyPr wrap="square">
            <a:spAutoFit/>
          </a:bodyPr>
          <a:lstStyle/>
          <a:p>
            <a:r>
              <a:rPr lang="en-US" sz="2400" b="1" dirty="0">
                <a:solidFill>
                  <a:srgbClr val="2EA234"/>
                </a:solidFill>
                <a:latin typeface="Calibri"/>
                <a:cs typeface="Calibri"/>
              </a:rPr>
              <a:t>A </a:t>
            </a:r>
            <a:r>
              <a:rPr lang="en-US" sz="2400" b="1" dirty="0" err="1">
                <a:solidFill>
                  <a:srgbClr val="2EA234"/>
                </a:solidFill>
                <a:latin typeface="Calibri"/>
                <a:cs typeface="Calibri"/>
              </a:rPr>
              <a:t>nemek</a:t>
            </a:r>
            <a:r>
              <a:rPr lang="en-US" sz="2400" b="1" dirty="0">
                <a:solidFill>
                  <a:srgbClr val="2EA234"/>
                </a:solidFill>
                <a:latin typeface="Calibri"/>
                <a:cs typeface="Calibri"/>
              </a:rPr>
              <a:t> </a:t>
            </a:r>
            <a:r>
              <a:rPr lang="en-US" sz="2400" b="1" dirty="0" err="1">
                <a:solidFill>
                  <a:srgbClr val="2EA234"/>
                </a:solidFill>
                <a:latin typeface="Calibri"/>
                <a:cs typeface="Calibri"/>
              </a:rPr>
              <a:t>közötti</a:t>
            </a:r>
            <a:r>
              <a:rPr lang="en-US" sz="2400" b="1" dirty="0">
                <a:solidFill>
                  <a:srgbClr val="2EA234"/>
                </a:solidFill>
                <a:latin typeface="Calibri"/>
                <a:cs typeface="Calibri"/>
              </a:rPr>
              <a:t> </a:t>
            </a:r>
            <a:r>
              <a:rPr lang="en-US" sz="2400" b="1" dirty="0" err="1">
                <a:solidFill>
                  <a:srgbClr val="2EA234"/>
                </a:solidFill>
                <a:latin typeface="Calibri"/>
                <a:cs typeface="Calibri"/>
              </a:rPr>
              <a:t>egyenlőség</a:t>
            </a:r>
            <a:r>
              <a:rPr lang="en-US" sz="2400" b="1" dirty="0">
                <a:solidFill>
                  <a:srgbClr val="2EA234"/>
                </a:solidFill>
                <a:latin typeface="Calibri"/>
                <a:cs typeface="Calibri"/>
              </a:rPr>
              <a:t> </a:t>
            </a:r>
            <a:r>
              <a:rPr lang="en-US" sz="2400" b="1" dirty="0" err="1">
                <a:solidFill>
                  <a:srgbClr val="2EA234"/>
                </a:solidFill>
                <a:latin typeface="Calibri"/>
                <a:cs typeface="Calibri"/>
              </a:rPr>
              <a:t>előmozdítását</a:t>
            </a:r>
            <a:r>
              <a:rPr lang="en-US" sz="2400" b="1" dirty="0">
                <a:solidFill>
                  <a:srgbClr val="2EA234"/>
                </a:solidFill>
                <a:latin typeface="Calibri"/>
                <a:cs typeface="Calibri"/>
              </a:rPr>
              <a:t> </a:t>
            </a:r>
            <a:r>
              <a:rPr lang="en-US" sz="2400" b="1" dirty="0" err="1">
                <a:solidFill>
                  <a:srgbClr val="2EA234"/>
                </a:solidFill>
                <a:latin typeface="Calibri"/>
                <a:cs typeface="Calibri"/>
              </a:rPr>
              <a:t>célzó</a:t>
            </a:r>
            <a:r>
              <a:rPr lang="en-US" sz="2400" b="1" dirty="0">
                <a:solidFill>
                  <a:srgbClr val="2EA234"/>
                </a:solidFill>
                <a:latin typeface="Calibri"/>
                <a:cs typeface="Calibri"/>
              </a:rPr>
              <a:t> </a:t>
            </a:r>
            <a:r>
              <a:rPr lang="en-US" sz="2400" b="1" dirty="0" err="1">
                <a:solidFill>
                  <a:srgbClr val="2EA234"/>
                </a:solidFill>
                <a:latin typeface="Calibri"/>
                <a:cs typeface="Calibri"/>
              </a:rPr>
              <a:t>intézkedések</a:t>
            </a:r>
            <a:r>
              <a:rPr lang="en-US" sz="2400" b="1" dirty="0">
                <a:solidFill>
                  <a:srgbClr val="2EA234"/>
                </a:solidFill>
                <a:latin typeface="Calibri"/>
                <a:cs typeface="Calibri"/>
              </a:rPr>
              <a:t> a </a:t>
            </a:r>
            <a:r>
              <a:rPr lang="en-US" sz="2400" b="1" dirty="0" err="1">
                <a:solidFill>
                  <a:srgbClr val="2EA234"/>
                </a:solidFill>
                <a:latin typeface="Calibri"/>
                <a:cs typeface="Calibri"/>
              </a:rPr>
              <a:t>projektben</a:t>
            </a:r>
            <a:endParaRPr lang="cs-CZ" sz="2400" b="1" i="0" dirty="0">
              <a:solidFill>
                <a:srgbClr val="2EA234"/>
              </a:solidFill>
              <a:latin typeface="Calibri"/>
              <a:cs typeface="Calibri"/>
            </a:endParaRPr>
          </a:p>
        </p:txBody>
      </p:sp>
    </p:spTree>
    <p:extLst>
      <p:ext uri="{BB962C8B-B14F-4D97-AF65-F5344CB8AC3E}">
        <p14:creationId xmlns:p14="http://schemas.microsoft.com/office/powerpoint/2010/main" val="2038196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D0FE89D4-F96E-4613-96BB-41698D974B25}"/>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27804F6D-7E19-4590-AD6C-FC72744ABC5C}"/>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C69A1EF1-8299-4A90-B45A-E1E390E44480}"/>
              </a:ext>
            </a:extLst>
          </p:cNvPr>
          <p:cNvSpPr txBox="1"/>
          <p:nvPr/>
        </p:nvSpPr>
        <p:spPr>
          <a:xfrm>
            <a:off x="2671104" y="1390443"/>
            <a:ext cx="8492762" cy="400110"/>
          </a:xfrm>
          <a:prstGeom prst="rect">
            <a:avLst/>
          </a:prstGeom>
          <a:noFill/>
        </p:spPr>
        <p:txBody>
          <a:bodyPr wrap="square">
            <a:spAutoFit/>
          </a:bodyPr>
          <a:lstStyle/>
          <a:p>
            <a:r>
              <a:rPr lang="en-US" sz="2000" b="1" dirty="0">
                <a:solidFill>
                  <a:srgbClr val="2EA234"/>
                </a:solidFill>
                <a:latin typeface="Calibri"/>
                <a:cs typeface="Calibri"/>
              </a:rPr>
              <a:t>A </a:t>
            </a:r>
            <a:r>
              <a:rPr lang="en-US" sz="2000" b="1" dirty="0" err="1">
                <a:solidFill>
                  <a:srgbClr val="2EA234"/>
                </a:solidFill>
                <a:latin typeface="Calibri"/>
                <a:cs typeface="Calibri"/>
              </a:rPr>
              <a:t>nemek</a:t>
            </a:r>
            <a:r>
              <a:rPr lang="en-US" sz="2000" b="1" dirty="0">
                <a:solidFill>
                  <a:srgbClr val="2EA234"/>
                </a:solidFill>
                <a:latin typeface="Calibri"/>
                <a:cs typeface="Calibri"/>
              </a:rPr>
              <a:t> </a:t>
            </a:r>
            <a:r>
              <a:rPr lang="en-US" sz="2000" b="1" dirty="0" err="1">
                <a:solidFill>
                  <a:srgbClr val="2EA234"/>
                </a:solidFill>
                <a:latin typeface="Calibri"/>
                <a:cs typeface="Calibri"/>
              </a:rPr>
              <a:t>közötti</a:t>
            </a:r>
            <a:r>
              <a:rPr lang="en-US" sz="2000" b="1" dirty="0">
                <a:solidFill>
                  <a:srgbClr val="2EA234"/>
                </a:solidFill>
                <a:latin typeface="Calibri"/>
                <a:cs typeface="Calibri"/>
              </a:rPr>
              <a:t> </a:t>
            </a:r>
            <a:r>
              <a:rPr lang="en-US" sz="2000" b="1" dirty="0" err="1">
                <a:solidFill>
                  <a:srgbClr val="2EA234"/>
                </a:solidFill>
                <a:latin typeface="Calibri"/>
                <a:cs typeface="Calibri"/>
              </a:rPr>
              <a:t>egyenlőség</a:t>
            </a:r>
            <a:r>
              <a:rPr lang="en-US" sz="2000" b="1" dirty="0">
                <a:solidFill>
                  <a:srgbClr val="2EA234"/>
                </a:solidFill>
                <a:latin typeface="Calibri"/>
                <a:cs typeface="Calibri"/>
              </a:rPr>
              <a:t> </a:t>
            </a:r>
            <a:r>
              <a:rPr lang="en-US" sz="2000" b="1" dirty="0" err="1">
                <a:solidFill>
                  <a:srgbClr val="2EA234"/>
                </a:solidFill>
                <a:latin typeface="Calibri"/>
                <a:cs typeface="Calibri"/>
              </a:rPr>
              <a:t>előmozdítását</a:t>
            </a:r>
            <a:r>
              <a:rPr lang="en-US" sz="2000" b="1" dirty="0">
                <a:solidFill>
                  <a:srgbClr val="2EA234"/>
                </a:solidFill>
                <a:latin typeface="Calibri"/>
                <a:cs typeface="Calibri"/>
              </a:rPr>
              <a:t> </a:t>
            </a:r>
            <a:r>
              <a:rPr lang="en-US" sz="2000" b="1" dirty="0" err="1">
                <a:solidFill>
                  <a:srgbClr val="2EA234"/>
                </a:solidFill>
                <a:latin typeface="Calibri"/>
                <a:cs typeface="Calibri"/>
              </a:rPr>
              <a:t>célzó</a:t>
            </a:r>
            <a:r>
              <a:rPr lang="en-US" sz="2000" b="1" dirty="0">
                <a:solidFill>
                  <a:srgbClr val="2EA234"/>
                </a:solidFill>
                <a:latin typeface="Calibri"/>
                <a:cs typeface="Calibri"/>
              </a:rPr>
              <a:t> </a:t>
            </a:r>
            <a:r>
              <a:rPr lang="en-US" sz="2000" b="1" dirty="0" err="1">
                <a:solidFill>
                  <a:srgbClr val="2EA234"/>
                </a:solidFill>
                <a:latin typeface="Calibri"/>
                <a:cs typeface="Calibri"/>
              </a:rPr>
              <a:t>intézkedések</a:t>
            </a:r>
            <a:r>
              <a:rPr lang="en-US" sz="2000" b="1" dirty="0">
                <a:solidFill>
                  <a:srgbClr val="2EA234"/>
                </a:solidFill>
                <a:latin typeface="Calibri"/>
                <a:cs typeface="Calibri"/>
              </a:rPr>
              <a:t> a </a:t>
            </a:r>
            <a:r>
              <a:rPr lang="en-US" sz="2000" b="1" dirty="0" err="1">
                <a:solidFill>
                  <a:srgbClr val="2EA234"/>
                </a:solidFill>
                <a:latin typeface="Calibri"/>
                <a:cs typeface="Calibri"/>
              </a:rPr>
              <a:t>projektben</a:t>
            </a:r>
            <a:endParaRPr lang="cs-CZ" sz="2000" b="1" i="0" dirty="0">
              <a:solidFill>
                <a:srgbClr val="2EA234"/>
              </a:solidFill>
              <a:latin typeface="Calibri"/>
              <a:cs typeface="Calibri"/>
            </a:endParaRPr>
          </a:p>
        </p:txBody>
      </p:sp>
      <p:sp>
        <p:nvSpPr>
          <p:cNvPr id="4" name="Rectangle 2">
            <a:extLst>
              <a:ext uri="{FF2B5EF4-FFF2-40B4-BE49-F238E27FC236}">
                <a16:creationId xmlns:a16="http://schemas.microsoft.com/office/drawing/2014/main" id="{5C1739DD-DC8E-3E07-DBB3-B04C1E8A5D60}"/>
              </a:ext>
            </a:extLst>
          </p:cNvPr>
          <p:cNvSpPr>
            <a:spLocks noChangeArrowheads="1"/>
          </p:cNvSpPr>
          <p:nvPr/>
        </p:nvSpPr>
        <p:spPr bwMode="auto">
          <a:xfrm>
            <a:off x="1288026" y="1920251"/>
            <a:ext cx="937964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Terjesztési és kommunikációs terv "nemi dimenzióval"</a:t>
            </a:r>
            <a:r>
              <a:rPr kumimoji="0" lang="hu-HU" altLang="hu-HU" sz="1800" b="0" i="0" u="none" strike="noStrike" cap="none" normalizeH="0" baseline="0" dirty="0">
                <a:ln>
                  <a:noFill/>
                </a:ln>
                <a:solidFill>
                  <a:schemeClr val="tx1"/>
                </a:solidFill>
                <a:effectLst/>
              </a:rPr>
              <a:t>: Elfogadhatósági feltétel a Horizont Európa projektekben.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A nemek szempontjából érzékeny kommunikáció alkalmazása</a:t>
            </a:r>
            <a:r>
              <a:rPr kumimoji="0" lang="hu-HU" altLang="hu-HU" sz="1800" b="0" i="0" u="none" strike="noStrike" cap="none" normalizeH="0" baseline="0" dirty="0">
                <a:ln>
                  <a:noFill/>
                </a:ln>
                <a:solidFill>
                  <a:schemeClr val="tx1"/>
                </a:solidFill>
                <a:effectLst/>
              </a:rPr>
              <a:t>: Beleértve a résztvevők anyanyelvére történő fordítást és a nemi sztereotípiák eltávolítását.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"A nemek közötti egyenlőséggel kapcsolatos tudatosság növelése" workshopok és tevékenységek szervezése</a:t>
            </a:r>
            <a:r>
              <a:rPr kumimoji="0" lang="hu-HU" altLang="hu-HU" sz="1800" b="0" i="0" u="none" strike="noStrike" cap="none" normalizeH="0" baseline="0" dirty="0">
                <a:ln>
                  <a:noFill/>
                </a:ln>
                <a:solidFill>
                  <a:schemeClr val="tx1"/>
                </a:solidFill>
                <a:effectLst/>
              </a:rPr>
              <a:t> kutatókkal és hallgatókkal. Például: "Nemek közötti egyensúly a STEAM területeken".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Nemi alapú projektekkel és testvérprojektekkel közös tevékenységek létrehozása</a:t>
            </a:r>
            <a:r>
              <a:rPr kumimoji="0" lang="hu-HU" altLang="hu-HU" sz="1800" b="0" i="0" u="none" strike="noStrike" cap="none" normalizeH="0" baseline="0" dirty="0">
                <a:ln>
                  <a:noFill/>
                </a:ln>
                <a:solidFill>
                  <a:schemeClr val="tx1"/>
                </a:solidFill>
                <a:effectLst/>
              </a:rPr>
              <a:t>. Például: kerekasztal-beszélgetés a nemek közötti egyenlőséggel kapcsolatos kérdésekről testvérprojektek között.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Projektintézkedések kidolgozása</a:t>
            </a:r>
            <a:r>
              <a:rPr kumimoji="0" lang="hu-HU" altLang="hu-HU" sz="1800" b="0" i="0" u="none" strike="noStrike" cap="none" normalizeH="0" baseline="0" dirty="0">
                <a:ln>
                  <a:noFill/>
                </a:ln>
                <a:solidFill>
                  <a:schemeClr val="tx1"/>
                </a:solidFill>
                <a:effectLst/>
              </a:rPr>
              <a:t> a résztvevők nemek közötti egyenlőséggel foglalkozó osztályaival és egységeivel együttműködve, valamint a nemek közötti egyenlőségi tervért felelős szervezeti egységekkel.</a:t>
            </a:r>
          </a:p>
        </p:txBody>
      </p:sp>
    </p:spTree>
    <p:extLst>
      <p:ext uri="{BB962C8B-B14F-4D97-AF65-F5344CB8AC3E}">
        <p14:creationId xmlns:p14="http://schemas.microsoft.com/office/powerpoint/2010/main" val="408603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637A5D13-15D1-44BE-B4AB-B2F5EEF59DC1}"/>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72F5DE76-637A-4E3F-80B7-796F582479F9}"/>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CCAC9A6D-93A8-497D-8936-05FB65C816DE}"/>
              </a:ext>
            </a:extLst>
          </p:cNvPr>
          <p:cNvSpPr txBox="1"/>
          <p:nvPr/>
        </p:nvSpPr>
        <p:spPr>
          <a:xfrm>
            <a:off x="2147078" y="1394095"/>
            <a:ext cx="8492762" cy="400110"/>
          </a:xfrm>
          <a:prstGeom prst="rect">
            <a:avLst/>
          </a:prstGeom>
          <a:noFill/>
        </p:spPr>
        <p:txBody>
          <a:bodyPr wrap="square">
            <a:spAutoFit/>
          </a:bodyPr>
          <a:lstStyle/>
          <a:p>
            <a:r>
              <a:rPr lang="en-US" sz="2000" b="1" dirty="0">
                <a:solidFill>
                  <a:srgbClr val="2EA234"/>
                </a:solidFill>
                <a:latin typeface="Calibri"/>
                <a:cs typeface="Calibri"/>
              </a:rPr>
              <a:t>A </a:t>
            </a:r>
            <a:r>
              <a:rPr lang="en-US" sz="2000" b="1" dirty="0" err="1">
                <a:solidFill>
                  <a:srgbClr val="2EA234"/>
                </a:solidFill>
                <a:latin typeface="Calibri"/>
                <a:cs typeface="Calibri"/>
              </a:rPr>
              <a:t>nemek</a:t>
            </a:r>
            <a:r>
              <a:rPr lang="en-US" sz="2000" b="1" dirty="0">
                <a:solidFill>
                  <a:srgbClr val="2EA234"/>
                </a:solidFill>
                <a:latin typeface="Calibri"/>
                <a:cs typeface="Calibri"/>
              </a:rPr>
              <a:t> </a:t>
            </a:r>
            <a:r>
              <a:rPr lang="en-US" sz="2000" b="1" dirty="0" err="1">
                <a:solidFill>
                  <a:srgbClr val="2EA234"/>
                </a:solidFill>
                <a:latin typeface="Calibri"/>
                <a:cs typeface="Calibri"/>
              </a:rPr>
              <a:t>közötti</a:t>
            </a:r>
            <a:r>
              <a:rPr lang="en-US" sz="2000" b="1" dirty="0">
                <a:solidFill>
                  <a:srgbClr val="2EA234"/>
                </a:solidFill>
                <a:latin typeface="Calibri"/>
                <a:cs typeface="Calibri"/>
              </a:rPr>
              <a:t> </a:t>
            </a:r>
            <a:r>
              <a:rPr lang="en-US" sz="2000" b="1" dirty="0" err="1">
                <a:solidFill>
                  <a:srgbClr val="2EA234"/>
                </a:solidFill>
                <a:latin typeface="Calibri"/>
                <a:cs typeface="Calibri"/>
              </a:rPr>
              <a:t>egyenlőség</a:t>
            </a:r>
            <a:r>
              <a:rPr lang="en-US" sz="2000" b="1" dirty="0">
                <a:solidFill>
                  <a:srgbClr val="2EA234"/>
                </a:solidFill>
                <a:latin typeface="Calibri"/>
                <a:cs typeface="Calibri"/>
              </a:rPr>
              <a:t> </a:t>
            </a:r>
            <a:r>
              <a:rPr lang="en-US" sz="2000" b="1" dirty="0" err="1">
                <a:solidFill>
                  <a:srgbClr val="2EA234"/>
                </a:solidFill>
                <a:latin typeface="Calibri"/>
                <a:cs typeface="Calibri"/>
              </a:rPr>
              <a:t>előmozdítását</a:t>
            </a:r>
            <a:r>
              <a:rPr lang="en-US" sz="2000" b="1" dirty="0">
                <a:solidFill>
                  <a:srgbClr val="2EA234"/>
                </a:solidFill>
                <a:latin typeface="Calibri"/>
                <a:cs typeface="Calibri"/>
              </a:rPr>
              <a:t> </a:t>
            </a:r>
            <a:r>
              <a:rPr lang="en-US" sz="2000" b="1" dirty="0" err="1">
                <a:solidFill>
                  <a:srgbClr val="2EA234"/>
                </a:solidFill>
                <a:latin typeface="Calibri"/>
                <a:cs typeface="Calibri"/>
              </a:rPr>
              <a:t>célzó</a:t>
            </a:r>
            <a:r>
              <a:rPr lang="en-US" sz="2000" b="1" dirty="0">
                <a:solidFill>
                  <a:srgbClr val="2EA234"/>
                </a:solidFill>
                <a:latin typeface="Calibri"/>
                <a:cs typeface="Calibri"/>
              </a:rPr>
              <a:t> </a:t>
            </a:r>
            <a:r>
              <a:rPr lang="en-US" sz="2000" b="1" dirty="0" err="1">
                <a:solidFill>
                  <a:srgbClr val="2EA234"/>
                </a:solidFill>
                <a:latin typeface="Calibri"/>
                <a:cs typeface="Calibri"/>
              </a:rPr>
              <a:t>intézkedések</a:t>
            </a:r>
            <a:r>
              <a:rPr lang="en-US" sz="2000" b="1" dirty="0">
                <a:solidFill>
                  <a:srgbClr val="2EA234"/>
                </a:solidFill>
                <a:latin typeface="Calibri"/>
                <a:cs typeface="Calibri"/>
              </a:rPr>
              <a:t> a </a:t>
            </a:r>
            <a:r>
              <a:rPr lang="en-US" sz="2000" b="1" dirty="0" err="1">
                <a:solidFill>
                  <a:srgbClr val="2EA234"/>
                </a:solidFill>
                <a:latin typeface="Calibri"/>
                <a:cs typeface="Calibri"/>
              </a:rPr>
              <a:t>projektben</a:t>
            </a:r>
            <a:endParaRPr lang="cs-CZ" sz="2000" b="1" i="0" dirty="0">
              <a:solidFill>
                <a:srgbClr val="2EA234"/>
              </a:solidFill>
              <a:latin typeface="Calibri"/>
              <a:cs typeface="Calibri"/>
            </a:endParaRPr>
          </a:p>
        </p:txBody>
      </p:sp>
      <p:sp>
        <p:nvSpPr>
          <p:cNvPr id="3" name="Rectangle 1">
            <a:extLst>
              <a:ext uri="{FF2B5EF4-FFF2-40B4-BE49-F238E27FC236}">
                <a16:creationId xmlns:a16="http://schemas.microsoft.com/office/drawing/2014/main" id="{FD583920-3807-F074-1C2C-2ADB22D69ABF}"/>
              </a:ext>
            </a:extLst>
          </p:cNvPr>
          <p:cNvSpPr>
            <a:spLocks noChangeArrowheads="1"/>
          </p:cNvSpPr>
          <p:nvPr/>
        </p:nvSpPr>
        <p:spPr bwMode="auto">
          <a:xfrm rot="10800000" flipV="1">
            <a:off x="1630713" y="2184075"/>
            <a:ext cx="86450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000" b="1" i="0" u="none" strike="noStrike" cap="none" normalizeH="0" baseline="0" dirty="0">
                <a:ln>
                  <a:noFill/>
                </a:ln>
                <a:solidFill>
                  <a:schemeClr val="tx1"/>
                </a:solidFill>
                <a:effectLst/>
              </a:rPr>
              <a:t>Családbarát politikák elfogadása</a:t>
            </a:r>
            <a:r>
              <a:rPr kumimoji="0" lang="hu-HU" altLang="hu-HU" sz="2000" b="0" i="0" u="none" strike="noStrike" cap="none" normalizeH="0" baseline="0" dirty="0">
                <a:ln>
                  <a:noFill/>
                </a:ln>
                <a:solidFill>
                  <a:schemeClr val="tx1"/>
                </a:solidFill>
                <a:effectLst/>
              </a:rPr>
              <a:t>: Például: Kedd-szerda-csütörtök.</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000" b="1" i="0" u="none" strike="noStrike" cap="none" normalizeH="0" baseline="0" dirty="0">
                <a:ln>
                  <a:noFill/>
                </a:ln>
                <a:solidFill>
                  <a:schemeClr val="tx1"/>
                </a:solidFill>
                <a:effectLst/>
              </a:rPr>
              <a:t>A nemek és nemek szerinti elemzés felállítása</a:t>
            </a:r>
            <a:r>
              <a:rPr kumimoji="0" lang="hu-HU" altLang="hu-HU" sz="2000" b="0" i="0" u="none" strike="noStrike" cap="none" normalizeH="0" baseline="0" dirty="0">
                <a:ln>
                  <a:noFill/>
                </a:ln>
                <a:solidFill>
                  <a:schemeClr val="tx1"/>
                </a:solidFill>
                <a:effectLst/>
              </a:rPr>
              <a:t>: Táblázatok, ábrák és a nemek szerinti megállapítások leírása, ha van ilyen.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000" b="1" i="0" u="none" strike="noStrike" cap="none" normalizeH="0" baseline="0" dirty="0">
                <a:ln>
                  <a:noFill/>
                </a:ln>
                <a:solidFill>
                  <a:schemeClr val="tx1"/>
                </a:solidFill>
                <a:effectLst/>
              </a:rPr>
              <a:t>Láthatóság</a:t>
            </a:r>
            <a:r>
              <a:rPr kumimoji="0" lang="hu-HU" altLang="hu-HU" sz="2000" b="0" i="0" u="none" strike="noStrike" cap="none" normalizeH="0" baseline="0" dirty="0">
                <a:ln>
                  <a:noFill/>
                </a:ln>
                <a:solidFill>
                  <a:schemeClr val="tx1"/>
                </a:solidFill>
                <a:effectLst/>
              </a:rPr>
              <a:t>: Az eredmények közzétételekor figyelembe kell venni a nemek közötti egyenlőség szempontjaira szakosodott magazinokat és weboldalakat, valamint a szakpolitikai összefoglalókat. Példa: Gendered </a:t>
            </a:r>
            <a:r>
              <a:rPr kumimoji="0" lang="hu-HU" altLang="hu-HU" sz="2000" b="0" i="0" u="none" strike="noStrike" cap="none" normalizeH="0" baseline="0" dirty="0" err="1">
                <a:ln>
                  <a:noFill/>
                </a:ln>
                <a:solidFill>
                  <a:schemeClr val="tx1"/>
                </a:solidFill>
                <a:effectLst/>
              </a:rPr>
              <a:t>Innovations</a:t>
            </a:r>
            <a:r>
              <a:rPr kumimoji="0" lang="hu-HU" altLang="hu-HU" sz="20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000" b="1" i="0" u="none" strike="noStrike" cap="none" normalizeH="0" baseline="0" dirty="0">
                <a:ln>
                  <a:noFill/>
                </a:ln>
                <a:solidFill>
                  <a:schemeClr val="tx1"/>
                </a:solidFill>
                <a:effectLst/>
              </a:rPr>
              <a:t>Intézkedések a nemi alapú erőszak megelőzésére és kezelésére</a:t>
            </a:r>
            <a:r>
              <a:rPr kumimoji="0" lang="hu-HU" altLang="hu-HU" sz="2000" b="0" i="0" u="none" strike="noStrike" cap="none" normalizeH="0" baseline="0" dirty="0">
                <a:ln>
                  <a:noFill/>
                </a:ln>
                <a:solidFill>
                  <a:schemeClr val="tx1"/>
                </a:solidFill>
                <a:effectLst/>
              </a:rPr>
              <a:t>: Például a szexuális zaklatás.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000" b="1" i="0" u="none" strike="noStrike" cap="none" normalizeH="0" baseline="0" dirty="0">
                <a:ln>
                  <a:noFill/>
                </a:ln>
                <a:solidFill>
                  <a:schemeClr val="tx1"/>
                </a:solidFill>
                <a:effectLst/>
              </a:rPr>
              <a:t>Nemek közötti tervezés és költségvetés-tervezés</a:t>
            </a:r>
            <a:r>
              <a:rPr kumimoji="0" lang="hu-HU" altLang="hu-HU" sz="2000" b="0" i="0" u="none" strike="noStrike" cap="none" normalizeH="0" baseline="0" dirty="0">
                <a:ln>
                  <a:noFill/>
                </a:ln>
                <a:solidFill>
                  <a:schemeClr val="tx1"/>
                </a:solidFill>
                <a:effectLst/>
              </a:rPr>
              <a:t>.</a:t>
            </a:r>
          </a:p>
        </p:txBody>
      </p:sp>
    </p:spTree>
    <p:extLst>
      <p:ext uri="{BB962C8B-B14F-4D97-AF65-F5344CB8AC3E}">
        <p14:creationId xmlns:p14="http://schemas.microsoft.com/office/powerpoint/2010/main" val="28440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3">
            <a:extLst>
              <a:ext uri="{FF2B5EF4-FFF2-40B4-BE49-F238E27FC236}">
                <a16:creationId xmlns:a16="http://schemas.microsoft.com/office/drawing/2014/main" id="{BCD96489-9832-2120-9F17-8C5D200B9122}"/>
              </a:ext>
            </a:extLst>
          </p:cNvPr>
          <p:cNvSpPr txBox="1"/>
          <p:nvPr/>
        </p:nvSpPr>
        <p:spPr>
          <a:xfrm>
            <a:off x="1115039" y="1163332"/>
            <a:ext cx="4987837" cy="523220"/>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tx1">
                    <a:lumMod val="65000"/>
                    <a:lumOff val="35000"/>
                  </a:schemeClr>
                </a:solidFill>
                <a:latin typeface="Calibri"/>
                <a:cs typeface="Calibri"/>
              </a:rPr>
              <a:t>Fogalomtár</a:t>
            </a:r>
            <a:endParaRPr lang="cs-CZ" sz="2800" b="1" i="0" dirty="0">
              <a:solidFill>
                <a:schemeClr val="tx1">
                  <a:lumMod val="65000"/>
                  <a:lumOff val="35000"/>
                </a:schemeClr>
              </a:solidFill>
              <a:latin typeface="Calibri"/>
              <a:cs typeface="Calibri"/>
            </a:endParaRPr>
          </a:p>
        </p:txBody>
      </p:sp>
      <p:sp>
        <p:nvSpPr>
          <p:cNvPr id="10" name="QuadreDeText 2">
            <a:extLst>
              <a:ext uri="{FF2B5EF4-FFF2-40B4-BE49-F238E27FC236}">
                <a16:creationId xmlns:a16="http://schemas.microsoft.com/office/drawing/2014/main" id="{C7C8A01B-186D-2491-BFAA-2ED81D6C24A1}"/>
              </a:ext>
            </a:extLst>
          </p:cNvPr>
          <p:cNvSpPr txBox="1"/>
          <p:nvPr/>
        </p:nvSpPr>
        <p:spPr>
          <a:xfrm>
            <a:off x="6536008" y="1863879"/>
            <a:ext cx="4646342" cy="333937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hu-HU" sz="1400" b="1" dirty="0">
                <a:ea typeface="Calibri"/>
                <a:cs typeface="Segoe UI"/>
              </a:rPr>
              <a:t>Nemek közötti egyenlőség: </a:t>
            </a:r>
            <a:r>
              <a:rPr lang="hu-HU" sz="1400" dirty="0">
                <a:ea typeface="Calibri"/>
                <a:cs typeface="Segoe UI"/>
              </a:rPr>
              <a:t>Törekvés a nemi alapú diszkrimináció megszüntetésére és a mindenki számára méltányos bánásmód biztosítására.</a:t>
            </a:r>
          </a:p>
          <a:p>
            <a:pPr>
              <a:spcAft>
                <a:spcPts val="600"/>
              </a:spcAft>
            </a:pPr>
            <a:r>
              <a:rPr lang="hu-HU" sz="1400" b="1" dirty="0">
                <a:ea typeface="Calibri"/>
                <a:cs typeface="Segoe UI"/>
              </a:rPr>
              <a:t>Nemek közötti egyenlőségi terv: </a:t>
            </a:r>
            <a:r>
              <a:rPr lang="hu-HU" sz="1400" dirty="0">
                <a:ea typeface="Calibri"/>
                <a:cs typeface="Segoe UI"/>
              </a:rPr>
              <a:t>Egy szervezet által kidolgozott hivatalos dokumentum az esélyegyenlőség előmozdítására és a nemek közötti előítéletek felszámolására a munkahelyen vagy a projektkörnyezetben.</a:t>
            </a:r>
          </a:p>
          <a:p>
            <a:pPr>
              <a:spcAft>
                <a:spcPts val="600"/>
              </a:spcAft>
            </a:pPr>
            <a:r>
              <a:rPr lang="hu-HU" sz="1400" b="1" dirty="0">
                <a:ea typeface="Calibri"/>
                <a:cs typeface="Segoe UI"/>
              </a:rPr>
              <a:t>Nemek közötti hatás: </a:t>
            </a:r>
            <a:r>
              <a:rPr lang="hu-HU" sz="1400" dirty="0">
                <a:ea typeface="Calibri"/>
                <a:cs typeface="Segoe UI"/>
              </a:rPr>
              <a:t>A különböző nemek tapasztalataira vagy a nemek közötti egyenlőségre gyakorolt konkrét hatások vagy eredmények.</a:t>
            </a:r>
          </a:p>
          <a:p>
            <a:pPr>
              <a:spcAft>
                <a:spcPts val="600"/>
              </a:spcAft>
            </a:pPr>
            <a:r>
              <a:rPr lang="hu-HU" sz="1400" b="1" dirty="0">
                <a:ea typeface="Calibri"/>
                <a:cs typeface="Segoe UI"/>
              </a:rPr>
              <a:t>Nemek közötti egyenlőtlenségek: </a:t>
            </a:r>
            <a:r>
              <a:rPr lang="hu-HU" sz="1400" dirty="0">
                <a:ea typeface="+mn-lt"/>
                <a:cs typeface="+mn-lt"/>
              </a:rPr>
              <a:t>A különböző nemű személyeket érintő eltérő bánásmód, lehetőségekhez való hozzáférés vagy erőforrás-elosztás, amely rendszerint társadalmi vagy intézményi torzulásokból fakad.</a:t>
            </a:r>
            <a:endParaRPr lang="en-US" sz="1400" dirty="0">
              <a:ea typeface="+mn-lt"/>
              <a:cs typeface="+mn-lt"/>
            </a:endParaRPr>
          </a:p>
        </p:txBody>
      </p:sp>
      <p:sp>
        <p:nvSpPr>
          <p:cNvPr id="4" name="Rectangle 2">
            <a:extLst>
              <a:ext uri="{FF2B5EF4-FFF2-40B4-BE49-F238E27FC236}">
                <a16:creationId xmlns:a16="http://schemas.microsoft.com/office/drawing/2014/main" id="{7EEB4F60-6FD3-9D07-447E-98EAD388D3DA}"/>
              </a:ext>
            </a:extLst>
          </p:cNvPr>
          <p:cNvSpPr>
            <a:spLocks noChangeArrowheads="1"/>
          </p:cNvSpPr>
          <p:nvPr/>
        </p:nvSpPr>
        <p:spPr bwMode="auto">
          <a:xfrm>
            <a:off x="844916" y="1863879"/>
            <a:ext cx="5528082" cy="33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ts val="600"/>
              </a:spcAft>
              <a:buClrTx/>
              <a:buSzTx/>
              <a:tabLst/>
            </a:pPr>
            <a:r>
              <a:rPr lang="hu-HU" altLang="hu-HU" sz="1400" b="1" dirty="0">
                <a:cs typeface="Segoe UI"/>
              </a:rPr>
              <a:t>Nemek közötti egyensúly</a:t>
            </a:r>
            <a:r>
              <a:rPr lang="hu-HU" altLang="hu-HU" sz="1400" dirty="0">
                <a:cs typeface="Segoe UI"/>
              </a:rPr>
              <a:t>: A nemek igazságos arányának biztosítása egy csoporton, szervezeten vagy csapaton belül, a sokféle nézőpont érvényesülésének elősegítése és az előítéletek csökkentése érdekében.</a:t>
            </a:r>
          </a:p>
          <a:p>
            <a:pPr marR="0" lvl="0" indent="0" fontAlgn="base">
              <a:lnSpc>
                <a:spcPct val="100000"/>
              </a:lnSpc>
              <a:spcBef>
                <a:spcPct val="0"/>
              </a:spcBef>
              <a:spcAft>
                <a:spcPts val="600"/>
              </a:spcAft>
              <a:buClrTx/>
              <a:buSzTx/>
              <a:tabLst/>
            </a:pPr>
            <a:r>
              <a:rPr lang="hu-HU" altLang="hu-HU" sz="1400" b="1" dirty="0">
                <a:cs typeface="Segoe UI"/>
              </a:rPr>
              <a:t>Nemi akadályok</a:t>
            </a:r>
            <a:r>
              <a:rPr lang="hu-HU" altLang="hu-HU" sz="1400" dirty="0">
                <a:cs typeface="Segoe UI"/>
              </a:rPr>
              <a:t>: Olyan korlátok, amelyek a lehetőségekhez, erőforrásokhoz vagy méltányos bánásmódhoz való hozzáférést nemi alapon korlátozzák, és amelyek gyakran társadalmi normákban vagy intézményi gyakorlatokban gyökereznek.</a:t>
            </a:r>
          </a:p>
          <a:p>
            <a:pPr marR="0" lvl="0" indent="0" fontAlgn="base">
              <a:lnSpc>
                <a:spcPct val="100000"/>
              </a:lnSpc>
              <a:spcBef>
                <a:spcPct val="0"/>
              </a:spcBef>
              <a:spcAft>
                <a:spcPts val="600"/>
              </a:spcAft>
              <a:buClrTx/>
              <a:buSzTx/>
              <a:tabLst/>
            </a:pPr>
            <a:r>
              <a:rPr lang="hu-HU" altLang="hu-HU" sz="1400" b="1" dirty="0">
                <a:cs typeface="Segoe UI"/>
              </a:rPr>
              <a:t>Nemi alapú erőszak</a:t>
            </a:r>
            <a:r>
              <a:rPr lang="hu-HU" altLang="hu-HU" sz="1400" dirty="0">
                <a:cs typeface="Segoe UI"/>
              </a:rPr>
              <a:t>: Bármilyen erőszakos cselekmény, amely egy személyt neme miatt ér, és amelynek célja a nemi alapú hatalmi egyenlőtlenségek létrehozása vagy fenntartása.</a:t>
            </a:r>
          </a:p>
          <a:p>
            <a:pPr marR="0" lvl="0" indent="0" fontAlgn="base">
              <a:lnSpc>
                <a:spcPct val="100000"/>
              </a:lnSpc>
              <a:spcBef>
                <a:spcPct val="0"/>
              </a:spcBef>
              <a:spcAft>
                <a:spcPts val="600"/>
              </a:spcAft>
              <a:buClrTx/>
              <a:buSzTx/>
              <a:tabLst/>
            </a:pPr>
            <a:r>
              <a:rPr lang="hu-HU" altLang="hu-HU" sz="1400" b="1" dirty="0">
                <a:cs typeface="Segoe UI"/>
              </a:rPr>
              <a:t>Nemi dimenzió</a:t>
            </a:r>
            <a:r>
              <a:rPr lang="hu-HU" altLang="hu-HU" sz="1400" dirty="0">
                <a:cs typeface="Segoe UI"/>
              </a:rPr>
              <a:t>: A nemek közötti egyenlőség szempontjainak beépítése a politikák, projektek vagy kutatások tervezésébe, megvalósításába és értékelésébe annak érdekében, hogy minden nem számára méltányos előnyöket biztosítsanak.</a:t>
            </a:r>
          </a:p>
        </p:txBody>
      </p:sp>
    </p:spTree>
    <p:extLst>
      <p:ext uri="{BB962C8B-B14F-4D97-AF65-F5344CB8AC3E}">
        <p14:creationId xmlns:p14="http://schemas.microsoft.com/office/powerpoint/2010/main" val="2100357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498849" y="2068287"/>
            <a:ext cx="8902950" cy="1092607"/>
          </a:xfrm>
          <a:prstGeom prst="rect">
            <a:avLst/>
          </a:prstGeom>
          <a:noFill/>
        </p:spPr>
        <p:txBody>
          <a:bodyPr wrap="square" lIns="91440" tIns="45720" rIns="91440" bIns="45720" rtlCol="0" anchor="t">
            <a:spAutoFit/>
          </a:bodyPr>
          <a:lstStyle/>
          <a:p>
            <a:pPr>
              <a:spcAft>
                <a:spcPts val="600"/>
              </a:spcAft>
            </a:pPr>
            <a:r>
              <a:rPr lang="es-ES" sz="2000" b="1" u="sng" dirty="0"/>
              <a:t>IRÁNYÍTÁSI STRUKTÚRA ÉS SZERVEK</a:t>
            </a:r>
            <a:endParaRPr lang="ca-ES" sz="2000" dirty="0">
              <a:cs typeface="Calibri"/>
            </a:endParaRPr>
          </a:p>
          <a:p>
            <a:pPr>
              <a:spcAft>
                <a:spcPts val="600"/>
              </a:spcAft>
            </a:pPr>
            <a:r>
              <a:rPr lang="en-US" sz="2000" dirty="0" err="1"/>
              <a:t>Megvan</a:t>
            </a:r>
            <a:r>
              <a:rPr lang="en-US" sz="2000" dirty="0"/>
              <a:t>-e a </a:t>
            </a:r>
            <a:r>
              <a:rPr lang="en-US" sz="2000" dirty="0" err="1"/>
              <a:t>nemek</a:t>
            </a:r>
            <a:r>
              <a:rPr lang="en-US" sz="2000" dirty="0"/>
              <a:t> </a:t>
            </a:r>
            <a:r>
              <a:rPr lang="en-US" sz="2000" dirty="0" err="1"/>
              <a:t>közötti</a:t>
            </a:r>
            <a:r>
              <a:rPr lang="en-US" sz="2000" dirty="0"/>
              <a:t> </a:t>
            </a:r>
            <a:r>
              <a:rPr lang="en-US" sz="2000" dirty="0" err="1"/>
              <a:t>egyensúly</a:t>
            </a:r>
            <a:r>
              <a:rPr lang="en-US" sz="2000" dirty="0"/>
              <a:t> a </a:t>
            </a:r>
            <a:r>
              <a:rPr lang="en-US" sz="2000" dirty="0" err="1"/>
              <a:t>projektkonzorciumban</a:t>
            </a:r>
            <a:r>
              <a:rPr lang="en-US" sz="2000" dirty="0"/>
              <a:t> </a:t>
            </a:r>
            <a:r>
              <a:rPr lang="en-US" sz="2000" dirty="0" err="1"/>
              <a:t>és</a:t>
            </a:r>
            <a:r>
              <a:rPr lang="en-US" sz="2000" dirty="0"/>
              <a:t> a </a:t>
            </a:r>
            <a:r>
              <a:rPr lang="en-US" sz="2000" dirty="0" err="1"/>
              <a:t>csoportban</a:t>
            </a:r>
            <a:r>
              <a:rPr lang="en-US" sz="2000" dirty="0"/>
              <a:t>, </a:t>
            </a:r>
            <a:r>
              <a:rPr lang="en-US" sz="2000" dirty="0" err="1"/>
              <a:t>minden</a:t>
            </a:r>
            <a:r>
              <a:rPr lang="en-US" sz="2000" dirty="0"/>
              <a:t> </a:t>
            </a:r>
            <a:r>
              <a:rPr lang="en-US" sz="2000" dirty="0" err="1"/>
              <a:t>szinten</a:t>
            </a:r>
            <a:r>
              <a:rPr lang="en-US" sz="2000" dirty="0"/>
              <a:t> </a:t>
            </a:r>
            <a:r>
              <a:rPr lang="en-US" sz="2000" dirty="0" err="1"/>
              <a:t>és</a:t>
            </a:r>
            <a:r>
              <a:rPr lang="en-US" sz="2000" dirty="0"/>
              <a:t> a </a:t>
            </a:r>
            <a:r>
              <a:rPr lang="en-US" sz="2000" dirty="0" err="1"/>
              <a:t>döntéshozatali</a:t>
            </a:r>
            <a:r>
              <a:rPr lang="en-US" sz="2000" dirty="0"/>
              <a:t> </a:t>
            </a:r>
            <a:r>
              <a:rPr lang="en-US" sz="2000" dirty="0" err="1"/>
              <a:t>pozíciókban</a:t>
            </a:r>
            <a:r>
              <a:rPr lang="en-US" sz="2000" dirty="0"/>
              <a:t>?</a:t>
            </a:r>
          </a:p>
        </p:txBody>
      </p:sp>
      <p:pic>
        <p:nvPicPr>
          <p:cNvPr id="9" name="Imagen 3">
            <a:extLst>
              <a:ext uri="{FF2B5EF4-FFF2-40B4-BE49-F238E27FC236}">
                <a16:creationId xmlns:a16="http://schemas.microsoft.com/office/drawing/2014/main" id="{51C74EB0-D157-4262-ADAE-CDD87F59E8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8F3DEEDC-4927-4317-BF33-F690F233B8D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A </a:t>
            </a:r>
            <a:r>
              <a:rPr lang="en-US" sz="2800" b="1" dirty="0" err="1">
                <a:solidFill>
                  <a:schemeClr val="tx1">
                    <a:lumMod val="65000"/>
                    <a:lumOff val="35000"/>
                  </a:schemeClr>
                </a:solidFill>
                <a:latin typeface="Calibri"/>
                <a:cs typeface="Calibri"/>
              </a:rPr>
              <a:t>kutatási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projektek</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nemi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dimenziója</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1AC23B8-A186-4AA2-B6B1-F364DD6838F0}"/>
              </a:ext>
            </a:extLst>
          </p:cNvPr>
          <p:cNvSpPr txBox="1"/>
          <p:nvPr/>
        </p:nvSpPr>
        <p:spPr>
          <a:xfrm>
            <a:off x="2125283" y="1422353"/>
            <a:ext cx="8492762" cy="400110"/>
          </a:xfrm>
          <a:prstGeom prst="rect">
            <a:avLst/>
          </a:prstGeom>
          <a:noFill/>
        </p:spPr>
        <p:txBody>
          <a:bodyPr wrap="square">
            <a:spAutoFit/>
          </a:bodyPr>
          <a:lstStyle/>
          <a:p>
            <a:r>
              <a:rPr lang="en-US" sz="2000" b="1" dirty="0">
                <a:solidFill>
                  <a:srgbClr val="2EA234"/>
                </a:solidFill>
                <a:latin typeface="Calibri"/>
                <a:cs typeface="Calibri"/>
              </a:rPr>
              <a:t>A </a:t>
            </a:r>
            <a:r>
              <a:rPr lang="en-US" sz="2000" b="1" dirty="0" err="1">
                <a:solidFill>
                  <a:srgbClr val="2EA234"/>
                </a:solidFill>
                <a:latin typeface="Calibri"/>
                <a:cs typeface="Calibri"/>
              </a:rPr>
              <a:t>nemek</a:t>
            </a:r>
            <a:r>
              <a:rPr lang="en-US" sz="2000" b="1" dirty="0">
                <a:solidFill>
                  <a:srgbClr val="2EA234"/>
                </a:solidFill>
                <a:latin typeface="Calibri"/>
                <a:cs typeface="Calibri"/>
              </a:rPr>
              <a:t> </a:t>
            </a:r>
            <a:r>
              <a:rPr lang="en-US" sz="2000" b="1" dirty="0" err="1">
                <a:solidFill>
                  <a:srgbClr val="2EA234"/>
                </a:solidFill>
                <a:latin typeface="Calibri"/>
                <a:cs typeface="Calibri"/>
              </a:rPr>
              <a:t>közötti</a:t>
            </a:r>
            <a:r>
              <a:rPr lang="en-US" sz="2000" b="1" dirty="0">
                <a:solidFill>
                  <a:srgbClr val="2EA234"/>
                </a:solidFill>
                <a:latin typeface="Calibri"/>
                <a:cs typeface="Calibri"/>
              </a:rPr>
              <a:t> </a:t>
            </a:r>
            <a:r>
              <a:rPr lang="en-US" sz="2000" b="1" dirty="0" err="1">
                <a:solidFill>
                  <a:srgbClr val="2EA234"/>
                </a:solidFill>
                <a:latin typeface="Calibri"/>
                <a:cs typeface="Calibri"/>
              </a:rPr>
              <a:t>egyenlőség</a:t>
            </a:r>
            <a:r>
              <a:rPr lang="en-US" sz="2000" b="1" dirty="0">
                <a:solidFill>
                  <a:srgbClr val="2EA234"/>
                </a:solidFill>
                <a:latin typeface="Calibri"/>
                <a:cs typeface="Calibri"/>
              </a:rPr>
              <a:t> </a:t>
            </a:r>
            <a:r>
              <a:rPr lang="en-US" sz="2000" b="1" dirty="0" err="1">
                <a:solidFill>
                  <a:srgbClr val="2EA234"/>
                </a:solidFill>
                <a:latin typeface="Calibri"/>
                <a:cs typeface="Calibri"/>
              </a:rPr>
              <a:t>előmozdítását</a:t>
            </a:r>
            <a:r>
              <a:rPr lang="en-US" sz="2000" b="1" dirty="0">
                <a:solidFill>
                  <a:srgbClr val="2EA234"/>
                </a:solidFill>
                <a:latin typeface="Calibri"/>
                <a:cs typeface="Calibri"/>
              </a:rPr>
              <a:t> </a:t>
            </a:r>
            <a:r>
              <a:rPr lang="en-US" sz="2000" b="1" dirty="0" err="1">
                <a:solidFill>
                  <a:srgbClr val="2EA234"/>
                </a:solidFill>
                <a:latin typeface="Calibri"/>
                <a:cs typeface="Calibri"/>
              </a:rPr>
              <a:t>célzó</a:t>
            </a:r>
            <a:r>
              <a:rPr lang="en-US" sz="2000" b="1" dirty="0">
                <a:solidFill>
                  <a:srgbClr val="2EA234"/>
                </a:solidFill>
                <a:latin typeface="Calibri"/>
                <a:cs typeface="Calibri"/>
              </a:rPr>
              <a:t> </a:t>
            </a:r>
            <a:r>
              <a:rPr lang="en-US" sz="2000" b="1" dirty="0" err="1">
                <a:solidFill>
                  <a:srgbClr val="2EA234"/>
                </a:solidFill>
                <a:latin typeface="Calibri"/>
                <a:cs typeface="Calibri"/>
              </a:rPr>
              <a:t>intézkedések</a:t>
            </a:r>
            <a:r>
              <a:rPr lang="en-US" sz="2000" b="1" dirty="0">
                <a:solidFill>
                  <a:srgbClr val="2EA234"/>
                </a:solidFill>
                <a:latin typeface="Calibri"/>
                <a:cs typeface="Calibri"/>
              </a:rPr>
              <a:t> a </a:t>
            </a:r>
            <a:r>
              <a:rPr lang="en-US" sz="2000" b="1" dirty="0" err="1">
                <a:solidFill>
                  <a:srgbClr val="2EA234"/>
                </a:solidFill>
                <a:latin typeface="Calibri"/>
                <a:cs typeface="Calibri"/>
              </a:rPr>
              <a:t>projektben</a:t>
            </a:r>
            <a:endParaRPr lang="cs-CZ" sz="2000" b="1" i="0" dirty="0">
              <a:solidFill>
                <a:srgbClr val="2EA234"/>
              </a:solidFill>
              <a:latin typeface="Calibri"/>
              <a:cs typeface="Calibri"/>
            </a:endParaRPr>
          </a:p>
        </p:txBody>
      </p:sp>
      <p:sp>
        <p:nvSpPr>
          <p:cNvPr id="4" name="QuadreDeText 3">
            <a:extLst>
              <a:ext uri="{FF2B5EF4-FFF2-40B4-BE49-F238E27FC236}">
                <a16:creationId xmlns:a16="http://schemas.microsoft.com/office/drawing/2014/main" id="{FD324752-DF7B-88CE-B6C6-CF54EA78962D}"/>
              </a:ext>
            </a:extLst>
          </p:cNvPr>
          <p:cNvSpPr txBox="1"/>
          <p:nvPr/>
        </p:nvSpPr>
        <p:spPr>
          <a:xfrm>
            <a:off x="6371664" y="3615578"/>
            <a:ext cx="3987052"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Sans-Serif"/>
              <a:buChar char="•"/>
            </a:pPr>
            <a:r>
              <a:rPr lang="en-GB" sz="2000" dirty="0" err="1">
                <a:cs typeface="Arial"/>
              </a:rPr>
              <a:t>Munkacsomagok</a:t>
            </a:r>
            <a:r>
              <a:rPr lang="en-GB" sz="2000" dirty="0">
                <a:cs typeface="Arial"/>
              </a:rPr>
              <a:t> </a:t>
            </a:r>
            <a:r>
              <a:rPr lang="en-US" sz="2000" dirty="0" err="1">
                <a:cs typeface="Arial"/>
              </a:rPr>
              <a:t>vezetői</a:t>
            </a:r>
            <a:endParaRPr lang="ca-ES" dirty="0"/>
          </a:p>
          <a:p>
            <a:pPr marL="342900" indent="-342900">
              <a:spcAft>
                <a:spcPts val="600"/>
              </a:spcAft>
              <a:buFont typeface="Arial,Sans-Serif"/>
              <a:buChar char="•"/>
            </a:pPr>
            <a:r>
              <a:rPr lang="en-US" sz="2000" dirty="0" err="1">
                <a:cs typeface="Arial"/>
              </a:rPr>
              <a:t>Projektkoordinátorok</a:t>
            </a:r>
            <a:endParaRPr lang="en-US" sz="2000" dirty="0">
              <a:cs typeface="Arial"/>
            </a:endParaRPr>
          </a:p>
          <a:p>
            <a:pPr marL="342900" indent="-342900">
              <a:spcAft>
                <a:spcPts val="600"/>
              </a:spcAft>
              <a:buFont typeface="Arial,Sans-Serif"/>
              <a:buChar char="•"/>
            </a:pPr>
            <a:r>
              <a:rPr lang="en-GB" sz="2000" dirty="0" err="1">
                <a:cs typeface="Arial"/>
              </a:rPr>
              <a:t>Főbb</a:t>
            </a:r>
            <a:r>
              <a:rPr lang="en-GB" sz="2000" dirty="0">
                <a:cs typeface="Arial"/>
              </a:rPr>
              <a:t> </a:t>
            </a:r>
            <a:r>
              <a:rPr lang="en-US" sz="2000" dirty="0" err="1">
                <a:cs typeface="Arial"/>
              </a:rPr>
              <a:t>kutatók</a:t>
            </a:r>
            <a:endParaRPr lang="en-US" sz="2000" dirty="0">
              <a:cs typeface="Arial"/>
            </a:endParaRPr>
          </a:p>
          <a:p>
            <a:pPr marL="342900" indent="-342900">
              <a:spcAft>
                <a:spcPts val="600"/>
              </a:spcAft>
              <a:buFont typeface="Arial,Sans-Serif"/>
              <a:buChar char="•"/>
            </a:pPr>
            <a:r>
              <a:rPr lang="en-GB" sz="2000" dirty="0" err="1">
                <a:cs typeface="Arial"/>
              </a:rPr>
              <a:t>Munkalehetőségek</a:t>
            </a:r>
            <a:r>
              <a:rPr lang="en-GB" sz="2000" dirty="0">
                <a:cs typeface="Arial"/>
              </a:rPr>
              <a:t> a </a:t>
            </a:r>
            <a:r>
              <a:rPr lang="en-GB" sz="2000" dirty="0" err="1">
                <a:cs typeface="Arial"/>
              </a:rPr>
              <a:t>projekt</a:t>
            </a:r>
            <a:r>
              <a:rPr lang="en-GB" sz="2000" dirty="0">
                <a:cs typeface="Arial"/>
              </a:rPr>
              <a:t> </a:t>
            </a:r>
            <a:r>
              <a:rPr lang="en-GB" sz="2000" dirty="0" err="1">
                <a:cs typeface="Arial"/>
              </a:rPr>
              <a:t>élettartama</a:t>
            </a:r>
            <a:r>
              <a:rPr lang="en-GB" sz="2000" dirty="0">
                <a:cs typeface="Arial"/>
              </a:rPr>
              <a:t> </a:t>
            </a:r>
            <a:r>
              <a:rPr lang="en-GB" sz="2000" dirty="0" err="1">
                <a:cs typeface="Arial"/>
              </a:rPr>
              <a:t>alatt</a:t>
            </a:r>
            <a:endParaRPr lang="en-GB" sz="2000" dirty="0">
              <a:cs typeface="Arial"/>
            </a:endParaRPr>
          </a:p>
        </p:txBody>
      </p:sp>
      <p:sp>
        <p:nvSpPr>
          <p:cNvPr id="5" name="QuadreDeText 4">
            <a:extLst>
              <a:ext uri="{FF2B5EF4-FFF2-40B4-BE49-F238E27FC236}">
                <a16:creationId xmlns:a16="http://schemas.microsoft.com/office/drawing/2014/main" id="{8D3302F0-4B1C-0DFF-4CFB-9116D2DF4464}"/>
              </a:ext>
            </a:extLst>
          </p:cNvPr>
          <p:cNvSpPr txBox="1"/>
          <p:nvPr/>
        </p:nvSpPr>
        <p:spPr>
          <a:xfrm>
            <a:off x="1963272" y="3615578"/>
            <a:ext cx="398705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Sans-Serif"/>
              <a:buChar char="•"/>
            </a:pPr>
            <a:r>
              <a:rPr lang="en-GB" sz="2000" dirty="0" err="1">
                <a:cs typeface="Arial"/>
              </a:rPr>
              <a:t>Tanácsadó</a:t>
            </a:r>
            <a:r>
              <a:rPr lang="en-GB" sz="2000" dirty="0">
                <a:cs typeface="Arial"/>
              </a:rPr>
              <a:t> </a:t>
            </a:r>
            <a:r>
              <a:rPr lang="en-GB" sz="2000" dirty="0" err="1">
                <a:cs typeface="Arial"/>
              </a:rPr>
              <a:t>testületek</a:t>
            </a:r>
            <a:endParaRPr lang="ca-ES" dirty="0"/>
          </a:p>
          <a:p>
            <a:pPr marL="342900" indent="-342900">
              <a:spcAft>
                <a:spcPts val="600"/>
              </a:spcAft>
              <a:buFont typeface="Arial,Sans-Serif"/>
              <a:buChar char="•"/>
            </a:pPr>
            <a:r>
              <a:rPr lang="en-US" sz="2000" dirty="0" err="1">
                <a:cs typeface="Arial"/>
              </a:rPr>
              <a:t>Közgyűlés</a:t>
            </a:r>
            <a:r>
              <a:rPr lang="en-US" sz="2000" dirty="0">
                <a:cs typeface="Arial"/>
              </a:rPr>
              <a:t>/</a:t>
            </a:r>
            <a:r>
              <a:rPr lang="en-US" sz="2000" dirty="0" err="1">
                <a:cs typeface="Arial"/>
              </a:rPr>
              <a:t>irányítóbizottság</a:t>
            </a:r>
            <a:endParaRPr lang="en-US" sz="2000" dirty="0">
              <a:cs typeface="Arial"/>
            </a:endParaRPr>
          </a:p>
          <a:p>
            <a:pPr marL="342900" indent="-342900">
              <a:spcAft>
                <a:spcPts val="600"/>
              </a:spcAft>
              <a:buFont typeface="Arial,Sans-Serif"/>
              <a:buChar char="•"/>
            </a:pPr>
            <a:r>
              <a:rPr lang="en-GB" sz="2000" dirty="0" err="1">
                <a:cs typeface="Arial"/>
              </a:rPr>
              <a:t>Érdekelt</a:t>
            </a:r>
            <a:r>
              <a:rPr lang="en-GB" sz="2000" dirty="0">
                <a:cs typeface="Arial"/>
              </a:rPr>
              <a:t> </a:t>
            </a:r>
            <a:r>
              <a:rPr lang="en-GB" sz="2000" dirty="0" err="1">
                <a:cs typeface="Arial"/>
              </a:rPr>
              <a:t>felek</a:t>
            </a:r>
            <a:r>
              <a:rPr lang="en-GB" sz="2000" dirty="0">
                <a:cs typeface="Arial"/>
              </a:rPr>
              <a:t>, </a:t>
            </a:r>
            <a:r>
              <a:rPr lang="en-GB" sz="2000" dirty="0" err="1">
                <a:cs typeface="Arial"/>
              </a:rPr>
              <a:t>politikai</a:t>
            </a:r>
            <a:r>
              <a:rPr lang="en-GB" sz="2000" dirty="0">
                <a:cs typeface="Arial"/>
              </a:rPr>
              <a:t> </a:t>
            </a:r>
            <a:r>
              <a:rPr lang="en-GB" sz="2000" dirty="0" err="1">
                <a:cs typeface="Arial"/>
              </a:rPr>
              <a:t>döntéshozók</a:t>
            </a:r>
            <a:r>
              <a:rPr lang="en-GB" sz="2000" dirty="0">
                <a:cs typeface="Arial"/>
              </a:rPr>
              <a:t> </a:t>
            </a:r>
            <a:r>
              <a:rPr lang="en-GB" sz="2000" dirty="0" err="1">
                <a:cs typeface="Arial"/>
              </a:rPr>
              <a:t>és</a:t>
            </a:r>
            <a:r>
              <a:rPr lang="en-GB" sz="2000" dirty="0">
                <a:cs typeface="Arial"/>
              </a:rPr>
              <a:t> </a:t>
            </a:r>
            <a:r>
              <a:rPr lang="en-GB" sz="2000" dirty="0" err="1">
                <a:cs typeface="Arial"/>
              </a:rPr>
              <a:t>döntéshozók</a:t>
            </a:r>
            <a:endParaRPr lang="en-GB" sz="2000" dirty="0">
              <a:cs typeface="Arial"/>
            </a:endParaRPr>
          </a:p>
        </p:txBody>
      </p:sp>
    </p:spTree>
    <p:extLst>
      <p:ext uri="{BB962C8B-B14F-4D97-AF65-F5344CB8AC3E}">
        <p14:creationId xmlns:p14="http://schemas.microsoft.com/office/powerpoint/2010/main" val="123089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228062" y="5305725"/>
            <a:ext cx="5862078" cy="276999"/>
          </a:xfrm>
          <a:prstGeom prst="rect">
            <a:avLst/>
          </a:prstGeom>
          <a:noFill/>
        </p:spPr>
        <p:txBody>
          <a:bodyPr wrap="square" rtlCol="0">
            <a:spAutoFit/>
          </a:bodyPr>
          <a:lstStyle/>
          <a:p>
            <a:r>
              <a:rPr lang="en-GB" sz="1200">
                <a:hlinkClick r:id="rId3"/>
              </a:rPr>
              <a:t>Forrás https://genderedinnovations.stanford.edu/methods/language.html</a:t>
            </a:r>
            <a:endParaRPr lang="en-GB" sz="1200"/>
          </a:p>
        </p:txBody>
      </p:sp>
      <p:pic>
        <p:nvPicPr>
          <p:cNvPr id="7" name="Imagen 3">
            <a:extLst>
              <a:ext uri="{FF2B5EF4-FFF2-40B4-BE49-F238E27FC236}">
                <a16:creationId xmlns:a16="http://schemas.microsoft.com/office/drawing/2014/main" id="{00778EB1-2F32-4913-90B4-F4CC4DEE72C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367575B-279A-4495-AFA3-B3F350DD5FCC}"/>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1284D43C-6585-4FAD-88E0-86068AD54FB9}"/>
              </a:ext>
            </a:extLst>
          </p:cNvPr>
          <p:cNvSpPr txBox="1"/>
          <p:nvPr/>
        </p:nvSpPr>
        <p:spPr>
          <a:xfrm>
            <a:off x="2213004" y="1344251"/>
            <a:ext cx="8492762" cy="400110"/>
          </a:xfrm>
          <a:prstGeom prst="rect">
            <a:avLst/>
          </a:prstGeom>
          <a:noFill/>
        </p:spPr>
        <p:txBody>
          <a:bodyPr wrap="square">
            <a:spAutoFit/>
          </a:bodyPr>
          <a:lstStyle/>
          <a:p>
            <a:r>
              <a:rPr lang="en-US" sz="2000" b="1" dirty="0">
                <a:solidFill>
                  <a:srgbClr val="2EA234"/>
                </a:solidFill>
                <a:latin typeface="Calibri"/>
                <a:cs typeface="Calibri"/>
              </a:rPr>
              <a:t>A </a:t>
            </a:r>
            <a:r>
              <a:rPr lang="en-US" sz="2000" b="1" dirty="0" err="1">
                <a:solidFill>
                  <a:srgbClr val="2EA234"/>
                </a:solidFill>
                <a:latin typeface="Calibri"/>
                <a:cs typeface="Calibri"/>
              </a:rPr>
              <a:t>nemek</a:t>
            </a:r>
            <a:r>
              <a:rPr lang="en-US" sz="2000" b="1" dirty="0">
                <a:solidFill>
                  <a:srgbClr val="2EA234"/>
                </a:solidFill>
                <a:latin typeface="Calibri"/>
                <a:cs typeface="Calibri"/>
              </a:rPr>
              <a:t> </a:t>
            </a:r>
            <a:r>
              <a:rPr lang="en-US" sz="2000" b="1" dirty="0" err="1">
                <a:solidFill>
                  <a:srgbClr val="2EA234"/>
                </a:solidFill>
                <a:latin typeface="Calibri"/>
                <a:cs typeface="Calibri"/>
              </a:rPr>
              <a:t>közötti</a:t>
            </a:r>
            <a:r>
              <a:rPr lang="en-US" sz="2000" b="1" dirty="0">
                <a:solidFill>
                  <a:srgbClr val="2EA234"/>
                </a:solidFill>
                <a:latin typeface="Calibri"/>
                <a:cs typeface="Calibri"/>
              </a:rPr>
              <a:t> </a:t>
            </a:r>
            <a:r>
              <a:rPr lang="en-US" sz="2000" b="1" dirty="0" err="1">
                <a:solidFill>
                  <a:srgbClr val="2EA234"/>
                </a:solidFill>
                <a:latin typeface="Calibri"/>
                <a:cs typeface="Calibri"/>
              </a:rPr>
              <a:t>egyenlőség</a:t>
            </a:r>
            <a:r>
              <a:rPr lang="en-US" sz="2000" b="1" dirty="0">
                <a:solidFill>
                  <a:srgbClr val="2EA234"/>
                </a:solidFill>
                <a:latin typeface="Calibri"/>
                <a:cs typeface="Calibri"/>
              </a:rPr>
              <a:t> </a:t>
            </a:r>
            <a:r>
              <a:rPr lang="en-US" sz="2000" b="1" dirty="0" err="1">
                <a:solidFill>
                  <a:srgbClr val="2EA234"/>
                </a:solidFill>
                <a:latin typeface="Calibri"/>
                <a:cs typeface="Calibri"/>
              </a:rPr>
              <a:t>előmozdítását</a:t>
            </a:r>
            <a:r>
              <a:rPr lang="en-US" sz="2000" b="1" dirty="0">
                <a:solidFill>
                  <a:srgbClr val="2EA234"/>
                </a:solidFill>
                <a:latin typeface="Calibri"/>
                <a:cs typeface="Calibri"/>
              </a:rPr>
              <a:t> </a:t>
            </a:r>
            <a:r>
              <a:rPr lang="en-US" sz="2000" b="1" dirty="0" err="1">
                <a:solidFill>
                  <a:srgbClr val="2EA234"/>
                </a:solidFill>
                <a:latin typeface="Calibri"/>
                <a:cs typeface="Calibri"/>
              </a:rPr>
              <a:t>célzó</a:t>
            </a:r>
            <a:r>
              <a:rPr lang="en-US" sz="2000" b="1" dirty="0">
                <a:solidFill>
                  <a:srgbClr val="2EA234"/>
                </a:solidFill>
                <a:latin typeface="Calibri"/>
                <a:cs typeface="Calibri"/>
              </a:rPr>
              <a:t> </a:t>
            </a:r>
            <a:r>
              <a:rPr lang="en-US" sz="2000" b="1" dirty="0" err="1">
                <a:solidFill>
                  <a:srgbClr val="2EA234"/>
                </a:solidFill>
                <a:latin typeface="Calibri"/>
                <a:cs typeface="Calibri"/>
              </a:rPr>
              <a:t>intézkedések</a:t>
            </a:r>
            <a:r>
              <a:rPr lang="en-US" sz="2000" b="1" dirty="0">
                <a:solidFill>
                  <a:srgbClr val="2EA234"/>
                </a:solidFill>
                <a:latin typeface="Calibri"/>
                <a:cs typeface="Calibri"/>
              </a:rPr>
              <a:t> a </a:t>
            </a:r>
            <a:r>
              <a:rPr lang="en-US" sz="2000" b="1" dirty="0" err="1">
                <a:solidFill>
                  <a:srgbClr val="2EA234"/>
                </a:solidFill>
                <a:latin typeface="Calibri"/>
                <a:cs typeface="Calibri"/>
              </a:rPr>
              <a:t>projektben</a:t>
            </a:r>
            <a:endParaRPr lang="cs-CZ" sz="2000" b="1" i="0" dirty="0">
              <a:solidFill>
                <a:srgbClr val="2EA234"/>
              </a:solidFill>
              <a:latin typeface="Calibri"/>
              <a:cs typeface="Calibri"/>
            </a:endParaRPr>
          </a:p>
        </p:txBody>
      </p:sp>
      <p:sp>
        <p:nvSpPr>
          <p:cNvPr id="12" name="QuadreDeText 11">
            <a:extLst>
              <a:ext uri="{FF2B5EF4-FFF2-40B4-BE49-F238E27FC236}">
                <a16:creationId xmlns:a16="http://schemas.microsoft.com/office/drawing/2014/main" id="{F294A2EF-7498-4BCA-837E-D9BDD64DDBBA}"/>
              </a:ext>
            </a:extLst>
          </p:cNvPr>
          <p:cNvSpPr txBox="1"/>
          <p:nvPr/>
        </p:nvSpPr>
        <p:spPr>
          <a:xfrm>
            <a:off x="1543903" y="1956057"/>
            <a:ext cx="6107228" cy="369332"/>
          </a:xfrm>
          <a:prstGeom prst="rect">
            <a:avLst/>
          </a:prstGeom>
          <a:noFill/>
        </p:spPr>
        <p:txBody>
          <a:bodyPr wrap="square">
            <a:spAutoFit/>
          </a:bodyPr>
          <a:lstStyle/>
          <a:p>
            <a:r>
              <a:rPr lang="es-ES" sz="1800" b="1" u="sng"/>
              <a:t>A NYELV ÉS A VIZUÁLIS REPREZENTÁCIÓK ÚJRAGONDOLÁSA</a:t>
            </a:r>
          </a:p>
        </p:txBody>
      </p:sp>
      <p:sp>
        <p:nvSpPr>
          <p:cNvPr id="2" name="Rectangle 1">
            <a:extLst>
              <a:ext uri="{FF2B5EF4-FFF2-40B4-BE49-F238E27FC236}">
                <a16:creationId xmlns:a16="http://schemas.microsoft.com/office/drawing/2014/main" id="{892EA7F9-FE26-B681-2686-3F1FC2848FF6}"/>
              </a:ext>
            </a:extLst>
          </p:cNvPr>
          <p:cNvSpPr>
            <a:spLocks noChangeArrowheads="1"/>
          </p:cNvSpPr>
          <p:nvPr/>
        </p:nvSpPr>
        <p:spPr bwMode="auto">
          <a:xfrm rot="10800000" flipV="1">
            <a:off x="1437662" y="2574008"/>
            <a:ext cx="866221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Hogyan lehetnek a metaforák nemi alapúak</a:t>
            </a:r>
            <a:r>
              <a:rPr kumimoji="0" lang="hu-HU" altLang="hu-HU" sz="1800" b="0" i="0" u="none" strike="noStrike" cap="none" normalizeH="0" baseline="0" dirty="0">
                <a:ln>
                  <a:noFill/>
                </a:ln>
                <a:solidFill>
                  <a:schemeClr val="tx1"/>
                </a:solidFill>
                <a:effectLst/>
              </a:rPr>
              <a:t>, és hogyan hozhatnak létre nem szándékolt hipotéziseket?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A nemi metaforák megerősítik-e a sztereotípiákat?</a:t>
            </a:r>
            <a:endParaRPr kumimoji="0" lang="hu-HU" altLang="hu-HU"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A szóválasztás vagy az elnevezési gyakorlatok nemi alapúak?</a:t>
            </a:r>
            <a:endParaRPr kumimoji="0" lang="hu-HU" altLang="hu-HU"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Kizárják-e a nemi/különböző nemű egyéneket a megnevezési gyakorlatok vagy a névmások?</a:t>
            </a:r>
            <a:endParaRPr kumimoji="0" lang="hu-HU" altLang="hu-HU"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Hogyan befolyásolja a nómenklatúra, hogy ki lesz tudós vagy mérnök?</a:t>
            </a:r>
            <a:endParaRPr kumimoji="0" lang="hu-HU" altLang="hu-HU"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1800" b="1" i="0" u="none" strike="noStrike" cap="none" normalizeH="0" baseline="0" dirty="0">
                <a:ln>
                  <a:noFill/>
                </a:ln>
                <a:solidFill>
                  <a:schemeClr val="tx1"/>
                </a:solidFill>
                <a:effectLst/>
              </a:rPr>
              <a:t>A felhasznált képek nemek szempontjából is inkluzívak?</a:t>
            </a:r>
            <a:endParaRPr kumimoji="0" lang="hu-HU" altLang="hu-HU"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3750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228062" y="5305725"/>
            <a:ext cx="5862078" cy="276999"/>
          </a:xfrm>
          <a:prstGeom prst="rect">
            <a:avLst/>
          </a:prstGeom>
          <a:noFill/>
        </p:spPr>
        <p:txBody>
          <a:bodyPr wrap="square" rtlCol="0">
            <a:spAutoFit/>
          </a:bodyPr>
          <a:lstStyle/>
          <a:p>
            <a:r>
              <a:rPr lang="en-GB" sz="1200">
                <a:hlinkClick r:id="rId3"/>
              </a:rPr>
              <a:t>Forrás https://genderedinnovations.stanford.edu/methods/language.html</a:t>
            </a:r>
            <a:endParaRPr lang="en-GB" sz="1200"/>
          </a:p>
        </p:txBody>
      </p:sp>
      <p:pic>
        <p:nvPicPr>
          <p:cNvPr id="7" name="Imagen 3">
            <a:extLst>
              <a:ext uri="{FF2B5EF4-FFF2-40B4-BE49-F238E27FC236}">
                <a16:creationId xmlns:a16="http://schemas.microsoft.com/office/drawing/2014/main" id="{00778EB1-2F32-4913-90B4-F4CC4DEE72C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367575B-279A-4495-AFA3-B3F350DD5FCC}"/>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1284D43C-6585-4FAD-88E0-86068AD54FB9}"/>
              </a:ext>
            </a:extLst>
          </p:cNvPr>
          <p:cNvSpPr txBox="1"/>
          <p:nvPr/>
        </p:nvSpPr>
        <p:spPr>
          <a:xfrm>
            <a:off x="2174904" y="1220132"/>
            <a:ext cx="8492762" cy="400110"/>
          </a:xfrm>
          <a:prstGeom prst="rect">
            <a:avLst/>
          </a:prstGeom>
          <a:noFill/>
        </p:spPr>
        <p:txBody>
          <a:bodyPr wrap="square">
            <a:spAutoFit/>
          </a:bodyPr>
          <a:lstStyle/>
          <a:p>
            <a:r>
              <a:rPr lang="en-US" sz="2000" b="1" dirty="0">
                <a:solidFill>
                  <a:srgbClr val="2EA234"/>
                </a:solidFill>
                <a:latin typeface="Calibri"/>
                <a:cs typeface="Calibri"/>
              </a:rPr>
              <a:t>A </a:t>
            </a:r>
            <a:r>
              <a:rPr lang="en-US" sz="2000" b="1" dirty="0" err="1">
                <a:solidFill>
                  <a:srgbClr val="2EA234"/>
                </a:solidFill>
                <a:latin typeface="Calibri"/>
                <a:cs typeface="Calibri"/>
              </a:rPr>
              <a:t>nemek</a:t>
            </a:r>
            <a:r>
              <a:rPr lang="en-US" sz="2000" b="1" dirty="0">
                <a:solidFill>
                  <a:srgbClr val="2EA234"/>
                </a:solidFill>
                <a:latin typeface="Calibri"/>
                <a:cs typeface="Calibri"/>
              </a:rPr>
              <a:t> </a:t>
            </a:r>
            <a:r>
              <a:rPr lang="en-US" sz="2000" b="1" dirty="0" err="1">
                <a:solidFill>
                  <a:srgbClr val="2EA234"/>
                </a:solidFill>
                <a:latin typeface="Calibri"/>
                <a:cs typeface="Calibri"/>
              </a:rPr>
              <a:t>közötti</a:t>
            </a:r>
            <a:r>
              <a:rPr lang="en-US" sz="2000" b="1" dirty="0">
                <a:solidFill>
                  <a:srgbClr val="2EA234"/>
                </a:solidFill>
                <a:latin typeface="Calibri"/>
                <a:cs typeface="Calibri"/>
              </a:rPr>
              <a:t> </a:t>
            </a:r>
            <a:r>
              <a:rPr lang="en-US" sz="2000" b="1" dirty="0" err="1">
                <a:solidFill>
                  <a:srgbClr val="2EA234"/>
                </a:solidFill>
                <a:latin typeface="Calibri"/>
                <a:cs typeface="Calibri"/>
              </a:rPr>
              <a:t>egyenlőség</a:t>
            </a:r>
            <a:r>
              <a:rPr lang="en-US" sz="2000" b="1" dirty="0">
                <a:solidFill>
                  <a:srgbClr val="2EA234"/>
                </a:solidFill>
                <a:latin typeface="Calibri"/>
                <a:cs typeface="Calibri"/>
              </a:rPr>
              <a:t> </a:t>
            </a:r>
            <a:r>
              <a:rPr lang="en-US" sz="2000" b="1" dirty="0" err="1">
                <a:solidFill>
                  <a:srgbClr val="2EA234"/>
                </a:solidFill>
                <a:latin typeface="Calibri"/>
                <a:cs typeface="Calibri"/>
              </a:rPr>
              <a:t>előmozdítását</a:t>
            </a:r>
            <a:r>
              <a:rPr lang="en-US" sz="2000" b="1" dirty="0">
                <a:solidFill>
                  <a:srgbClr val="2EA234"/>
                </a:solidFill>
                <a:latin typeface="Calibri"/>
                <a:cs typeface="Calibri"/>
              </a:rPr>
              <a:t> </a:t>
            </a:r>
            <a:r>
              <a:rPr lang="en-US" sz="2000" b="1" dirty="0" err="1">
                <a:solidFill>
                  <a:srgbClr val="2EA234"/>
                </a:solidFill>
                <a:latin typeface="Calibri"/>
                <a:cs typeface="Calibri"/>
              </a:rPr>
              <a:t>célzó</a:t>
            </a:r>
            <a:r>
              <a:rPr lang="en-US" sz="2000" b="1" dirty="0">
                <a:solidFill>
                  <a:srgbClr val="2EA234"/>
                </a:solidFill>
                <a:latin typeface="Calibri"/>
                <a:cs typeface="Calibri"/>
              </a:rPr>
              <a:t> </a:t>
            </a:r>
            <a:r>
              <a:rPr lang="en-US" sz="2000" b="1" dirty="0" err="1">
                <a:solidFill>
                  <a:srgbClr val="2EA234"/>
                </a:solidFill>
                <a:latin typeface="Calibri"/>
                <a:cs typeface="Calibri"/>
              </a:rPr>
              <a:t>intézkedések</a:t>
            </a:r>
            <a:r>
              <a:rPr lang="en-US" sz="2000" b="1" dirty="0">
                <a:solidFill>
                  <a:srgbClr val="2EA234"/>
                </a:solidFill>
                <a:latin typeface="Calibri"/>
                <a:cs typeface="Calibri"/>
              </a:rPr>
              <a:t> a </a:t>
            </a:r>
            <a:r>
              <a:rPr lang="en-US" sz="2000" b="1" dirty="0" err="1">
                <a:solidFill>
                  <a:srgbClr val="2EA234"/>
                </a:solidFill>
                <a:latin typeface="Calibri"/>
                <a:cs typeface="Calibri"/>
              </a:rPr>
              <a:t>projektben</a:t>
            </a:r>
            <a:endParaRPr lang="cs-CZ" sz="2000" b="1" i="0" dirty="0">
              <a:solidFill>
                <a:srgbClr val="2EA234"/>
              </a:solidFill>
              <a:latin typeface="Calibri"/>
              <a:cs typeface="Calibri"/>
            </a:endParaRPr>
          </a:p>
        </p:txBody>
      </p:sp>
      <p:sp>
        <p:nvSpPr>
          <p:cNvPr id="12" name="QuadreDeText 11">
            <a:extLst>
              <a:ext uri="{FF2B5EF4-FFF2-40B4-BE49-F238E27FC236}">
                <a16:creationId xmlns:a16="http://schemas.microsoft.com/office/drawing/2014/main" id="{F294A2EF-7498-4BCA-837E-D9BDD64DDBBA}"/>
              </a:ext>
            </a:extLst>
          </p:cNvPr>
          <p:cNvSpPr txBox="1"/>
          <p:nvPr/>
        </p:nvSpPr>
        <p:spPr>
          <a:xfrm>
            <a:off x="1524853" y="1844497"/>
            <a:ext cx="6107228" cy="369332"/>
          </a:xfrm>
          <a:prstGeom prst="rect">
            <a:avLst/>
          </a:prstGeom>
          <a:noFill/>
        </p:spPr>
        <p:txBody>
          <a:bodyPr wrap="square">
            <a:spAutoFit/>
          </a:bodyPr>
          <a:lstStyle/>
          <a:p>
            <a:r>
              <a:rPr lang="es-ES" sz="1800" b="1" u="sng"/>
              <a:t>A NYELV ÉS A VIZUÁLIS REPREZENTÁCIÓK ÚJRAGONDOLÁSA</a:t>
            </a:r>
          </a:p>
        </p:txBody>
      </p:sp>
      <p:sp>
        <p:nvSpPr>
          <p:cNvPr id="13" name="QuadreDeText 12">
            <a:extLst>
              <a:ext uri="{FF2B5EF4-FFF2-40B4-BE49-F238E27FC236}">
                <a16:creationId xmlns:a16="http://schemas.microsoft.com/office/drawing/2014/main" id="{D8853392-E98C-449F-9DBB-A531244C7602}"/>
              </a:ext>
            </a:extLst>
          </p:cNvPr>
          <p:cNvSpPr txBox="1"/>
          <p:nvPr/>
        </p:nvSpPr>
        <p:spPr>
          <a:xfrm>
            <a:off x="1459437" y="2341111"/>
            <a:ext cx="9273125" cy="2554545"/>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2000" dirty="0"/>
              <a:t>Az </a:t>
            </a:r>
            <a:r>
              <a:rPr lang="en-US" sz="2000" dirty="0" err="1"/>
              <a:t>absztrakt</a:t>
            </a:r>
            <a:r>
              <a:rPr lang="en-US" sz="2000" dirty="0"/>
              <a:t> </a:t>
            </a:r>
            <a:r>
              <a:rPr lang="en-US" sz="2000" dirty="0" err="1"/>
              <a:t>fogalmak</a:t>
            </a:r>
            <a:r>
              <a:rPr lang="en-US" sz="2000" dirty="0"/>
              <a:t> </a:t>
            </a:r>
            <a:r>
              <a:rPr lang="en-US" sz="2000" dirty="0" err="1"/>
              <a:t>vizualizálására</a:t>
            </a:r>
            <a:r>
              <a:rPr lang="en-US" sz="2000" dirty="0"/>
              <a:t> </a:t>
            </a:r>
            <a:r>
              <a:rPr lang="en-US" sz="2000" dirty="0" err="1"/>
              <a:t>használt</a:t>
            </a:r>
            <a:r>
              <a:rPr lang="en-US" sz="2000" dirty="0"/>
              <a:t> </a:t>
            </a:r>
            <a:r>
              <a:rPr lang="en-US" sz="2000" dirty="0" err="1"/>
              <a:t>grafikonok</a:t>
            </a:r>
            <a:r>
              <a:rPr lang="en-US" sz="2000" dirty="0"/>
              <a:t>, </a:t>
            </a:r>
            <a:r>
              <a:rPr lang="en-US" sz="2000" dirty="0" err="1"/>
              <a:t>diagramok</a:t>
            </a:r>
            <a:r>
              <a:rPr lang="en-US" sz="2000" dirty="0"/>
              <a:t> </a:t>
            </a:r>
            <a:r>
              <a:rPr lang="en-US" sz="2000" dirty="0" err="1"/>
              <a:t>vagy</a:t>
            </a:r>
            <a:r>
              <a:rPr lang="en-US" sz="2000" dirty="0"/>
              <a:t> </a:t>
            </a:r>
            <a:r>
              <a:rPr lang="en-US" sz="2000" dirty="0" err="1"/>
              <a:t>képek</a:t>
            </a:r>
            <a:r>
              <a:rPr lang="en-US" sz="2000" dirty="0"/>
              <a:t> </a:t>
            </a:r>
            <a:r>
              <a:rPr lang="en-US" sz="2000" dirty="0" err="1"/>
              <a:t>nemi</a:t>
            </a:r>
            <a:r>
              <a:rPr lang="en-US" sz="2000" dirty="0"/>
              <a:t> </a:t>
            </a:r>
            <a:r>
              <a:rPr lang="en-US" sz="2000" dirty="0" err="1"/>
              <a:t>megkülönböztetést</a:t>
            </a:r>
            <a:r>
              <a:rPr lang="en-US" sz="2000" dirty="0"/>
              <a:t> </a:t>
            </a:r>
            <a:r>
              <a:rPr lang="en-US" sz="2000" dirty="0" err="1"/>
              <a:t>jelentenek</a:t>
            </a:r>
            <a:r>
              <a:rPr lang="en-US" sz="2000" dirty="0"/>
              <a:t>-e </a:t>
            </a:r>
            <a:r>
              <a:rPr lang="en-US" sz="2000" dirty="0" err="1"/>
              <a:t>nem</a:t>
            </a:r>
            <a:r>
              <a:rPr lang="en-US" sz="2000" dirty="0"/>
              <a:t> </a:t>
            </a:r>
            <a:r>
              <a:rPr lang="en-US" sz="2000" dirty="0" err="1"/>
              <a:t>szándékolt</a:t>
            </a:r>
            <a:r>
              <a:rPr lang="en-US" sz="2000" dirty="0"/>
              <a:t> </a:t>
            </a:r>
            <a:r>
              <a:rPr lang="en-US" sz="2000" dirty="0" err="1"/>
              <a:t>módon</a:t>
            </a:r>
            <a:r>
              <a:rPr lang="en-US" sz="2000" dirty="0"/>
              <a:t>?</a:t>
            </a:r>
            <a:endParaRPr lang="en-US" sz="2000" dirty="0">
              <a:cs typeface="Calibri"/>
            </a:endParaRPr>
          </a:p>
          <a:p>
            <a:pPr marL="285750" indent="-285750">
              <a:spcAft>
                <a:spcPts val="1200"/>
              </a:spcAft>
              <a:buFont typeface="Arial" panose="020B0604020202020204" pitchFamily="34" charset="0"/>
              <a:buChar char="•"/>
            </a:pPr>
            <a:r>
              <a:rPr lang="en-US" sz="2000" dirty="0"/>
              <a:t>Egy </a:t>
            </a:r>
            <a:r>
              <a:rPr lang="en-US" sz="2000" dirty="0" err="1"/>
              <a:t>adott</a:t>
            </a:r>
            <a:r>
              <a:rPr lang="en-US" sz="2000" dirty="0"/>
              <a:t> </a:t>
            </a:r>
            <a:r>
              <a:rPr lang="en-US" sz="2000" dirty="0" err="1"/>
              <a:t>mérnöki</a:t>
            </a:r>
            <a:r>
              <a:rPr lang="en-US" sz="2000" dirty="0"/>
              <a:t> </a:t>
            </a:r>
            <a:r>
              <a:rPr lang="en-US" sz="2000" dirty="0" err="1"/>
              <a:t>terület</a:t>
            </a:r>
            <a:r>
              <a:rPr lang="en-US" sz="2000" dirty="0"/>
              <a:t> </a:t>
            </a:r>
            <a:r>
              <a:rPr lang="en-US" sz="2000" dirty="0" err="1"/>
              <a:t>olyan</a:t>
            </a:r>
            <a:r>
              <a:rPr lang="en-US" sz="2000" dirty="0"/>
              <a:t> </a:t>
            </a:r>
            <a:r>
              <a:rPr lang="en-US" sz="2000" dirty="0" err="1"/>
              <a:t>önképet</a:t>
            </a:r>
            <a:r>
              <a:rPr lang="en-US" sz="2000" dirty="0"/>
              <a:t> </a:t>
            </a:r>
            <a:r>
              <a:rPr lang="en-US" sz="2000" dirty="0" err="1"/>
              <a:t>hirdet</a:t>
            </a:r>
            <a:r>
              <a:rPr lang="en-US" sz="2000" dirty="0"/>
              <a:t>, </a:t>
            </a:r>
            <a:r>
              <a:rPr lang="en-US" sz="2000" dirty="0" err="1"/>
              <a:t>amely</a:t>
            </a:r>
            <a:r>
              <a:rPr lang="en-US" sz="2000" dirty="0"/>
              <a:t> a </a:t>
            </a:r>
            <a:r>
              <a:rPr lang="en-US" sz="2000" dirty="0" err="1"/>
              <a:t>nők</a:t>
            </a:r>
            <a:r>
              <a:rPr lang="en-US" sz="2000" dirty="0"/>
              <a:t>, </a:t>
            </a:r>
            <a:r>
              <a:rPr lang="en-US" sz="2000" dirty="0" err="1"/>
              <a:t>férfiak</a:t>
            </a:r>
            <a:r>
              <a:rPr lang="en-US" sz="2000" dirty="0"/>
              <a:t> </a:t>
            </a:r>
            <a:r>
              <a:rPr lang="en-US" sz="2000" dirty="0" err="1"/>
              <a:t>és</a:t>
            </a:r>
            <a:r>
              <a:rPr lang="en-US" sz="2000" dirty="0"/>
              <a:t> a </a:t>
            </a:r>
            <a:r>
              <a:rPr lang="en-US" sz="2000" dirty="0" err="1"/>
              <a:t>nemileg</a:t>
            </a:r>
            <a:r>
              <a:rPr lang="en-US" sz="2000" dirty="0"/>
              <a:t> </a:t>
            </a:r>
            <a:r>
              <a:rPr lang="en-US" sz="2000" dirty="0" err="1"/>
              <a:t>különböző</a:t>
            </a:r>
            <a:r>
              <a:rPr lang="en-US" sz="2000" dirty="0"/>
              <a:t> </a:t>
            </a:r>
            <a:r>
              <a:rPr lang="en-US" sz="2000" dirty="0" err="1"/>
              <a:t>emberek</a:t>
            </a:r>
            <a:r>
              <a:rPr lang="en-US" sz="2000" dirty="0"/>
              <a:t> </a:t>
            </a:r>
            <a:r>
              <a:rPr lang="en-US" sz="2000" dirty="0" err="1"/>
              <a:t>részvételének</a:t>
            </a:r>
            <a:r>
              <a:rPr lang="en-US" sz="2000" dirty="0"/>
              <a:t> </a:t>
            </a:r>
            <a:r>
              <a:rPr lang="en-US" sz="2000" dirty="0" err="1"/>
              <a:t>nemi</a:t>
            </a:r>
            <a:r>
              <a:rPr lang="en-US" sz="2000" dirty="0"/>
              <a:t> </a:t>
            </a:r>
            <a:r>
              <a:rPr lang="en-US" sz="2000" dirty="0" err="1"/>
              <a:t>megfelelőségére</a:t>
            </a:r>
            <a:r>
              <a:rPr lang="en-US" sz="2000" dirty="0"/>
              <a:t> </a:t>
            </a:r>
            <a:r>
              <a:rPr lang="en-US" sz="2000" dirty="0" err="1"/>
              <a:t>vonatkozó</a:t>
            </a:r>
            <a:r>
              <a:rPr lang="en-US" sz="2000" dirty="0"/>
              <a:t> </a:t>
            </a:r>
            <a:r>
              <a:rPr lang="en-US" sz="2000" dirty="0" err="1"/>
              <a:t>üzeneteket</a:t>
            </a:r>
            <a:r>
              <a:rPr lang="en-US" sz="2000" dirty="0"/>
              <a:t> </a:t>
            </a:r>
            <a:r>
              <a:rPr lang="en-US" sz="2000" dirty="0" err="1"/>
              <a:t>hordoz</a:t>
            </a:r>
            <a:r>
              <a:rPr lang="en-US" sz="2000" dirty="0"/>
              <a:t>?</a:t>
            </a:r>
            <a:endParaRPr lang="en-US" sz="2000" dirty="0">
              <a:cs typeface="Calibri"/>
            </a:endParaRPr>
          </a:p>
          <a:p>
            <a:pPr marL="285750" indent="-285750">
              <a:spcAft>
                <a:spcPts val="1200"/>
              </a:spcAft>
              <a:buFont typeface="Arial" panose="020B0604020202020204" pitchFamily="34" charset="0"/>
              <a:buChar char="•"/>
            </a:pPr>
            <a:r>
              <a:rPr lang="en-US" sz="2000" dirty="0"/>
              <a:t>A </a:t>
            </a:r>
            <a:r>
              <a:rPr lang="en-US" sz="2000" dirty="0" err="1"/>
              <a:t>tudományos</a:t>
            </a:r>
            <a:r>
              <a:rPr lang="en-US" sz="2000" dirty="0"/>
              <a:t> </a:t>
            </a:r>
            <a:r>
              <a:rPr lang="en-US" sz="2000" dirty="0" err="1"/>
              <a:t>alapelvek</a:t>
            </a:r>
            <a:r>
              <a:rPr lang="en-US" sz="2000" dirty="0"/>
              <a:t> </a:t>
            </a:r>
            <a:r>
              <a:rPr lang="en-US" sz="2000" dirty="0" err="1"/>
              <a:t>illusztrálására</a:t>
            </a:r>
            <a:r>
              <a:rPr lang="en-US" sz="2000" dirty="0"/>
              <a:t> </a:t>
            </a:r>
            <a:r>
              <a:rPr lang="en-US" sz="2000" dirty="0" err="1"/>
              <a:t>kiválasztott</a:t>
            </a:r>
            <a:r>
              <a:rPr lang="en-US" sz="2000" dirty="0"/>
              <a:t> </a:t>
            </a:r>
            <a:r>
              <a:rPr lang="en-US" sz="2000" dirty="0" err="1"/>
              <a:t>problémakészletek</a:t>
            </a:r>
            <a:r>
              <a:rPr lang="en-US" sz="2000" dirty="0"/>
              <a:t> </a:t>
            </a:r>
            <a:r>
              <a:rPr lang="en-US" sz="2000" dirty="0" err="1"/>
              <a:t>vagy</a:t>
            </a:r>
            <a:r>
              <a:rPr lang="en-US" sz="2000" dirty="0"/>
              <a:t> </a:t>
            </a:r>
            <a:r>
              <a:rPr lang="en-US" sz="2000" dirty="0" err="1"/>
              <a:t>képzési</a:t>
            </a:r>
            <a:r>
              <a:rPr lang="en-US" sz="2000" dirty="0"/>
              <a:t> </a:t>
            </a:r>
            <a:r>
              <a:rPr lang="en-US" sz="2000" dirty="0" err="1"/>
              <a:t>gyakorlatok</a:t>
            </a:r>
            <a:r>
              <a:rPr lang="en-US" sz="2000" dirty="0"/>
              <a:t> </a:t>
            </a:r>
            <a:r>
              <a:rPr lang="en-US" sz="2000" dirty="0" err="1"/>
              <a:t>nemi</a:t>
            </a:r>
            <a:r>
              <a:rPr lang="en-US" sz="2000" dirty="0"/>
              <a:t> </a:t>
            </a:r>
            <a:r>
              <a:rPr lang="en-US" sz="2000" dirty="0" err="1"/>
              <a:t>szempontból</a:t>
            </a:r>
            <a:r>
              <a:rPr lang="en-US" sz="2000" dirty="0"/>
              <a:t> </a:t>
            </a:r>
            <a:r>
              <a:rPr lang="en-US" sz="2000" dirty="0" err="1"/>
              <a:t>nem</a:t>
            </a:r>
            <a:r>
              <a:rPr lang="en-US" sz="2000" dirty="0"/>
              <a:t> </a:t>
            </a:r>
            <a:r>
              <a:rPr lang="en-US" sz="2000" dirty="0" err="1"/>
              <a:t>szándékosan</a:t>
            </a:r>
            <a:r>
              <a:rPr lang="en-US" sz="2000" dirty="0"/>
              <a:t> </a:t>
            </a:r>
            <a:r>
              <a:rPr lang="en-US" sz="2000" dirty="0" err="1"/>
              <a:t>nemi</a:t>
            </a:r>
            <a:r>
              <a:rPr lang="en-US" sz="2000" dirty="0"/>
              <a:t> </a:t>
            </a:r>
            <a:r>
              <a:rPr lang="en-US" sz="2000" dirty="0" err="1"/>
              <a:t>megkülönböztetést</a:t>
            </a:r>
            <a:r>
              <a:rPr lang="en-US" sz="2000" dirty="0"/>
              <a:t> </a:t>
            </a:r>
            <a:r>
              <a:rPr lang="en-US" sz="2000" dirty="0" err="1"/>
              <a:t>okoznak</a:t>
            </a:r>
            <a:r>
              <a:rPr lang="en-US" sz="2000" dirty="0"/>
              <a:t>?</a:t>
            </a:r>
            <a:endParaRPr lang="ca-ES" sz="2000" dirty="0">
              <a:cs typeface="Calibri" panose="020F0502020204030204"/>
            </a:endParaRPr>
          </a:p>
        </p:txBody>
      </p:sp>
    </p:spTree>
    <p:extLst>
      <p:ext uri="{BB962C8B-B14F-4D97-AF65-F5344CB8AC3E}">
        <p14:creationId xmlns:p14="http://schemas.microsoft.com/office/powerpoint/2010/main" val="362375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3C9277E-8827-43DF-B80F-E89F445171F7}"/>
              </a:ext>
            </a:extLst>
          </p:cNvPr>
          <p:cNvPicPr>
            <a:picLocks noChangeAspect="1"/>
          </p:cNvPicPr>
          <p:nvPr/>
        </p:nvPicPr>
        <p:blipFill>
          <a:blip r:embed="rId3"/>
          <a:stretch>
            <a:fillRect/>
          </a:stretch>
        </p:blipFill>
        <p:spPr>
          <a:xfrm>
            <a:off x="7344131" y="3113818"/>
            <a:ext cx="3974502" cy="2260260"/>
          </a:xfrm>
          <a:prstGeom prst="rect">
            <a:avLst/>
          </a:prstGeom>
        </p:spPr>
      </p:pic>
      <p:pic>
        <p:nvPicPr>
          <p:cNvPr id="7" name="Imagen 3">
            <a:extLst>
              <a:ext uri="{FF2B5EF4-FFF2-40B4-BE49-F238E27FC236}">
                <a16:creationId xmlns:a16="http://schemas.microsoft.com/office/drawing/2014/main" id="{DA247A8A-C791-47C7-93B7-62E1A3693273}"/>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C818DE39-0B6C-447E-A7B9-5FF632F49BB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24CF7DA7-7295-4870-AA10-7AAA234F02CA}"/>
              </a:ext>
            </a:extLst>
          </p:cNvPr>
          <p:cNvSpPr txBox="1"/>
          <p:nvPr/>
        </p:nvSpPr>
        <p:spPr>
          <a:xfrm>
            <a:off x="2174904" y="1139086"/>
            <a:ext cx="8492762" cy="523220"/>
          </a:xfrm>
          <a:prstGeom prst="rect">
            <a:avLst/>
          </a:prstGeom>
          <a:noFill/>
        </p:spPr>
        <p:txBody>
          <a:bodyPr wrap="square">
            <a:spAutoFit/>
          </a:bodyPr>
          <a:lstStyle/>
          <a:p>
            <a:r>
              <a:rPr lang="en-US" sz="2800" b="1">
                <a:solidFill>
                  <a:srgbClr val="2EA234"/>
                </a:solidFill>
                <a:latin typeface="Calibri"/>
                <a:cs typeface="Calibri"/>
              </a:rPr>
              <a:t>Munkaterv és erőforrások</a:t>
            </a:r>
            <a:endParaRPr lang="cs-CZ" sz="2800" b="1" i="0">
              <a:solidFill>
                <a:srgbClr val="2EA234"/>
              </a:solidFill>
              <a:latin typeface="Calibri"/>
              <a:cs typeface="Calibri"/>
            </a:endParaRPr>
          </a:p>
        </p:txBody>
      </p:sp>
      <p:sp>
        <p:nvSpPr>
          <p:cNvPr id="3" name="QuadreDeText 2">
            <a:extLst>
              <a:ext uri="{FF2B5EF4-FFF2-40B4-BE49-F238E27FC236}">
                <a16:creationId xmlns:a16="http://schemas.microsoft.com/office/drawing/2014/main" id="{2F6EB046-C02A-2A5C-2403-E61A0AFF768A}"/>
              </a:ext>
            </a:extLst>
          </p:cNvPr>
          <p:cNvSpPr txBox="1"/>
          <p:nvPr/>
        </p:nvSpPr>
        <p:spPr>
          <a:xfrm>
            <a:off x="8021129" y="1139086"/>
            <a:ext cx="33198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Ha a </a:t>
            </a:r>
            <a:r>
              <a:rPr lang="en-US" sz="1400" b="1" dirty="0" err="1"/>
              <a:t>projektben</a:t>
            </a:r>
            <a:r>
              <a:rPr lang="en-US" sz="1400" b="1" dirty="0"/>
              <a:t> a </a:t>
            </a:r>
            <a:r>
              <a:rPr lang="en-US" sz="1400" b="1" dirty="0" err="1"/>
              <a:t>nemek</a:t>
            </a:r>
            <a:r>
              <a:rPr lang="en-US" sz="1400" b="1" dirty="0"/>
              <a:t> </a:t>
            </a:r>
            <a:r>
              <a:rPr lang="en-US" sz="1400" b="1" dirty="0" err="1"/>
              <a:t>közötti</a:t>
            </a:r>
            <a:r>
              <a:rPr lang="en-US" sz="1400" b="1" dirty="0"/>
              <a:t> </a:t>
            </a:r>
            <a:r>
              <a:rPr lang="en-US" sz="1400" b="1" dirty="0" err="1"/>
              <a:t>egyenlőség</a:t>
            </a:r>
            <a:r>
              <a:rPr lang="en-US" sz="1400" b="1" dirty="0"/>
              <a:t> </a:t>
            </a:r>
            <a:r>
              <a:rPr lang="en-US" sz="1400" b="1" dirty="0" err="1"/>
              <a:t>dimenzióval</a:t>
            </a:r>
            <a:r>
              <a:rPr lang="en-US" sz="1400" b="1" dirty="0"/>
              <a:t> </a:t>
            </a:r>
            <a:r>
              <a:rPr lang="en-US" sz="1400" b="1" dirty="0" err="1"/>
              <a:t>kapcsolatos</a:t>
            </a:r>
            <a:r>
              <a:rPr lang="en-US" sz="1400" b="1" dirty="0"/>
              <a:t> </a:t>
            </a:r>
            <a:r>
              <a:rPr lang="en-US" sz="1400" b="1" dirty="0" err="1"/>
              <a:t>konkrét</a:t>
            </a:r>
            <a:r>
              <a:rPr lang="en-US" sz="1400" b="1" dirty="0"/>
              <a:t> </a:t>
            </a:r>
            <a:r>
              <a:rPr lang="en-US" sz="1400" b="1" dirty="0" err="1"/>
              <a:t>feladatok</a:t>
            </a:r>
            <a:r>
              <a:rPr lang="en-US" sz="1400" b="1" dirty="0"/>
              <a:t> </a:t>
            </a:r>
            <a:r>
              <a:rPr lang="en-US" sz="1400" b="1" dirty="0" err="1"/>
              <a:t>vannak</a:t>
            </a:r>
            <a:r>
              <a:rPr lang="en-US" sz="1400" b="1" dirty="0"/>
              <a:t>, </a:t>
            </a:r>
            <a:r>
              <a:rPr lang="en-US" sz="1400" b="1" dirty="0" err="1"/>
              <a:t>ezt</a:t>
            </a:r>
            <a:r>
              <a:rPr lang="en-US" sz="1400" b="1" dirty="0"/>
              <a:t> a </a:t>
            </a:r>
            <a:r>
              <a:rPr lang="en-US" sz="1400" b="1" dirty="0" err="1"/>
              <a:t>munkatervben</a:t>
            </a:r>
            <a:r>
              <a:rPr lang="en-US" sz="1400" b="1" dirty="0"/>
              <a:t> </a:t>
            </a:r>
            <a:r>
              <a:rPr lang="en-US" sz="1400" b="1" dirty="0" err="1"/>
              <a:t>konkrét</a:t>
            </a:r>
            <a:r>
              <a:rPr lang="en-US" sz="1400" b="1" dirty="0"/>
              <a:t> </a:t>
            </a:r>
            <a:r>
              <a:rPr lang="en-US" sz="1400" b="1" dirty="0" err="1"/>
              <a:t>munkacsomagok</a:t>
            </a:r>
            <a:r>
              <a:rPr lang="en-US" sz="1400" b="1" dirty="0"/>
              <a:t>, </a:t>
            </a:r>
            <a:r>
              <a:rPr lang="en-US" sz="1400" b="1" dirty="0" err="1"/>
              <a:t>mérföldkövek</a:t>
            </a:r>
            <a:r>
              <a:rPr lang="en-US" sz="1400" b="1" dirty="0"/>
              <a:t> </a:t>
            </a:r>
            <a:r>
              <a:rPr lang="en-US" sz="1400" b="1" dirty="0" err="1"/>
              <a:t>és</a:t>
            </a:r>
            <a:r>
              <a:rPr lang="en-US" sz="1400" b="1" dirty="0"/>
              <a:t>/</a:t>
            </a:r>
            <a:r>
              <a:rPr lang="en-US" sz="1400" b="1" dirty="0" err="1"/>
              <a:t>vagy</a:t>
            </a:r>
            <a:r>
              <a:rPr lang="en-US" sz="1400" b="1" dirty="0"/>
              <a:t> </a:t>
            </a:r>
            <a:r>
              <a:rPr lang="en-US" sz="1400" b="1" dirty="0" err="1"/>
              <a:t>eredmények</a:t>
            </a:r>
            <a:r>
              <a:rPr lang="en-US" sz="1400" b="1" dirty="0"/>
              <a:t> </a:t>
            </a:r>
            <a:r>
              <a:rPr lang="en-US" sz="1400" b="1" dirty="0" err="1"/>
              <a:t>révén</a:t>
            </a:r>
            <a:r>
              <a:rPr lang="en-US" sz="1400" b="1" dirty="0"/>
              <a:t> </a:t>
            </a:r>
            <a:r>
              <a:rPr lang="en-US" sz="1400" b="1" dirty="0" err="1"/>
              <a:t>kell</a:t>
            </a:r>
            <a:r>
              <a:rPr lang="en-US" sz="1400" b="1" dirty="0"/>
              <a:t> </a:t>
            </a:r>
            <a:r>
              <a:rPr lang="en-US" sz="1400" b="1" dirty="0" err="1"/>
              <a:t>megjeleníteni</a:t>
            </a:r>
            <a:r>
              <a:rPr lang="en-US" sz="1400" b="1" dirty="0"/>
              <a:t>.</a:t>
            </a:r>
          </a:p>
        </p:txBody>
      </p:sp>
      <p:sp>
        <p:nvSpPr>
          <p:cNvPr id="4" name="Szövegdoboz 3">
            <a:extLst>
              <a:ext uri="{FF2B5EF4-FFF2-40B4-BE49-F238E27FC236}">
                <a16:creationId xmlns:a16="http://schemas.microsoft.com/office/drawing/2014/main" id="{E2E5AD1B-653E-83AA-F2BF-F628A23D6F3D}"/>
              </a:ext>
            </a:extLst>
          </p:cNvPr>
          <p:cNvSpPr txBox="1"/>
          <p:nvPr/>
        </p:nvSpPr>
        <p:spPr>
          <a:xfrm>
            <a:off x="1342103" y="1742115"/>
            <a:ext cx="6105832" cy="3693319"/>
          </a:xfrm>
          <a:prstGeom prst="rect">
            <a:avLst/>
          </a:prstGeom>
          <a:noFill/>
        </p:spPr>
        <p:txBody>
          <a:bodyPr wrap="square">
            <a:spAutoFit/>
          </a:bodyPr>
          <a:lstStyle/>
          <a:p>
            <a:r>
              <a:rPr lang="hu-HU" dirty="0"/>
              <a:t>Ez a dokumentum egy munkatervet és az ahhoz kapcsolódó erőforrásokat tartalmazó szakaszt mutat be, és az alábbi információkat kér:</a:t>
            </a:r>
          </a:p>
          <a:p>
            <a:pPr marL="285750" indent="-285750">
              <a:buFont typeface="Arial" panose="020B0604020202020204" pitchFamily="34" charset="0"/>
              <a:buChar char="•"/>
            </a:pPr>
            <a:r>
              <a:rPr lang="hu-HU" b="1" dirty="0"/>
              <a:t>A munkaterv általános felépítésének rövid bemutatása.</a:t>
            </a:r>
            <a:endParaRPr lang="hu-HU" dirty="0"/>
          </a:p>
          <a:p>
            <a:pPr marL="285750" indent="-285750">
              <a:buFont typeface="Arial" panose="020B0604020202020204" pitchFamily="34" charset="0"/>
              <a:buChar char="•"/>
            </a:pPr>
            <a:r>
              <a:rPr lang="hu-HU" b="1" dirty="0"/>
              <a:t>A különböző munkacsomagok és azok komponenseinek időzítése</a:t>
            </a:r>
            <a:r>
              <a:rPr lang="hu-HU" dirty="0"/>
              <a:t> (pl. </a:t>
            </a:r>
            <a:r>
              <a:rPr lang="hu-HU" dirty="0" err="1"/>
              <a:t>Gantt</a:t>
            </a:r>
            <a:r>
              <a:rPr lang="hu-HU" dirty="0"/>
              <a:t>-diagram vagy hasonló).</a:t>
            </a:r>
          </a:p>
          <a:p>
            <a:pPr marL="285750" indent="-285750">
              <a:buFont typeface="Arial" panose="020B0604020202020204" pitchFamily="34" charset="0"/>
              <a:buChar char="•"/>
            </a:pPr>
            <a:r>
              <a:rPr lang="hu-HU" b="1" dirty="0"/>
              <a:t>A komponensek grafikus bemutatása, amelyek megmutatják, hogyan kapcsolódnak egymáshoz</a:t>
            </a:r>
            <a:r>
              <a:rPr lang="hu-HU" dirty="0"/>
              <a:t> (pl. PERT-diagram vagy hasonló).</a:t>
            </a:r>
          </a:p>
          <a:p>
            <a:pPr marL="285750" indent="-285750">
              <a:buFont typeface="Arial" panose="020B0604020202020204" pitchFamily="34" charset="0"/>
              <a:buChar char="•"/>
            </a:pPr>
            <a:r>
              <a:rPr lang="hu-HU" b="1" dirty="0"/>
              <a:t>Részletes munkaleírás, az alábbiak szerint</a:t>
            </a:r>
            <a:r>
              <a:rPr lang="hu-HU" dirty="0"/>
              <a:t>:</a:t>
            </a:r>
          </a:p>
          <a:p>
            <a:pPr marL="742950" lvl="1" indent="-285750">
              <a:buFont typeface="Arial" panose="020B0604020202020204" pitchFamily="34" charset="0"/>
              <a:buChar char="•"/>
            </a:pPr>
            <a:r>
              <a:rPr lang="hu-HU" dirty="0"/>
              <a:t>Munkacsomagok listája (3.1a táblázat);</a:t>
            </a:r>
          </a:p>
          <a:p>
            <a:pPr marL="742950" lvl="1" indent="-285750">
              <a:buFont typeface="Arial" panose="020B0604020202020204" pitchFamily="34" charset="0"/>
              <a:buChar char="•"/>
            </a:pPr>
            <a:r>
              <a:rPr lang="hu-HU" dirty="0" err="1"/>
              <a:t>Munkacsomagonkénti</a:t>
            </a:r>
            <a:r>
              <a:rPr lang="hu-HU" dirty="0"/>
              <a:t> leírás (3.1b táblázat);</a:t>
            </a:r>
          </a:p>
          <a:p>
            <a:pPr marL="742950" lvl="1" indent="-285750">
              <a:buFont typeface="Arial" panose="020B0604020202020204" pitchFamily="34" charset="0"/>
              <a:buChar char="•"/>
            </a:pPr>
            <a:r>
              <a:rPr lang="hu-HU" dirty="0"/>
              <a:t>Teljesítendő eredmények listája (3.1c táblázat).</a:t>
            </a:r>
          </a:p>
        </p:txBody>
      </p:sp>
    </p:spTree>
    <p:extLst>
      <p:ext uri="{BB962C8B-B14F-4D97-AF65-F5344CB8AC3E}">
        <p14:creationId xmlns:p14="http://schemas.microsoft.com/office/powerpoint/2010/main" val="122831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DA247A8A-C791-47C7-93B7-62E1A369327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C818DE39-0B6C-447E-A7B9-5FF632F49BB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24CF7DA7-7295-4870-AA10-7AAA234F02CA}"/>
              </a:ext>
            </a:extLst>
          </p:cNvPr>
          <p:cNvSpPr txBox="1"/>
          <p:nvPr/>
        </p:nvSpPr>
        <p:spPr>
          <a:xfrm>
            <a:off x="7584823" y="999135"/>
            <a:ext cx="4101408" cy="523220"/>
          </a:xfrm>
          <a:prstGeom prst="rect">
            <a:avLst/>
          </a:prstGeom>
          <a:noFill/>
        </p:spPr>
        <p:txBody>
          <a:bodyPr wrap="square">
            <a:spAutoFit/>
          </a:bodyPr>
          <a:lstStyle/>
          <a:p>
            <a:r>
              <a:rPr lang="en-US" sz="2800" b="1" dirty="0" err="1">
                <a:solidFill>
                  <a:srgbClr val="2EA234"/>
                </a:solidFill>
                <a:latin typeface="Calibri"/>
                <a:cs typeface="Calibri"/>
              </a:rPr>
              <a:t>Munkaterv</a:t>
            </a:r>
            <a:r>
              <a:rPr lang="en-US" sz="2800" b="1" dirty="0">
                <a:solidFill>
                  <a:srgbClr val="2EA234"/>
                </a:solidFill>
                <a:latin typeface="Calibri"/>
                <a:cs typeface="Calibri"/>
              </a:rPr>
              <a:t> </a:t>
            </a:r>
            <a:r>
              <a:rPr lang="en-US" sz="2800" b="1" dirty="0" err="1">
                <a:solidFill>
                  <a:srgbClr val="2EA234"/>
                </a:solidFill>
                <a:latin typeface="Calibri"/>
                <a:cs typeface="Calibri"/>
              </a:rPr>
              <a:t>és</a:t>
            </a:r>
            <a:r>
              <a:rPr lang="en-US" sz="2800" b="1" dirty="0">
                <a:solidFill>
                  <a:srgbClr val="2EA234"/>
                </a:solidFill>
                <a:latin typeface="Calibri"/>
                <a:cs typeface="Calibri"/>
              </a:rPr>
              <a:t> </a:t>
            </a:r>
            <a:r>
              <a:rPr lang="en-US" sz="2800" b="1" dirty="0" err="1">
                <a:solidFill>
                  <a:srgbClr val="2EA234"/>
                </a:solidFill>
                <a:latin typeface="Calibri"/>
                <a:cs typeface="Calibri"/>
              </a:rPr>
              <a:t>erőforrások</a:t>
            </a:r>
            <a:endParaRPr lang="cs-CZ" sz="2800" b="1" i="0" dirty="0">
              <a:solidFill>
                <a:srgbClr val="2EA234"/>
              </a:solidFill>
              <a:latin typeface="Calibri"/>
              <a:cs typeface="Calibri"/>
            </a:endParaRPr>
          </a:p>
        </p:txBody>
      </p:sp>
      <p:sp>
        <p:nvSpPr>
          <p:cNvPr id="4" name="Szövegdoboz 3">
            <a:extLst>
              <a:ext uri="{FF2B5EF4-FFF2-40B4-BE49-F238E27FC236}">
                <a16:creationId xmlns:a16="http://schemas.microsoft.com/office/drawing/2014/main" id="{6AE5201B-3D03-C823-BEA2-195575EAFF4A}"/>
              </a:ext>
            </a:extLst>
          </p:cNvPr>
          <p:cNvSpPr txBox="1"/>
          <p:nvPr/>
        </p:nvSpPr>
        <p:spPr>
          <a:xfrm>
            <a:off x="949307" y="1305341"/>
            <a:ext cx="10293385" cy="4247317"/>
          </a:xfrm>
          <a:prstGeom prst="rect">
            <a:avLst/>
          </a:prstGeom>
          <a:noFill/>
        </p:spPr>
        <p:txBody>
          <a:bodyPr wrap="square">
            <a:spAutoFit/>
          </a:bodyPr>
          <a:lstStyle/>
          <a:p>
            <a:r>
              <a:rPr lang="hu-HU" b="1" dirty="0"/>
              <a:t>Időzítés és ütemezés (</a:t>
            </a:r>
            <a:r>
              <a:rPr lang="hu-HU" b="1" dirty="0" err="1"/>
              <a:t>Gantt</a:t>
            </a:r>
            <a:r>
              <a:rPr lang="hu-HU" b="1" dirty="0"/>
              <a:t>-diagram):</a:t>
            </a:r>
            <a:endParaRPr lang="hu-HU" dirty="0"/>
          </a:p>
          <a:p>
            <a:pPr marL="285750" indent="-285750">
              <a:buFont typeface="Arial" panose="020B0604020202020204" pitchFamily="34" charset="0"/>
              <a:buChar char="•"/>
            </a:pPr>
            <a:r>
              <a:rPr lang="hu-HU" dirty="0"/>
              <a:t>Vannak-e olyan mérföldkövek, amelyek az egyes munkacsomagokon belül a nemek közötti egyenlőséggel kapcsolatos szempontokkal foglalkoznak?</a:t>
            </a:r>
          </a:p>
          <a:p>
            <a:pPr marL="285750" indent="-285750">
              <a:buFont typeface="Arial" panose="020B0604020202020204" pitchFamily="34" charset="0"/>
              <a:buChar char="•"/>
            </a:pPr>
            <a:r>
              <a:rPr lang="hu-HU" dirty="0"/>
              <a:t>Terveztek-e felülvizsgálati pontokat a nemek közötti egyenlőségi szempontok értékelésére a projekt során?</a:t>
            </a:r>
          </a:p>
          <a:p>
            <a:r>
              <a:rPr lang="hu-HU" b="1" dirty="0"/>
              <a:t>Összekapcsolt komponensek grafikus ábrázolása:</a:t>
            </a:r>
            <a:endParaRPr lang="hu-HU" dirty="0"/>
          </a:p>
          <a:p>
            <a:pPr marL="285750" indent="-285750">
              <a:buFont typeface="Arial" panose="020B0604020202020204" pitchFamily="34" charset="0"/>
              <a:buChar char="•"/>
            </a:pPr>
            <a:r>
              <a:rPr lang="hu-HU" dirty="0"/>
              <a:t>Hogyan kapcsolódnak a nemek közötti egyenlőséggel kapcsolatos feladatok a projekt többi eleméhez?</a:t>
            </a:r>
          </a:p>
          <a:p>
            <a:pPr marL="285750" indent="-285750">
              <a:buFont typeface="Arial" panose="020B0604020202020204" pitchFamily="34" charset="0"/>
              <a:buChar char="•"/>
            </a:pPr>
            <a:r>
              <a:rPr lang="hu-HU" dirty="0"/>
              <a:t>A nemek közötti egyenlőséget figyelembe vevő munkacsomagok egyértelműen ki vannak-e emelve a vizuális elrendezésben?</a:t>
            </a:r>
          </a:p>
          <a:p>
            <a:r>
              <a:rPr lang="hu-HU" b="1" dirty="0"/>
              <a:t>Részletes munkaleírás (munkacsomagok és eredmények):</a:t>
            </a:r>
            <a:endParaRPr lang="hu-HU" dirty="0"/>
          </a:p>
          <a:p>
            <a:pPr marL="285750" indent="-285750">
              <a:buFont typeface="Arial" panose="020B0604020202020204" pitchFamily="34" charset="0"/>
              <a:buChar char="•"/>
            </a:pPr>
            <a:r>
              <a:rPr lang="hu-HU" dirty="0"/>
              <a:t>Minden egyes munkacsomag leírásában szerepel-e, hogy az hogyan foglalkozik a nemek közötti esélyegyenlőséggel?</a:t>
            </a:r>
          </a:p>
          <a:p>
            <a:pPr marL="285750" indent="-285750">
              <a:buFont typeface="Arial" panose="020B0604020202020204" pitchFamily="34" charset="0"/>
              <a:buChar char="•"/>
            </a:pPr>
            <a:r>
              <a:rPr lang="hu-HU" dirty="0"/>
              <a:t>Vannak-e olyan eredmények, amelyek a nemekkel kapcsolatos meglátások elemzésére vagy végrehajtására összpontosítanak?</a:t>
            </a:r>
          </a:p>
          <a:p>
            <a:pPr marL="285750" indent="-285750">
              <a:buFont typeface="Arial" panose="020B0604020202020204" pitchFamily="34" charset="0"/>
              <a:buChar char="•"/>
            </a:pPr>
            <a:r>
              <a:rPr lang="hu-HU" dirty="0"/>
              <a:t>A munkacsomag leírása végig nemek szerinti nyelvezetet használ-e?</a:t>
            </a:r>
          </a:p>
        </p:txBody>
      </p:sp>
    </p:spTree>
    <p:extLst>
      <p:ext uri="{BB962C8B-B14F-4D97-AF65-F5344CB8AC3E}">
        <p14:creationId xmlns:p14="http://schemas.microsoft.com/office/powerpoint/2010/main" val="3600976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028134" y="1601390"/>
            <a:ext cx="9865662" cy="2954655"/>
          </a:xfrm>
          <a:prstGeom prst="rect">
            <a:avLst/>
          </a:prstGeom>
          <a:noFill/>
          <a:ln>
            <a:noFill/>
          </a:ln>
        </p:spPr>
        <p:txBody>
          <a:bodyPr wrap="square" lIns="91440" tIns="45720" rIns="91440" bIns="45720" rtlCol="0" anchor="t">
            <a:spAutoFit/>
          </a:bodyPr>
          <a:lstStyle/>
          <a:p>
            <a:pPr>
              <a:spcAft>
                <a:spcPts val="1200"/>
              </a:spcAft>
            </a:pPr>
            <a:r>
              <a:rPr lang="en-GB" b="1" dirty="0"/>
              <a:t>ÁRUK ÉS SZOLGÁLTATÁSOK</a:t>
            </a:r>
            <a:endParaRPr lang="ca-ES" dirty="0">
              <a:cs typeface="Calibri" panose="020F0502020204030204"/>
            </a:endParaRPr>
          </a:p>
          <a:p>
            <a:pPr marL="182245" lvl="1" algn="just">
              <a:spcAft>
                <a:spcPts val="1200"/>
              </a:spcAft>
              <a:buFont typeface="Wingdings" panose="05000000000000000000" pitchFamily="2" charset="2"/>
              <a:buChar char="ü"/>
            </a:pPr>
            <a:r>
              <a:rPr lang="en-GB" sz="1600" b="1" dirty="0" err="1"/>
              <a:t>Utazási</a:t>
            </a:r>
            <a:r>
              <a:rPr lang="en-GB" sz="1600" b="1" dirty="0"/>
              <a:t> </a:t>
            </a:r>
            <a:r>
              <a:rPr lang="en-GB" sz="1600" b="1" dirty="0" err="1"/>
              <a:t>költségek</a:t>
            </a:r>
            <a:r>
              <a:rPr lang="en-GB" sz="1600" dirty="0"/>
              <a:t>. </a:t>
            </a:r>
            <a:r>
              <a:rPr lang="en-GB" sz="1600" dirty="0" err="1"/>
              <a:t>Példa</a:t>
            </a:r>
            <a:r>
              <a:rPr lang="en-GB" sz="1600" dirty="0"/>
              <a:t>: a </a:t>
            </a:r>
            <a:r>
              <a:rPr lang="en-US" sz="1600" dirty="0" err="1"/>
              <a:t>nemek</a:t>
            </a:r>
            <a:r>
              <a:rPr lang="en-US" sz="1600" dirty="0"/>
              <a:t> </a:t>
            </a:r>
            <a:r>
              <a:rPr lang="en-US" sz="1600" dirty="0" err="1"/>
              <a:t>közötti</a:t>
            </a:r>
            <a:r>
              <a:rPr lang="en-US" sz="1600" dirty="0"/>
              <a:t> </a:t>
            </a:r>
            <a:r>
              <a:rPr lang="en-US" sz="1600" dirty="0" err="1"/>
              <a:t>egyenlőségről</a:t>
            </a:r>
            <a:r>
              <a:rPr lang="en-US" sz="1600" dirty="0"/>
              <a:t> a </a:t>
            </a:r>
            <a:r>
              <a:rPr lang="en-US" sz="1600" dirty="0" err="1"/>
              <a:t>felsőoktatásban</a:t>
            </a:r>
            <a:r>
              <a:rPr lang="en-US" sz="1600" dirty="0"/>
              <a:t> </a:t>
            </a:r>
            <a:r>
              <a:rPr lang="en-US" sz="1600" dirty="0" err="1"/>
              <a:t>szóló</a:t>
            </a:r>
            <a:r>
              <a:rPr lang="en-US" sz="1600" dirty="0"/>
              <a:t> </a:t>
            </a:r>
            <a:r>
              <a:rPr lang="en-US" sz="1600" dirty="0" err="1"/>
              <a:t>európai</a:t>
            </a:r>
            <a:r>
              <a:rPr lang="en-US" sz="1600" dirty="0"/>
              <a:t> </a:t>
            </a:r>
            <a:r>
              <a:rPr lang="en-US" sz="1600" dirty="0" err="1"/>
              <a:t>konferencia</a:t>
            </a:r>
            <a:r>
              <a:rPr lang="en-US" sz="1600" dirty="0"/>
              <a:t>.</a:t>
            </a:r>
            <a:endParaRPr lang="en-GB" sz="1600" dirty="0">
              <a:cs typeface="Calibri"/>
            </a:endParaRPr>
          </a:p>
          <a:p>
            <a:pPr marL="182245" lvl="1" algn="just">
              <a:spcAft>
                <a:spcPts val="1200"/>
              </a:spcAft>
              <a:buFont typeface="Wingdings" panose="05000000000000000000" pitchFamily="2" charset="2"/>
              <a:buChar char="ü"/>
            </a:pPr>
            <a:r>
              <a:rPr lang="en-GB" sz="1600" b="1" dirty="0"/>
              <a:t> </a:t>
            </a:r>
            <a:r>
              <a:rPr lang="en-GB" sz="1600" b="1" dirty="0" err="1"/>
              <a:t>Nemek</a:t>
            </a:r>
            <a:r>
              <a:rPr lang="en-GB" sz="1600" b="1" dirty="0"/>
              <a:t> </a:t>
            </a:r>
            <a:r>
              <a:rPr lang="en-GB" sz="1600" b="1" dirty="0" err="1"/>
              <a:t>közötti</a:t>
            </a:r>
            <a:r>
              <a:rPr lang="en-GB" sz="1600" b="1" dirty="0"/>
              <a:t> </a:t>
            </a:r>
            <a:r>
              <a:rPr lang="en-GB" sz="1600" b="1" dirty="0" err="1"/>
              <a:t>szakértői</a:t>
            </a:r>
            <a:r>
              <a:rPr lang="en-GB" sz="1600" b="1" dirty="0"/>
              <a:t> </a:t>
            </a:r>
            <a:r>
              <a:rPr lang="en-GB" sz="1600" b="1" dirty="0" err="1"/>
              <a:t>szolgáltatások</a:t>
            </a:r>
            <a:r>
              <a:rPr lang="en-GB" sz="1600" dirty="0"/>
              <a:t>. </a:t>
            </a:r>
            <a:r>
              <a:rPr lang="en-US" sz="1600" dirty="0" err="1"/>
              <a:t>Példa</a:t>
            </a:r>
            <a:r>
              <a:rPr lang="en-US" sz="1600" dirty="0"/>
              <a:t>: </a:t>
            </a:r>
            <a:r>
              <a:rPr lang="en-US" sz="1600" dirty="0" err="1"/>
              <a:t>Szakértői</a:t>
            </a:r>
            <a:r>
              <a:rPr lang="en-US" sz="1600" dirty="0"/>
              <a:t> </a:t>
            </a:r>
            <a:r>
              <a:rPr lang="en-US" sz="1600" dirty="0" err="1"/>
              <a:t>ajánlások</a:t>
            </a:r>
            <a:r>
              <a:rPr lang="en-US" sz="1600" dirty="0"/>
              <a:t> </a:t>
            </a:r>
            <a:r>
              <a:rPr lang="en-US" sz="1600" dirty="0" err="1"/>
              <a:t>arra</a:t>
            </a:r>
            <a:r>
              <a:rPr lang="en-US" sz="1600" dirty="0"/>
              <a:t> </a:t>
            </a:r>
            <a:r>
              <a:rPr lang="en-US" sz="1600" dirty="0" err="1"/>
              <a:t>vonatkozóan</a:t>
            </a:r>
            <a:r>
              <a:rPr lang="en-US" sz="1600" dirty="0"/>
              <a:t>, </a:t>
            </a:r>
            <a:r>
              <a:rPr lang="en-US" sz="1600" dirty="0" err="1"/>
              <a:t>hogy</a:t>
            </a:r>
            <a:r>
              <a:rPr lang="en-US" sz="1600" dirty="0"/>
              <a:t> </a:t>
            </a:r>
            <a:r>
              <a:rPr lang="en-US" sz="1600" dirty="0" err="1"/>
              <a:t>mely</a:t>
            </a:r>
            <a:r>
              <a:rPr lang="en-US" sz="1600" dirty="0"/>
              <a:t> </a:t>
            </a:r>
            <a:r>
              <a:rPr lang="en-US" sz="1600" dirty="0" err="1"/>
              <a:t>szempontok</a:t>
            </a:r>
            <a:r>
              <a:rPr lang="en-US" sz="1600" dirty="0"/>
              <a:t> </a:t>
            </a:r>
            <a:r>
              <a:rPr lang="en-US" sz="1600" dirty="0" err="1"/>
              <a:t>erősítik</a:t>
            </a:r>
            <a:r>
              <a:rPr lang="en-US" sz="1600" dirty="0"/>
              <a:t> </a:t>
            </a:r>
            <a:r>
              <a:rPr lang="en-US" sz="1600" dirty="0" err="1"/>
              <a:t>vagy</a:t>
            </a:r>
            <a:r>
              <a:rPr lang="en-US" sz="1600" dirty="0"/>
              <a:t> </a:t>
            </a:r>
            <a:r>
              <a:rPr lang="en-US" sz="1600" dirty="0" err="1"/>
              <a:t>csökkentik</a:t>
            </a:r>
            <a:r>
              <a:rPr lang="en-US" sz="1600" dirty="0"/>
              <a:t> </a:t>
            </a:r>
            <a:r>
              <a:rPr lang="en-US" sz="1600" dirty="0" err="1"/>
              <a:t>az</a:t>
            </a:r>
            <a:r>
              <a:rPr lang="en-US" sz="1600" dirty="0"/>
              <a:t> </a:t>
            </a:r>
            <a:r>
              <a:rPr lang="en-US" sz="1600" dirty="0" err="1"/>
              <a:t>egyenlőtlenségeket</a:t>
            </a:r>
            <a:r>
              <a:rPr lang="en-US" sz="1600" dirty="0"/>
              <a:t>, </a:t>
            </a:r>
            <a:r>
              <a:rPr lang="en-US" sz="1600" dirty="0" err="1"/>
              <a:t>és</a:t>
            </a:r>
            <a:r>
              <a:rPr lang="en-US" sz="1600" dirty="0"/>
              <a:t> </a:t>
            </a:r>
            <a:r>
              <a:rPr lang="en-US" sz="1600" dirty="0" err="1"/>
              <a:t>melyek</a:t>
            </a:r>
            <a:r>
              <a:rPr lang="en-US" sz="1600" dirty="0"/>
              <a:t> </a:t>
            </a:r>
            <a:r>
              <a:rPr lang="en-US" sz="1600" dirty="0" err="1"/>
              <a:t>segítik</a:t>
            </a:r>
            <a:r>
              <a:rPr lang="en-US" sz="1600" dirty="0"/>
              <a:t> </a:t>
            </a:r>
            <a:r>
              <a:rPr lang="en-US" sz="1600" dirty="0" err="1"/>
              <a:t>elő</a:t>
            </a:r>
            <a:r>
              <a:rPr lang="en-US" sz="1600" dirty="0"/>
              <a:t> </a:t>
            </a:r>
            <a:r>
              <a:rPr lang="en-US" sz="1600" dirty="0" err="1"/>
              <a:t>az</a:t>
            </a:r>
            <a:r>
              <a:rPr lang="en-US" sz="1600" dirty="0"/>
              <a:t> </a:t>
            </a:r>
            <a:r>
              <a:rPr lang="en-US" sz="1600" dirty="0" err="1"/>
              <a:t>egyenlőséget</a:t>
            </a:r>
            <a:r>
              <a:rPr lang="en-US" sz="1600" dirty="0"/>
              <a:t> a status quo-</a:t>
            </a:r>
            <a:r>
              <a:rPr lang="en-US" sz="1600" dirty="0" err="1"/>
              <a:t>hoz</a:t>
            </a:r>
            <a:r>
              <a:rPr lang="en-US" sz="1600" dirty="0"/>
              <a:t> </a:t>
            </a:r>
            <a:r>
              <a:rPr lang="en-US" sz="1600" dirty="0" err="1"/>
              <a:t>képest</a:t>
            </a:r>
            <a:r>
              <a:rPr lang="en-US" sz="1600" dirty="0"/>
              <a:t>, </a:t>
            </a:r>
            <a:r>
              <a:rPr lang="en-US" sz="1600" dirty="0" err="1"/>
              <a:t>valamint</a:t>
            </a:r>
            <a:r>
              <a:rPr lang="en-US" sz="1600" dirty="0"/>
              <a:t> </a:t>
            </a:r>
            <a:r>
              <a:rPr lang="en-US" sz="1600" dirty="0" err="1"/>
              <a:t>arra</a:t>
            </a:r>
            <a:r>
              <a:rPr lang="en-US" sz="1600" dirty="0"/>
              <a:t> </a:t>
            </a:r>
            <a:r>
              <a:rPr lang="en-US" sz="1600" dirty="0" err="1"/>
              <a:t>vonatkozóan</a:t>
            </a:r>
            <a:r>
              <a:rPr lang="en-US" sz="1600" dirty="0"/>
              <a:t>, </a:t>
            </a:r>
            <a:r>
              <a:rPr lang="en-US" sz="1600" dirty="0" err="1"/>
              <a:t>hogy</a:t>
            </a:r>
            <a:r>
              <a:rPr lang="en-US" sz="1600" dirty="0"/>
              <a:t> a </a:t>
            </a:r>
            <a:r>
              <a:rPr lang="en-US" sz="1600" dirty="0" err="1"/>
              <a:t>kutatási</a:t>
            </a:r>
            <a:r>
              <a:rPr lang="en-US" sz="1600" dirty="0"/>
              <a:t> </a:t>
            </a:r>
            <a:r>
              <a:rPr lang="en-US" sz="1600" dirty="0" err="1"/>
              <a:t>projekt</a:t>
            </a:r>
            <a:r>
              <a:rPr lang="en-US" sz="1600" dirty="0"/>
              <a:t> </a:t>
            </a:r>
            <a:r>
              <a:rPr lang="en-US" sz="1600" dirty="0" err="1"/>
              <a:t>hogyan</a:t>
            </a:r>
            <a:r>
              <a:rPr lang="en-US" sz="1600" dirty="0"/>
              <a:t> </a:t>
            </a:r>
            <a:r>
              <a:rPr lang="en-US" sz="1600" dirty="0" err="1"/>
              <a:t>csökkentheti</a:t>
            </a:r>
            <a:r>
              <a:rPr lang="en-US" sz="1600" dirty="0"/>
              <a:t> a </a:t>
            </a:r>
            <a:r>
              <a:rPr lang="en-US" sz="1600" dirty="0" err="1"/>
              <a:t>nemek</a:t>
            </a:r>
            <a:r>
              <a:rPr lang="en-US" sz="1600" dirty="0"/>
              <a:t> </a:t>
            </a:r>
            <a:r>
              <a:rPr lang="en-US" sz="1600" dirty="0" err="1"/>
              <a:t>közötti</a:t>
            </a:r>
            <a:r>
              <a:rPr lang="en-US" sz="1600" dirty="0"/>
              <a:t> </a:t>
            </a:r>
            <a:r>
              <a:rPr lang="en-US" sz="1600" dirty="0" err="1"/>
              <a:t>egyenlőtlenségeket</a:t>
            </a:r>
            <a:r>
              <a:rPr lang="en-US" sz="1600" dirty="0"/>
              <a:t> </a:t>
            </a:r>
            <a:r>
              <a:rPr lang="en-US" sz="1600" dirty="0" err="1"/>
              <a:t>és</a:t>
            </a:r>
            <a:r>
              <a:rPr lang="en-US" sz="1600" dirty="0"/>
              <a:t> </a:t>
            </a:r>
            <a:r>
              <a:rPr lang="en-US" sz="1600" dirty="0" err="1"/>
              <a:t>hogyan</a:t>
            </a:r>
            <a:r>
              <a:rPr lang="en-US" sz="1600" dirty="0"/>
              <a:t> </a:t>
            </a:r>
            <a:r>
              <a:rPr lang="en-US" sz="1600" dirty="0" err="1"/>
              <a:t>segítheti</a:t>
            </a:r>
            <a:r>
              <a:rPr lang="en-US" sz="1600" dirty="0"/>
              <a:t> </a:t>
            </a:r>
            <a:r>
              <a:rPr lang="en-US" sz="1600" dirty="0" err="1"/>
              <a:t>elő</a:t>
            </a:r>
            <a:r>
              <a:rPr lang="en-US" sz="1600" dirty="0"/>
              <a:t> a </a:t>
            </a:r>
            <a:r>
              <a:rPr lang="en-US" sz="1600" dirty="0" err="1"/>
              <a:t>nemek</a:t>
            </a:r>
            <a:r>
              <a:rPr lang="en-US" sz="1600" dirty="0"/>
              <a:t> </a:t>
            </a:r>
            <a:r>
              <a:rPr lang="en-US" sz="1600" dirty="0" err="1"/>
              <a:t>közötti</a:t>
            </a:r>
            <a:r>
              <a:rPr lang="en-US" sz="1600" dirty="0"/>
              <a:t> </a:t>
            </a:r>
            <a:r>
              <a:rPr lang="en-US" sz="1600" dirty="0" err="1"/>
              <a:t>egyenlőséget</a:t>
            </a:r>
            <a:r>
              <a:rPr lang="en-US" sz="1600" dirty="0"/>
              <a:t>.</a:t>
            </a:r>
            <a:endParaRPr lang="en-US" sz="1600" dirty="0">
              <a:cs typeface="Calibri"/>
            </a:endParaRPr>
          </a:p>
          <a:p>
            <a:pPr marL="182245" lvl="1" algn="just">
              <a:spcAft>
                <a:spcPts val="1200"/>
              </a:spcAft>
              <a:buFont typeface="Wingdings" panose="05000000000000000000" pitchFamily="2" charset="2"/>
              <a:buChar char="ü"/>
            </a:pPr>
            <a:r>
              <a:rPr lang="en-GB" sz="1600" b="1" dirty="0" err="1"/>
              <a:t>Képzési</a:t>
            </a:r>
            <a:r>
              <a:rPr lang="en-GB" sz="1600" b="1" dirty="0"/>
              <a:t> </a:t>
            </a:r>
            <a:r>
              <a:rPr lang="en-GB" sz="1600" b="1" dirty="0" err="1"/>
              <a:t>költségek</a:t>
            </a:r>
            <a:r>
              <a:rPr lang="en-US" sz="1600" b="1" dirty="0"/>
              <a:t>. </a:t>
            </a:r>
            <a:r>
              <a:rPr lang="en-US" sz="1600" dirty="0" err="1"/>
              <a:t>Példák</a:t>
            </a:r>
            <a:r>
              <a:rPr lang="en-US" sz="1600" dirty="0"/>
              <a:t>: A </a:t>
            </a:r>
            <a:r>
              <a:rPr lang="en-US" sz="1600" dirty="0" err="1"/>
              <a:t>nemek</a:t>
            </a:r>
            <a:r>
              <a:rPr lang="en-US" sz="1600" dirty="0"/>
              <a:t> </a:t>
            </a:r>
            <a:r>
              <a:rPr lang="en-US" sz="1600" dirty="0" err="1"/>
              <a:t>és</a:t>
            </a:r>
            <a:r>
              <a:rPr lang="en-US" sz="1600" dirty="0"/>
              <a:t> </a:t>
            </a:r>
            <a:r>
              <a:rPr lang="en-US" sz="1600" dirty="0" err="1"/>
              <a:t>nemek</a:t>
            </a:r>
            <a:r>
              <a:rPr lang="en-US" sz="1600" dirty="0"/>
              <a:t> </a:t>
            </a:r>
            <a:r>
              <a:rPr lang="en-US" sz="1600" dirty="0" err="1"/>
              <a:t>kutatási</a:t>
            </a:r>
            <a:r>
              <a:rPr lang="en-US" sz="1600" dirty="0"/>
              <a:t> </a:t>
            </a:r>
            <a:r>
              <a:rPr lang="en-US" sz="1600" dirty="0" err="1"/>
              <a:t>tartalomba</a:t>
            </a:r>
            <a:r>
              <a:rPr lang="en-US" sz="1600" dirty="0"/>
              <a:t> </a:t>
            </a:r>
            <a:r>
              <a:rPr lang="en-US" sz="1600" dirty="0" err="1"/>
              <a:t>való</a:t>
            </a:r>
            <a:r>
              <a:rPr lang="en-US" sz="1600" dirty="0"/>
              <a:t> </a:t>
            </a:r>
            <a:r>
              <a:rPr lang="en-US" sz="1600" dirty="0" err="1"/>
              <a:t>integrálásának</a:t>
            </a:r>
            <a:r>
              <a:rPr lang="en-US" sz="1600" dirty="0"/>
              <a:t> </a:t>
            </a:r>
            <a:r>
              <a:rPr lang="en-US" sz="1600" dirty="0" err="1"/>
              <a:t>módszereiről</a:t>
            </a:r>
            <a:r>
              <a:rPr lang="en-US" sz="1600" dirty="0"/>
              <a:t> </a:t>
            </a:r>
            <a:r>
              <a:rPr lang="en-US" sz="1600" dirty="0" err="1"/>
              <a:t>és</a:t>
            </a:r>
            <a:r>
              <a:rPr lang="en-US" sz="1600" dirty="0"/>
              <a:t> </a:t>
            </a:r>
            <a:r>
              <a:rPr lang="en-US" sz="1600" dirty="0" err="1"/>
              <a:t>technikáiról</a:t>
            </a:r>
            <a:r>
              <a:rPr lang="en-US" sz="1600" dirty="0"/>
              <a:t> </a:t>
            </a:r>
            <a:r>
              <a:rPr lang="en-US" sz="1600" dirty="0" err="1"/>
              <a:t>szóló</a:t>
            </a:r>
            <a:r>
              <a:rPr lang="en-US" sz="1600" dirty="0"/>
              <a:t> </a:t>
            </a:r>
            <a:r>
              <a:rPr lang="en-US" sz="1600" dirty="0" err="1"/>
              <a:t>képzés</a:t>
            </a:r>
            <a:r>
              <a:rPr lang="en-US" sz="1600" dirty="0"/>
              <a:t>, </a:t>
            </a:r>
            <a:r>
              <a:rPr lang="en-US" sz="1600" dirty="0" err="1"/>
              <a:t>az</a:t>
            </a:r>
            <a:r>
              <a:rPr lang="en-US" sz="1600" dirty="0"/>
              <a:t> </a:t>
            </a:r>
            <a:r>
              <a:rPr lang="en-US" sz="1600" dirty="0" err="1"/>
              <a:t>emberekkel</a:t>
            </a:r>
            <a:r>
              <a:rPr lang="en-US" sz="1600" dirty="0"/>
              <a:t> </a:t>
            </a:r>
            <a:r>
              <a:rPr lang="en-US" sz="1600" dirty="0" err="1"/>
              <a:t>végzett</a:t>
            </a:r>
            <a:r>
              <a:rPr lang="en-US" sz="1600" dirty="0"/>
              <a:t> </a:t>
            </a:r>
            <a:r>
              <a:rPr lang="en-US" sz="1600" dirty="0" err="1"/>
              <a:t>adatgyűjtés</a:t>
            </a:r>
            <a:r>
              <a:rPr lang="en-US" sz="1600" dirty="0"/>
              <a:t> </a:t>
            </a:r>
            <a:r>
              <a:rPr lang="en-US" sz="1600" dirty="0" err="1"/>
              <a:t>és</a:t>
            </a:r>
            <a:r>
              <a:rPr lang="en-US" sz="1600" dirty="0"/>
              <a:t> </a:t>
            </a:r>
            <a:r>
              <a:rPr lang="en-US" sz="1600" dirty="0" err="1"/>
              <a:t>az</a:t>
            </a:r>
            <a:r>
              <a:rPr lang="en-US" sz="1600" dirty="0"/>
              <a:t> </a:t>
            </a:r>
            <a:r>
              <a:rPr lang="en-US" sz="1600" dirty="0" err="1"/>
              <a:t>emberi</a:t>
            </a:r>
            <a:r>
              <a:rPr lang="en-US" sz="1600" dirty="0"/>
              <a:t> </a:t>
            </a:r>
            <a:r>
              <a:rPr lang="en-US" sz="1600" dirty="0" err="1"/>
              <a:t>résztvevők</a:t>
            </a:r>
            <a:r>
              <a:rPr lang="en-US" sz="1600" dirty="0"/>
              <a:t> </a:t>
            </a:r>
            <a:r>
              <a:rPr lang="en-US" sz="1600" dirty="0" err="1"/>
              <a:t>adatainak</a:t>
            </a:r>
            <a:r>
              <a:rPr lang="en-US" sz="1600" dirty="0"/>
              <a:t> </a:t>
            </a:r>
            <a:r>
              <a:rPr lang="en-US" sz="1600" dirty="0" err="1"/>
              <a:t>elemzése</a:t>
            </a:r>
            <a:r>
              <a:rPr lang="en-US" sz="1600" dirty="0"/>
              <a:t>.</a:t>
            </a:r>
            <a:endParaRPr lang="en-GB" sz="1600" b="1" dirty="0">
              <a:cs typeface="Calibri"/>
            </a:endParaRPr>
          </a:p>
          <a:p>
            <a:pPr marL="182245" lvl="1" algn="just">
              <a:spcAft>
                <a:spcPts val="1200"/>
              </a:spcAft>
              <a:buFont typeface="Wingdings" panose="05000000000000000000" pitchFamily="2" charset="2"/>
              <a:buChar char="ü"/>
            </a:pPr>
            <a:r>
              <a:rPr lang="en-GB" sz="1600" b="1" dirty="0"/>
              <a:t>A </a:t>
            </a:r>
            <a:r>
              <a:rPr lang="en-GB" sz="1600" b="1" dirty="0" err="1"/>
              <a:t>nemi</a:t>
            </a:r>
            <a:r>
              <a:rPr lang="en-GB" sz="1600" b="1" dirty="0"/>
              <a:t> </a:t>
            </a:r>
            <a:r>
              <a:rPr lang="en-GB" sz="1600" b="1" dirty="0" err="1"/>
              <a:t>dimenzióval</a:t>
            </a:r>
            <a:r>
              <a:rPr lang="en-GB" sz="1600" b="1" dirty="0"/>
              <a:t> </a:t>
            </a:r>
            <a:r>
              <a:rPr lang="en-GB" sz="1600" b="1" dirty="0" err="1"/>
              <a:t>kapcsolatos</a:t>
            </a:r>
            <a:r>
              <a:rPr lang="en-GB" sz="1600" b="1" dirty="0"/>
              <a:t> </a:t>
            </a:r>
            <a:r>
              <a:rPr lang="en-GB" sz="1600" b="1" dirty="0" err="1"/>
              <a:t>terjesztési</a:t>
            </a:r>
            <a:r>
              <a:rPr lang="en-GB" sz="1600" b="1" dirty="0"/>
              <a:t> </a:t>
            </a:r>
            <a:r>
              <a:rPr lang="en-GB" sz="1600" b="1" dirty="0" err="1"/>
              <a:t>és</a:t>
            </a:r>
            <a:r>
              <a:rPr lang="en-GB" sz="1600" b="1" dirty="0"/>
              <a:t> </a:t>
            </a:r>
            <a:r>
              <a:rPr lang="en-GB" sz="1600" b="1" dirty="0" err="1"/>
              <a:t>kommunikációs</a:t>
            </a:r>
            <a:r>
              <a:rPr lang="en-GB" sz="1600" b="1" dirty="0"/>
              <a:t> </a:t>
            </a:r>
            <a:r>
              <a:rPr lang="en-GB" sz="1600" b="1" dirty="0" err="1"/>
              <a:t>tevékenységek</a:t>
            </a:r>
            <a:r>
              <a:rPr lang="en-GB" sz="1600" b="1" dirty="0"/>
              <a:t> </a:t>
            </a:r>
            <a:r>
              <a:rPr lang="en-GB" sz="1600" b="1" dirty="0" err="1"/>
              <a:t>költségei</a:t>
            </a:r>
            <a:endParaRPr lang="es-ES" sz="1600" dirty="0"/>
          </a:p>
        </p:txBody>
      </p:sp>
      <p:pic>
        <p:nvPicPr>
          <p:cNvPr id="7" name="Imagen 3">
            <a:extLst>
              <a:ext uri="{FF2B5EF4-FFF2-40B4-BE49-F238E27FC236}">
                <a16:creationId xmlns:a16="http://schemas.microsoft.com/office/drawing/2014/main" id="{C0A9D33A-842F-4B29-9A77-08106DCA05D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095E1B86-0181-4D4B-A63E-A3E460EBD97E}"/>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80F40915-1705-4799-AF1B-1BE6342B3CF0}"/>
              </a:ext>
            </a:extLst>
          </p:cNvPr>
          <p:cNvSpPr txBox="1"/>
          <p:nvPr/>
        </p:nvSpPr>
        <p:spPr>
          <a:xfrm>
            <a:off x="5168684" y="1179279"/>
            <a:ext cx="5995182" cy="523220"/>
          </a:xfrm>
          <a:prstGeom prst="rect">
            <a:avLst/>
          </a:prstGeom>
          <a:noFill/>
        </p:spPr>
        <p:txBody>
          <a:bodyPr wrap="square">
            <a:spAutoFit/>
          </a:bodyPr>
          <a:lstStyle/>
          <a:p>
            <a:r>
              <a:rPr lang="en-US" sz="2800" b="1" dirty="0" err="1">
                <a:solidFill>
                  <a:srgbClr val="2EA234"/>
                </a:solidFill>
                <a:latin typeface="Calibri"/>
                <a:cs typeface="Calibri"/>
              </a:rPr>
              <a:t>Költségvetés</a:t>
            </a:r>
            <a:r>
              <a:rPr lang="en-US" sz="2800" b="1" dirty="0">
                <a:solidFill>
                  <a:srgbClr val="2EA234"/>
                </a:solidFill>
                <a:latin typeface="Calibri"/>
                <a:cs typeface="Calibri"/>
              </a:rPr>
              <a:t> </a:t>
            </a:r>
            <a:r>
              <a:rPr lang="en-US" sz="2800" b="1" dirty="0" err="1">
                <a:solidFill>
                  <a:srgbClr val="2EA234"/>
                </a:solidFill>
                <a:latin typeface="Calibri"/>
                <a:cs typeface="Calibri"/>
              </a:rPr>
              <a:t>és</a:t>
            </a:r>
            <a:r>
              <a:rPr lang="en-US" sz="2800" b="1" dirty="0">
                <a:solidFill>
                  <a:srgbClr val="2EA234"/>
                </a:solidFill>
                <a:latin typeface="Calibri"/>
                <a:cs typeface="Calibri"/>
              </a:rPr>
              <a:t> </a:t>
            </a:r>
            <a:r>
              <a:rPr lang="en-US" sz="2800" b="1" dirty="0" err="1">
                <a:solidFill>
                  <a:srgbClr val="2EA234"/>
                </a:solidFill>
                <a:latin typeface="Calibri"/>
                <a:cs typeface="Calibri"/>
              </a:rPr>
              <a:t>támogatható</a:t>
            </a:r>
            <a:r>
              <a:rPr lang="en-US" sz="2800" b="1" dirty="0">
                <a:solidFill>
                  <a:srgbClr val="2EA234"/>
                </a:solidFill>
                <a:latin typeface="Calibri"/>
                <a:cs typeface="Calibri"/>
              </a:rPr>
              <a:t> </a:t>
            </a:r>
            <a:r>
              <a:rPr lang="en-US" sz="2800" b="1" dirty="0" err="1">
                <a:solidFill>
                  <a:srgbClr val="2EA234"/>
                </a:solidFill>
                <a:latin typeface="Calibri"/>
                <a:cs typeface="Calibri"/>
              </a:rPr>
              <a:t>költségek</a:t>
            </a:r>
            <a:endParaRPr lang="cs-CZ" sz="2800" b="1" i="0" dirty="0">
              <a:solidFill>
                <a:srgbClr val="2EA234"/>
              </a:solidFill>
              <a:latin typeface="Calibri"/>
              <a:cs typeface="Calibri"/>
            </a:endParaRPr>
          </a:p>
        </p:txBody>
      </p:sp>
      <p:sp>
        <p:nvSpPr>
          <p:cNvPr id="2" name="10 CuadroTexto">
            <a:extLst>
              <a:ext uri="{FF2B5EF4-FFF2-40B4-BE49-F238E27FC236}">
                <a16:creationId xmlns:a16="http://schemas.microsoft.com/office/drawing/2014/main" id="{A7FB1140-CE58-4353-982A-26B3EAC7666B}"/>
              </a:ext>
            </a:extLst>
          </p:cNvPr>
          <p:cNvSpPr txBox="1"/>
          <p:nvPr/>
        </p:nvSpPr>
        <p:spPr>
          <a:xfrm>
            <a:off x="1028134" y="4626613"/>
            <a:ext cx="8968446" cy="838948"/>
          </a:xfrm>
          <a:prstGeom prst="rect">
            <a:avLst/>
          </a:prstGeom>
          <a:noFill/>
        </p:spPr>
        <p:txBody>
          <a:bodyPr wrap="square" lIns="91440" tIns="45720" rIns="91440" bIns="45720" rtlCol="0" anchor="t">
            <a:spAutoFit/>
          </a:bodyPr>
          <a:lstStyle/>
          <a:p>
            <a:pPr>
              <a:lnSpc>
                <a:spcPct val="150000"/>
              </a:lnSpc>
            </a:pPr>
            <a:r>
              <a:rPr lang="en-GB" b="1" dirty="0"/>
              <a:t>SZEMÉLYI KÖLTSÉGEK</a:t>
            </a:r>
            <a:endParaRPr lang="ca-ES" dirty="0"/>
          </a:p>
          <a:p>
            <a:pPr marL="182245" lvl="1" indent="274320">
              <a:lnSpc>
                <a:spcPct val="150000"/>
              </a:lnSpc>
              <a:buFont typeface="Wingdings" panose="05000000000000000000" pitchFamily="2" charset="2"/>
              <a:buChar char="ü"/>
            </a:pPr>
            <a:r>
              <a:rPr lang="en-GB" sz="1600" i="1" dirty="0"/>
              <a:t>A </a:t>
            </a:r>
            <a:r>
              <a:rPr lang="en-GB" sz="1600" i="1" dirty="0" err="1"/>
              <a:t>nemi</a:t>
            </a:r>
            <a:r>
              <a:rPr lang="en-GB" sz="1600" i="1" dirty="0"/>
              <a:t> </a:t>
            </a:r>
            <a:r>
              <a:rPr lang="en-GB" sz="1600" i="1" dirty="0" err="1"/>
              <a:t>dimenzió</a:t>
            </a:r>
            <a:r>
              <a:rPr lang="en-GB" sz="1600" i="1" dirty="0"/>
              <a:t> </a:t>
            </a:r>
            <a:r>
              <a:rPr lang="en-GB" sz="1600" i="1" dirty="0" err="1"/>
              <a:t>figyelembevételére</a:t>
            </a:r>
            <a:r>
              <a:rPr lang="en-GB" sz="1600" i="1" dirty="0"/>
              <a:t> </a:t>
            </a:r>
            <a:r>
              <a:rPr lang="en-GB" sz="1600" i="1" dirty="0" err="1"/>
              <a:t>fordított</a:t>
            </a:r>
            <a:r>
              <a:rPr lang="en-GB" sz="1600" i="1" dirty="0"/>
              <a:t> </a:t>
            </a:r>
            <a:r>
              <a:rPr lang="en-GB" sz="1600" i="1" dirty="0" err="1"/>
              <a:t>munkaórák</a:t>
            </a:r>
            <a:endParaRPr lang="en-GB" sz="1600" i="1" dirty="0">
              <a:cs typeface="Calibri"/>
            </a:endParaRPr>
          </a:p>
        </p:txBody>
      </p:sp>
    </p:spTree>
    <p:extLst>
      <p:ext uri="{BB962C8B-B14F-4D97-AF65-F5344CB8AC3E}">
        <p14:creationId xmlns:p14="http://schemas.microsoft.com/office/powerpoint/2010/main" val="1126598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859F2F9-F17F-4F99-AC75-62744A6EA79C}"/>
              </a:ext>
            </a:extLst>
          </p:cNvPr>
          <p:cNvSpPr txBox="1"/>
          <p:nvPr/>
        </p:nvSpPr>
        <p:spPr>
          <a:xfrm>
            <a:off x="1262419" y="1731245"/>
            <a:ext cx="9381660" cy="3354765"/>
          </a:xfrm>
          <a:prstGeom prst="rect">
            <a:avLst/>
          </a:prstGeom>
          <a:noFill/>
        </p:spPr>
        <p:txBody>
          <a:bodyPr wrap="square" rtlCol="0">
            <a:spAutoFit/>
          </a:bodyPr>
          <a:lstStyle/>
          <a:p>
            <a:pPr marL="285750" indent="-285750" algn="just">
              <a:spcAft>
                <a:spcPts val="600"/>
              </a:spcAft>
              <a:buClr>
                <a:srgbClr val="FF0000"/>
              </a:buClr>
              <a:buFont typeface="Arial" panose="020B0604020202020204" pitchFamily="34" charset="0"/>
              <a:buChar char="•"/>
            </a:pPr>
            <a:r>
              <a:rPr lang="hu-HU" sz="1600" i="1" noProof="0" dirty="0"/>
              <a:t>A nemek közötti egyenlőség dimenzióját csak a projektmenedzsmenttel kapcsolatban veszik figyelembe, azonban a </a:t>
            </a:r>
            <a:r>
              <a:rPr lang="hu-HU" sz="1600" i="1" noProof="0" dirty="0">
                <a:solidFill>
                  <a:srgbClr val="C00000"/>
                </a:solidFill>
              </a:rPr>
              <a:t>társadalmi gyakorlatoknak erős nemi dimenziója van, amellyel a javaslat nem foglalkozik kellőképpen</a:t>
            </a:r>
            <a:r>
              <a:rPr lang="hu-HU" sz="1600" i="1" noProof="0" dirty="0"/>
              <a:t>.</a:t>
            </a:r>
          </a:p>
          <a:p>
            <a:pPr marL="285750" indent="-285750" algn="just">
              <a:spcAft>
                <a:spcPts val="600"/>
              </a:spcAft>
              <a:buClr>
                <a:srgbClr val="FF0000"/>
              </a:buClr>
              <a:buFont typeface="Arial" panose="020B0604020202020204" pitchFamily="34" charset="0"/>
              <a:buChar char="•"/>
            </a:pPr>
            <a:r>
              <a:rPr lang="hu-HU" sz="1600" i="1" noProof="0" dirty="0">
                <a:solidFill>
                  <a:srgbClr val="C00000"/>
                </a:solidFill>
              </a:rPr>
              <a:t>A nemi szempontokat korlátozzák</a:t>
            </a:r>
            <a:r>
              <a:rPr lang="hu-HU" sz="1600" i="1" noProof="0" dirty="0"/>
              <a:t>, hogy elkerüljék a nemek közötti torzítást az emberi résztvevőkkel végzett vizsgálatokban.</a:t>
            </a:r>
          </a:p>
          <a:p>
            <a:pPr marL="285750" indent="-285750" algn="just">
              <a:spcAft>
                <a:spcPts val="600"/>
              </a:spcAft>
              <a:buClr>
                <a:srgbClr val="FF0000"/>
              </a:buClr>
              <a:buFont typeface="Arial" panose="020B0604020202020204" pitchFamily="34" charset="0"/>
              <a:buChar char="•"/>
            </a:pPr>
            <a:r>
              <a:rPr lang="hu-HU" sz="1600" i="1" noProof="0" dirty="0"/>
              <a:t>Bár </a:t>
            </a:r>
            <a:r>
              <a:rPr lang="hu-HU" sz="1600" i="1" noProof="0" dirty="0">
                <a:solidFill>
                  <a:srgbClr val="2EA234"/>
                </a:solidFill>
              </a:rPr>
              <a:t>a fellépés foglalkozik azzal, hogy hogyan lehet javítani a nemek közötti egyensúlyt a </a:t>
            </a:r>
            <a:r>
              <a:rPr lang="hu-HU" sz="1600" i="1" noProof="0" dirty="0" err="1">
                <a:solidFill>
                  <a:srgbClr val="2EA234"/>
                </a:solidFill>
              </a:rPr>
              <a:t>fotonikai</a:t>
            </a:r>
            <a:r>
              <a:rPr lang="hu-HU" sz="1600" i="1" noProof="0" dirty="0">
                <a:solidFill>
                  <a:srgbClr val="2EA234"/>
                </a:solidFill>
              </a:rPr>
              <a:t> ágazatban</a:t>
            </a:r>
            <a:r>
              <a:rPr lang="hu-HU" sz="1600" i="1" noProof="0" dirty="0"/>
              <a:t>, kifejezetten a fiatal nőket célzó intézkedésekkel</a:t>
            </a:r>
            <a:r>
              <a:rPr lang="hu-HU" sz="1600" i="1" noProof="0" dirty="0">
                <a:solidFill>
                  <a:srgbClr val="C00000"/>
                </a:solidFill>
              </a:rPr>
              <a:t>, a módszertan általános megfogalmazásban szerepel, és a konkrét intézkedések nem egyértelműek.</a:t>
            </a:r>
          </a:p>
          <a:p>
            <a:pPr marL="285750" indent="-285750" algn="just">
              <a:spcAft>
                <a:spcPts val="600"/>
              </a:spcAft>
              <a:buClr>
                <a:srgbClr val="FF0000"/>
              </a:buClr>
              <a:buFont typeface="Arial" panose="020B0604020202020204" pitchFamily="34" charset="0"/>
              <a:buChar char="•"/>
            </a:pPr>
            <a:r>
              <a:rPr lang="hu-HU" sz="1600" i="1" noProof="0" dirty="0"/>
              <a:t>A nemek közötti egyenlőség dimenzióját </a:t>
            </a:r>
            <a:r>
              <a:rPr lang="hu-HU" sz="1600" i="1" noProof="0" dirty="0">
                <a:solidFill>
                  <a:srgbClr val="C00000"/>
                </a:solidFill>
              </a:rPr>
              <a:t>csak általánosságban említették, és nem foglalkoztak vele megfelelően.</a:t>
            </a:r>
          </a:p>
          <a:p>
            <a:pPr marL="285750" indent="-285750" algn="just">
              <a:spcAft>
                <a:spcPts val="600"/>
              </a:spcAft>
              <a:buClr>
                <a:srgbClr val="2EA234"/>
              </a:buClr>
              <a:buFont typeface="Arial" panose="020B0604020202020204" pitchFamily="34" charset="0"/>
              <a:buChar char="•"/>
            </a:pPr>
            <a:r>
              <a:rPr lang="hu-HU" sz="1600" i="1" noProof="0" dirty="0"/>
              <a:t>A konzorciumi partnerek </a:t>
            </a:r>
            <a:r>
              <a:rPr lang="hu-HU" sz="1600" i="1" noProof="0" dirty="0">
                <a:solidFill>
                  <a:srgbClr val="2EA234"/>
                </a:solidFill>
              </a:rPr>
              <a:t>megfelelően bizonyítják tudásukat és elkötelezettségüket a K+I nemek közötti esélyegyenlőségi szempontok érvényesítése iránt.</a:t>
            </a:r>
          </a:p>
        </p:txBody>
      </p:sp>
      <p:sp>
        <p:nvSpPr>
          <p:cNvPr id="2" name="CuadroTexto 1">
            <a:extLst>
              <a:ext uri="{FF2B5EF4-FFF2-40B4-BE49-F238E27FC236}">
                <a16:creationId xmlns:a16="http://schemas.microsoft.com/office/drawing/2014/main" id="{98FA889B-13D9-4042-8364-E352DEA441F9}"/>
              </a:ext>
            </a:extLst>
          </p:cNvPr>
          <p:cNvSpPr txBox="1"/>
          <p:nvPr/>
        </p:nvSpPr>
        <p:spPr>
          <a:xfrm>
            <a:off x="1169187" y="5361364"/>
            <a:ext cx="5152913" cy="553998"/>
          </a:xfrm>
          <a:prstGeom prst="rect">
            <a:avLst/>
          </a:prstGeom>
          <a:noFill/>
        </p:spPr>
        <p:txBody>
          <a:bodyPr wrap="square" rtlCol="0">
            <a:spAutoFit/>
          </a:bodyPr>
          <a:lstStyle/>
          <a:p>
            <a:r>
              <a:rPr lang="en-US" sz="1200" i="1" err="1"/>
              <a:t>Forrás: az Universitat Politècnica </a:t>
            </a:r>
            <a:r>
              <a:rPr lang="en-US" sz="1200" i="1"/>
              <a:t>de Catalunya 2019-2022 által benyújtott </a:t>
            </a:r>
            <a:r>
              <a:rPr lang="en-US" sz="1200" i="1" err="1"/>
              <a:t>javaslatok</a:t>
            </a:r>
            <a:r>
              <a:rPr lang="en-US" sz="1200" i="1"/>
              <a:t>.</a:t>
            </a:r>
            <a:endParaRPr lang="ca-ES" sz="1200"/>
          </a:p>
          <a:p>
            <a:endParaRPr lang="es-ES"/>
          </a:p>
        </p:txBody>
      </p:sp>
      <p:pic>
        <p:nvPicPr>
          <p:cNvPr id="6" name="Imagen 3">
            <a:extLst>
              <a:ext uri="{FF2B5EF4-FFF2-40B4-BE49-F238E27FC236}">
                <a16:creationId xmlns:a16="http://schemas.microsoft.com/office/drawing/2014/main" id="{DFA46D96-9B4F-465C-A187-F3287D2674D1}"/>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4B5022E4-39C0-48A8-8742-930BBD4B7FE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 A kutatási projektek nemi dimenziója</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F678C6E9-2E70-41FC-A397-0DED50C09A0C}"/>
              </a:ext>
            </a:extLst>
          </p:cNvPr>
          <p:cNvSpPr txBox="1"/>
          <p:nvPr/>
        </p:nvSpPr>
        <p:spPr>
          <a:xfrm>
            <a:off x="8329766" y="1136812"/>
            <a:ext cx="2585550" cy="523220"/>
          </a:xfrm>
          <a:prstGeom prst="rect">
            <a:avLst/>
          </a:prstGeom>
          <a:noFill/>
        </p:spPr>
        <p:txBody>
          <a:bodyPr wrap="square">
            <a:spAutoFit/>
          </a:bodyPr>
          <a:lstStyle/>
          <a:p>
            <a:r>
              <a:rPr lang="en-US" sz="2800" b="1" dirty="0" err="1">
                <a:solidFill>
                  <a:srgbClr val="2EA234"/>
                </a:solidFill>
                <a:latin typeface="Calibri"/>
                <a:cs typeface="Calibri"/>
              </a:rPr>
              <a:t>Értékelés</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158957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235954" cy="523220"/>
          </a:xfrm>
          <a:prstGeom prst="rect">
            <a:avLst/>
          </a:prstGeom>
          <a:solidFill>
            <a:schemeClr val="bg1">
              <a:lumMod val="85000"/>
            </a:schemeClr>
          </a:solidFill>
        </p:spPr>
        <p:txBody>
          <a:bodyPr wrap="square" rtlCol="0">
            <a:spAutoFit/>
          </a:bodyPr>
          <a:lstStyle/>
          <a:p>
            <a:r>
              <a:rPr lang="en-US" sz="2800" b="1" dirty="0" err="1">
                <a:solidFill>
                  <a:schemeClr val="tx1">
                    <a:lumMod val="65000"/>
                    <a:lumOff val="35000"/>
                  </a:schemeClr>
                </a:solidFill>
                <a:latin typeface="Calibri"/>
                <a:cs typeface="Calibri"/>
              </a:rPr>
              <a:t>Csoportos</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tevékenység</a:t>
            </a:r>
            <a:r>
              <a:rPr lang="en-US" sz="2800" b="1" dirty="0">
                <a:solidFill>
                  <a:schemeClr val="tx1">
                    <a:lumMod val="65000"/>
                    <a:lumOff val="35000"/>
                  </a:schemeClr>
                </a:solidFill>
                <a:latin typeface="Calibri"/>
                <a:cs typeface="Calibri"/>
              </a:rPr>
              <a:t> 2</a:t>
            </a:r>
            <a:endParaRPr lang="cs-CZ" sz="2800" b="1" i="0" dirty="0">
              <a:solidFill>
                <a:schemeClr val="tx1">
                  <a:lumMod val="65000"/>
                  <a:lumOff val="35000"/>
                </a:schemeClr>
              </a:solidFill>
              <a:latin typeface="Calibri"/>
              <a:cs typeface="Calibri"/>
            </a:endParaRPr>
          </a:p>
        </p:txBody>
      </p:sp>
      <p:graphicFrame>
        <p:nvGraphicFramePr>
          <p:cNvPr id="2" name="Tabla 1">
            <a:extLst>
              <a:ext uri="{FF2B5EF4-FFF2-40B4-BE49-F238E27FC236}">
                <a16:creationId xmlns:a16="http://schemas.microsoft.com/office/drawing/2014/main" id="{9FF9D5D4-848F-4AEB-8E1C-CB1340185F13}"/>
              </a:ext>
            </a:extLst>
          </p:cNvPr>
          <p:cNvGraphicFramePr>
            <a:graphicFrameLocks noGrp="1"/>
          </p:cNvGraphicFramePr>
          <p:nvPr>
            <p:extLst>
              <p:ext uri="{D42A27DB-BD31-4B8C-83A1-F6EECF244321}">
                <p14:modId xmlns:p14="http://schemas.microsoft.com/office/powerpoint/2010/main" val="896505802"/>
              </p:ext>
            </p:extLst>
          </p:nvPr>
        </p:nvGraphicFramePr>
        <p:xfrm>
          <a:off x="1149427" y="1397796"/>
          <a:ext cx="9893145" cy="3777812"/>
        </p:xfrm>
        <a:graphic>
          <a:graphicData uri="http://schemas.openxmlformats.org/drawingml/2006/table">
            <a:tbl>
              <a:tblPr firstRow="1" firstCol="1" bandRow="1">
                <a:tableStyleId>{5C22544A-7EE6-4342-B048-85BDC9FD1C3A}</a:tableStyleId>
              </a:tblPr>
              <a:tblGrid>
                <a:gridCol w="1978629">
                  <a:extLst>
                    <a:ext uri="{9D8B030D-6E8A-4147-A177-3AD203B41FA5}">
                      <a16:colId xmlns:a16="http://schemas.microsoft.com/office/drawing/2014/main" val="1734549952"/>
                    </a:ext>
                  </a:extLst>
                </a:gridCol>
                <a:gridCol w="1978629">
                  <a:extLst>
                    <a:ext uri="{9D8B030D-6E8A-4147-A177-3AD203B41FA5}">
                      <a16:colId xmlns:a16="http://schemas.microsoft.com/office/drawing/2014/main" val="1607745475"/>
                    </a:ext>
                  </a:extLst>
                </a:gridCol>
                <a:gridCol w="1978629">
                  <a:extLst>
                    <a:ext uri="{9D8B030D-6E8A-4147-A177-3AD203B41FA5}">
                      <a16:colId xmlns:a16="http://schemas.microsoft.com/office/drawing/2014/main" val="4225716451"/>
                    </a:ext>
                  </a:extLst>
                </a:gridCol>
                <a:gridCol w="1978629">
                  <a:extLst>
                    <a:ext uri="{9D8B030D-6E8A-4147-A177-3AD203B41FA5}">
                      <a16:colId xmlns:a16="http://schemas.microsoft.com/office/drawing/2014/main" val="3845988990"/>
                    </a:ext>
                  </a:extLst>
                </a:gridCol>
                <a:gridCol w="1978629">
                  <a:extLst>
                    <a:ext uri="{9D8B030D-6E8A-4147-A177-3AD203B41FA5}">
                      <a16:colId xmlns:a16="http://schemas.microsoft.com/office/drawing/2014/main" val="3756658518"/>
                    </a:ext>
                  </a:extLst>
                </a:gridCol>
              </a:tblGrid>
              <a:tr h="627382">
                <a:tc gridSpan="5">
                  <a:txBody>
                    <a:bodyPr/>
                    <a:lstStyle/>
                    <a:p>
                      <a:pPr algn="ctr">
                        <a:lnSpc>
                          <a:spcPct val="107000"/>
                        </a:lnSpc>
                        <a:spcAft>
                          <a:spcPts val="800"/>
                        </a:spcAft>
                      </a:pPr>
                      <a:r>
                        <a:rPr lang="de-AT" sz="2000" dirty="0">
                          <a:solidFill>
                            <a:schemeClr val="tx1"/>
                          </a:solidFill>
                          <a:effectLst/>
                          <a:latin typeface="+mn-lt"/>
                        </a:rPr>
                        <a:t>A </a:t>
                      </a:r>
                      <a:r>
                        <a:rPr lang="de-AT" sz="2000" dirty="0" err="1">
                          <a:solidFill>
                            <a:schemeClr val="tx1"/>
                          </a:solidFill>
                          <a:effectLst/>
                          <a:latin typeface="+mn-lt"/>
                        </a:rPr>
                        <a:t>jelenlegi</a:t>
                      </a:r>
                      <a:r>
                        <a:rPr lang="de-AT" sz="2000" dirty="0">
                          <a:solidFill>
                            <a:schemeClr val="tx1"/>
                          </a:solidFill>
                          <a:effectLst/>
                          <a:latin typeface="+mn-lt"/>
                        </a:rPr>
                        <a:t> </a:t>
                      </a:r>
                      <a:r>
                        <a:rPr lang="de-AT" sz="2000" dirty="0" err="1">
                          <a:solidFill>
                            <a:schemeClr val="tx1"/>
                          </a:solidFill>
                          <a:effectLst/>
                          <a:latin typeface="+mn-lt"/>
                        </a:rPr>
                        <a:t>mezőgazdasági</a:t>
                      </a:r>
                      <a:r>
                        <a:rPr lang="de-AT" sz="2000" dirty="0">
                          <a:solidFill>
                            <a:schemeClr val="tx1"/>
                          </a:solidFill>
                          <a:effectLst/>
                          <a:latin typeface="+mn-lt"/>
                        </a:rPr>
                        <a:t> </a:t>
                      </a:r>
                      <a:r>
                        <a:rPr lang="de-AT" sz="2000" dirty="0" err="1">
                          <a:solidFill>
                            <a:schemeClr val="tx1"/>
                          </a:solidFill>
                          <a:effectLst/>
                          <a:latin typeface="+mn-lt"/>
                        </a:rPr>
                        <a:t>gépek</a:t>
                      </a:r>
                      <a:r>
                        <a:rPr lang="de-AT" sz="2000" dirty="0">
                          <a:solidFill>
                            <a:schemeClr val="tx1"/>
                          </a:solidFill>
                          <a:effectLst/>
                          <a:latin typeface="+mn-lt"/>
                        </a:rPr>
                        <a:t> </a:t>
                      </a:r>
                      <a:r>
                        <a:rPr lang="de-AT" sz="2000" dirty="0" err="1">
                          <a:solidFill>
                            <a:schemeClr val="tx1"/>
                          </a:solidFill>
                          <a:effectLst/>
                          <a:latin typeface="+mn-lt"/>
                        </a:rPr>
                        <a:t>ergonómiai</a:t>
                      </a:r>
                      <a:r>
                        <a:rPr lang="de-AT" sz="2000" dirty="0">
                          <a:solidFill>
                            <a:schemeClr val="tx1"/>
                          </a:solidFill>
                          <a:effectLst/>
                          <a:latin typeface="+mn-lt"/>
                        </a:rPr>
                        <a:t> </a:t>
                      </a:r>
                      <a:r>
                        <a:rPr lang="de-AT" sz="2000" dirty="0" err="1">
                          <a:solidFill>
                            <a:schemeClr val="tx1"/>
                          </a:solidFill>
                          <a:effectLst/>
                          <a:latin typeface="+mn-lt"/>
                        </a:rPr>
                        <a:t>kialakításának</a:t>
                      </a:r>
                      <a:r>
                        <a:rPr lang="de-AT" sz="2000" dirty="0">
                          <a:solidFill>
                            <a:schemeClr val="tx1"/>
                          </a:solidFill>
                          <a:effectLst/>
                          <a:latin typeface="+mn-lt"/>
                        </a:rPr>
                        <a:t> </a:t>
                      </a:r>
                      <a:r>
                        <a:rPr lang="de-AT" sz="2000" dirty="0" err="1">
                          <a:solidFill>
                            <a:schemeClr val="tx1"/>
                          </a:solidFill>
                          <a:effectLst/>
                          <a:latin typeface="+mn-lt"/>
                        </a:rPr>
                        <a:t>értékelése</a:t>
                      </a:r>
                      <a:r>
                        <a:rPr lang="de-AT" sz="2000" dirty="0">
                          <a:solidFill>
                            <a:schemeClr val="tx1"/>
                          </a:solidFill>
                          <a:effectLst/>
                          <a:latin typeface="+mn-lt"/>
                        </a:rPr>
                        <a:t> </a:t>
                      </a:r>
                      <a:br>
                        <a:rPr lang="de-AT" sz="2000" dirty="0">
                          <a:solidFill>
                            <a:srgbClr val="000000"/>
                          </a:solidFill>
                          <a:effectLst/>
                          <a:latin typeface="+mn-lt"/>
                        </a:rPr>
                      </a:br>
                      <a:r>
                        <a:rPr lang="de-AT" sz="2000" dirty="0" err="1">
                          <a:solidFill>
                            <a:schemeClr val="tx1"/>
                          </a:solidFill>
                          <a:effectLst/>
                          <a:latin typeface="+mn-lt"/>
                        </a:rPr>
                        <a:t>amelyeket</a:t>
                      </a:r>
                      <a:r>
                        <a:rPr lang="de-AT" sz="2000" dirty="0">
                          <a:solidFill>
                            <a:schemeClr val="tx1"/>
                          </a:solidFill>
                          <a:effectLst/>
                          <a:latin typeface="+mn-lt"/>
                        </a:rPr>
                        <a:t> </a:t>
                      </a:r>
                      <a:r>
                        <a:rPr lang="de-AT" sz="2000" dirty="0" err="1">
                          <a:solidFill>
                            <a:schemeClr val="tx1"/>
                          </a:solidFill>
                          <a:effectLst/>
                          <a:latin typeface="+mn-lt"/>
                        </a:rPr>
                        <a:t>Dél-Európában</a:t>
                      </a:r>
                      <a:r>
                        <a:rPr lang="de-AT" sz="2000" dirty="0">
                          <a:solidFill>
                            <a:schemeClr val="tx1"/>
                          </a:solidFill>
                          <a:effectLst/>
                          <a:latin typeface="+mn-lt"/>
                        </a:rPr>
                        <a:t> a </a:t>
                      </a:r>
                      <a:r>
                        <a:rPr lang="de-AT" sz="2000" dirty="0" err="1">
                          <a:solidFill>
                            <a:schemeClr val="tx1"/>
                          </a:solidFill>
                          <a:effectLst/>
                          <a:latin typeface="+mn-lt"/>
                        </a:rPr>
                        <a:t>szőlőtermesztésben</a:t>
                      </a:r>
                      <a:r>
                        <a:rPr lang="de-AT" sz="2000" dirty="0">
                          <a:solidFill>
                            <a:schemeClr val="tx1"/>
                          </a:solidFill>
                          <a:effectLst/>
                          <a:latin typeface="+mn-lt"/>
                        </a:rPr>
                        <a:t> </a:t>
                      </a:r>
                      <a:r>
                        <a:rPr lang="de-AT" sz="2000" dirty="0" err="1">
                          <a:solidFill>
                            <a:schemeClr val="tx1"/>
                          </a:solidFill>
                          <a:effectLst/>
                          <a:latin typeface="+mn-lt"/>
                        </a:rPr>
                        <a:t>használnak</a:t>
                      </a:r>
                      <a:endParaRPr lang="de-AT" sz="2000" dirty="0">
                        <a:solidFill>
                          <a:srgbClr val="000000"/>
                        </a:solidFill>
                        <a:effectLst/>
                        <a:latin typeface="+mn-lt"/>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2577084050"/>
                  </a:ext>
                </a:extLst>
              </a:tr>
              <a:tr h="473108">
                <a:tc gridSpan="5">
                  <a:txBody>
                    <a:bodyPr/>
                    <a:lstStyle/>
                    <a:p>
                      <a:pPr lvl="0" algn="ctr">
                        <a:lnSpc>
                          <a:spcPct val="107000"/>
                        </a:lnSpc>
                        <a:spcAft>
                          <a:spcPts val="800"/>
                        </a:spcAft>
                        <a:buNone/>
                      </a:pPr>
                      <a:r>
                        <a:rPr lang="hu-HU" sz="1400" b="0" i="0" u="none" strike="noStrike" kern="1200" noProof="0" dirty="0">
                          <a:solidFill>
                            <a:srgbClr val="000000"/>
                          </a:solidFill>
                          <a:effectLst/>
                          <a:latin typeface="+mn-lt"/>
                        </a:rPr>
                        <a:t>Mondjon 5  példát arra</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hogyan</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lehetne</a:t>
                      </a:r>
                      <a:r>
                        <a:rPr lang="en-GB" sz="1400" b="0" i="0" u="none" strike="noStrike" kern="1200" noProof="0" dirty="0">
                          <a:solidFill>
                            <a:srgbClr val="000000"/>
                          </a:solidFill>
                          <a:effectLst/>
                          <a:latin typeface="+mn-lt"/>
                        </a:rPr>
                        <a:t> a </a:t>
                      </a:r>
                      <a:r>
                        <a:rPr lang="en-GB" sz="1400" b="0" i="0" u="none" strike="noStrike" kern="1200" noProof="0" dirty="0" err="1">
                          <a:solidFill>
                            <a:srgbClr val="000000"/>
                          </a:solidFill>
                          <a:effectLst/>
                          <a:latin typeface="+mn-lt"/>
                        </a:rPr>
                        <a:t>nemek</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közötti</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esélyegyenlőségi</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szempontokat</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beépíteni</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ebbe</a:t>
                      </a:r>
                      <a:r>
                        <a:rPr lang="en-GB" sz="1400" b="0" i="0" u="none" strike="noStrike" kern="1200" noProof="0" dirty="0">
                          <a:solidFill>
                            <a:srgbClr val="000000"/>
                          </a:solidFill>
                          <a:effectLst/>
                          <a:latin typeface="+mn-lt"/>
                        </a:rPr>
                        <a:t> a </a:t>
                      </a:r>
                      <a:r>
                        <a:rPr lang="en-GB" sz="1400" b="0" i="0" u="none" strike="noStrike" kern="1200" noProof="0" dirty="0" err="1">
                          <a:solidFill>
                            <a:srgbClr val="000000"/>
                          </a:solidFill>
                          <a:effectLst/>
                          <a:latin typeface="+mn-lt"/>
                        </a:rPr>
                        <a:t>kutatásba</a:t>
                      </a:r>
                      <a:r>
                        <a:rPr lang="en-GB" sz="1400" b="0" i="0" u="none" strike="noStrike" kern="1200" noProof="0" dirty="0">
                          <a:solidFill>
                            <a:srgbClr val="000000"/>
                          </a:solidFill>
                          <a:effectLst/>
                          <a:latin typeface="+mn-lt"/>
                        </a:rPr>
                        <a:t>.</a:t>
                      </a:r>
                      <a:br>
                        <a:rPr lang="en-GB" sz="1400" b="0" i="0" u="none" strike="noStrike" kern="1200" noProof="0" dirty="0">
                          <a:solidFill>
                            <a:srgbClr val="000000"/>
                          </a:solidFill>
                          <a:effectLst/>
                          <a:latin typeface="+mn-lt"/>
                        </a:rPr>
                      </a:br>
                      <a:r>
                        <a:rPr lang="en-GB" sz="1400" b="0" i="0" u="none" strike="noStrike" kern="1200" noProof="0" dirty="0" err="1">
                          <a:solidFill>
                            <a:srgbClr val="000000"/>
                          </a:solidFill>
                          <a:effectLst/>
                          <a:latin typeface="+mn-lt"/>
                        </a:rPr>
                        <a:t>Megfontolhatja</a:t>
                      </a:r>
                      <a:r>
                        <a:rPr lang="en-GB" sz="1400" b="0" i="0" u="none" strike="noStrike" kern="1200" noProof="0" dirty="0">
                          <a:solidFill>
                            <a:srgbClr val="000000"/>
                          </a:solidFill>
                          <a:effectLst/>
                          <a:latin typeface="+mn-lt"/>
                        </a:rPr>
                        <a:t> a </a:t>
                      </a:r>
                      <a:r>
                        <a:rPr lang="en-GB" sz="1400" b="0" i="0" u="none" strike="noStrike" kern="1200" noProof="0" dirty="0" err="1">
                          <a:solidFill>
                            <a:srgbClr val="000000"/>
                          </a:solidFill>
                          <a:effectLst/>
                          <a:latin typeface="+mn-lt"/>
                        </a:rPr>
                        <a:t>kutatás</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tervezését</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és</a:t>
                      </a:r>
                      <a:r>
                        <a:rPr lang="en-GB" sz="1400" b="0" i="0" u="none" strike="noStrike" kern="1200" noProof="0" dirty="0">
                          <a:solidFill>
                            <a:srgbClr val="000000"/>
                          </a:solidFill>
                          <a:effectLst/>
                          <a:latin typeface="+mn-lt"/>
                        </a:rPr>
                        <a:t> a </a:t>
                      </a:r>
                      <a:r>
                        <a:rPr lang="en-GB" sz="1400" b="0" i="0" u="none" strike="noStrike" kern="1200" noProof="0" dirty="0" err="1">
                          <a:solidFill>
                            <a:srgbClr val="000000"/>
                          </a:solidFill>
                          <a:effectLst/>
                          <a:latin typeface="+mn-lt"/>
                        </a:rPr>
                        <a:t>résztvevőket</a:t>
                      </a:r>
                      <a:r>
                        <a:rPr lang="en-GB" sz="1400" b="0" i="0" u="none" strike="noStrike" kern="1200" noProof="0" dirty="0">
                          <a:solidFill>
                            <a:srgbClr val="000000"/>
                          </a:solidFill>
                          <a:effectLst/>
                          <a:latin typeface="+mn-lt"/>
                        </a:rPr>
                        <a:t>, a </a:t>
                      </a:r>
                      <a:r>
                        <a:rPr lang="en-GB" sz="1400" b="0" i="0" u="none" strike="noStrike" kern="1200" noProof="0" dirty="0" err="1">
                          <a:solidFill>
                            <a:srgbClr val="000000"/>
                          </a:solidFill>
                          <a:effectLst/>
                          <a:latin typeface="+mn-lt"/>
                        </a:rPr>
                        <a:t>módszertant</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és</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az</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adatgyűjtést</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az</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elemzést</a:t>
                      </a:r>
                      <a:r>
                        <a:rPr lang="en-GB" sz="1400" b="0" i="0" u="none" strike="noStrike" kern="1200" noProof="0" dirty="0">
                          <a:solidFill>
                            <a:srgbClr val="000000"/>
                          </a:solidFill>
                          <a:effectLst/>
                          <a:latin typeface="+mn-lt"/>
                        </a:rPr>
                        <a:t> </a:t>
                      </a:r>
                      <a:r>
                        <a:rPr lang="en-GB" sz="1400" b="0" i="0" u="none" strike="noStrike" kern="1200" noProof="0" dirty="0" err="1">
                          <a:solidFill>
                            <a:srgbClr val="000000"/>
                          </a:solidFill>
                          <a:effectLst/>
                          <a:latin typeface="+mn-lt"/>
                        </a:rPr>
                        <a:t>és</a:t>
                      </a:r>
                      <a:r>
                        <a:rPr lang="en-GB" sz="1400" b="0" i="0" u="none" strike="noStrike" kern="1200" noProof="0" dirty="0">
                          <a:solidFill>
                            <a:srgbClr val="000000"/>
                          </a:solidFill>
                          <a:effectLst/>
                          <a:latin typeface="+mn-lt"/>
                        </a:rPr>
                        <a:t>/</a:t>
                      </a:r>
                      <a:r>
                        <a:rPr lang="en-GB" sz="1400" b="0" i="0" u="none" strike="noStrike" kern="1200" noProof="0" dirty="0" err="1">
                          <a:solidFill>
                            <a:srgbClr val="000000"/>
                          </a:solidFill>
                          <a:effectLst/>
                          <a:latin typeface="+mn-lt"/>
                        </a:rPr>
                        <a:t>vagy</a:t>
                      </a:r>
                      <a:r>
                        <a:rPr lang="en-GB" sz="1400" b="0" i="0" u="none" strike="noStrike" kern="1200" noProof="0" dirty="0">
                          <a:solidFill>
                            <a:srgbClr val="000000"/>
                          </a:solidFill>
                          <a:effectLst/>
                          <a:latin typeface="+mn-lt"/>
                        </a:rPr>
                        <a:t> a </a:t>
                      </a:r>
                      <a:r>
                        <a:rPr lang="en-GB" sz="1400" b="0" i="0" u="none" strike="noStrike" kern="1200" noProof="0" dirty="0" err="1">
                          <a:solidFill>
                            <a:srgbClr val="000000"/>
                          </a:solidFill>
                          <a:effectLst/>
                          <a:latin typeface="+mn-lt"/>
                        </a:rPr>
                        <a:t>terjesztést</a:t>
                      </a:r>
                      <a:r>
                        <a:rPr lang="en-GB" sz="1400" b="0" i="0" u="none" strike="noStrike" kern="1200" noProof="0" dirty="0">
                          <a:solidFill>
                            <a:srgbClr val="000000"/>
                          </a:solidFill>
                          <a:effectLst/>
                          <a:latin typeface="+mn-lt"/>
                        </a:rPr>
                        <a:t>.</a:t>
                      </a:r>
                      <a:endParaRPr lang="ca-ES" sz="1400" dirty="0">
                        <a:latin typeface="+mn-lt"/>
                      </a:endParaRPr>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887450441"/>
                  </a:ext>
                </a:extLst>
              </a:tr>
              <a:tr h="298263">
                <a:tc>
                  <a:txBody>
                    <a:bodyPr/>
                    <a:lstStyle/>
                    <a:p>
                      <a:pPr algn="ctr">
                        <a:lnSpc>
                          <a:spcPct val="107000"/>
                        </a:lnSpc>
                        <a:spcAft>
                          <a:spcPts val="800"/>
                        </a:spcAft>
                      </a:pPr>
                      <a:r>
                        <a:rPr lang="en-GB" sz="2000" kern="1200">
                          <a:solidFill>
                            <a:schemeClr val="tx1"/>
                          </a:solidFill>
                          <a:effectLst/>
                          <a:latin typeface="+mn-lt"/>
                          <a:ea typeface="+mn-ea"/>
                          <a:cs typeface="+mn-cs"/>
                        </a:rPr>
                        <a:t>1</a:t>
                      </a:r>
                      <a:endParaRPr lang="ca-ES" sz="2000" kern="1200">
                        <a:solidFill>
                          <a:schemeClr val="tx1"/>
                        </a:solidFill>
                        <a:effectLst/>
                        <a:latin typeface="+mn-lt"/>
                        <a:ea typeface="+mn-ea"/>
                        <a:cs typeface="+mn-cs"/>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a:solidFill>
                            <a:schemeClr val="tx1"/>
                          </a:solidFill>
                          <a:effectLst/>
                          <a:latin typeface="+mn-lt"/>
                        </a:rPr>
                        <a:t>2</a:t>
                      </a:r>
                      <a:endParaRPr lang="ca-ES" sz="1200">
                        <a:solidFill>
                          <a:schemeClr val="tx1"/>
                        </a:solidFill>
                        <a:effectLst/>
                        <a:latin typeface="+mn-lt"/>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a:solidFill>
                            <a:schemeClr val="tx1"/>
                          </a:solidFill>
                          <a:effectLst/>
                          <a:latin typeface="+mn-lt"/>
                        </a:rPr>
                        <a:t>3</a:t>
                      </a:r>
                      <a:endParaRPr lang="ca-ES" sz="1200">
                        <a:solidFill>
                          <a:schemeClr val="tx1"/>
                        </a:solidFill>
                        <a:effectLst/>
                        <a:latin typeface="+mn-lt"/>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a:solidFill>
                            <a:schemeClr val="tx1"/>
                          </a:solidFill>
                          <a:effectLst/>
                          <a:latin typeface="+mn-lt"/>
                        </a:rPr>
                        <a:t>4</a:t>
                      </a:r>
                      <a:endParaRPr lang="ca-ES" sz="1200">
                        <a:solidFill>
                          <a:schemeClr val="tx1"/>
                        </a:solidFill>
                        <a:effectLst/>
                        <a:latin typeface="+mn-lt"/>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a:solidFill>
                            <a:schemeClr val="tx1"/>
                          </a:solidFill>
                          <a:effectLst/>
                          <a:latin typeface="+mn-lt"/>
                        </a:rPr>
                        <a:t>5</a:t>
                      </a:r>
                      <a:endParaRPr lang="ca-ES" sz="1200">
                        <a:solidFill>
                          <a:schemeClr val="tx1"/>
                        </a:solidFill>
                        <a:effectLst/>
                        <a:latin typeface="+mn-lt"/>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8718505"/>
                  </a:ext>
                </a:extLst>
              </a:tr>
              <a:tr h="2355252">
                <a:tc>
                  <a:txBody>
                    <a:bodyPr/>
                    <a:lstStyle/>
                    <a:p>
                      <a:pPr algn="ctr">
                        <a:lnSpc>
                          <a:spcPct val="107000"/>
                        </a:lnSpc>
                        <a:spcAft>
                          <a:spcPts val="800"/>
                        </a:spcAft>
                      </a:pPr>
                      <a:r>
                        <a:rPr lang="en-GB" sz="900" dirty="0">
                          <a:solidFill>
                            <a:schemeClr val="tx1"/>
                          </a:solidFill>
                          <a:effectLst/>
                          <a:latin typeface="+mn-lt"/>
                        </a:rPr>
                        <a:t> </a:t>
                      </a:r>
                      <a:endParaRPr lang="ca-ES" sz="500" dirty="0">
                        <a:solidFill>
                          <a:schemeClr val="tx1"/>
                        </a:solidFill>
                        <a:effectLst/>
                        <a:latin typeface="+mn-lt"/>
                      </a:endParaRPr>
                    </a:p>
                    <a:p>
                      <a:pPr algn="ctr">
                        <a:lnSpc>
                          <a:spcPct val="107000"/>
                        </a:lnSpc>
                        <a:spcAft>
                          <a:spcPts val="800"/>
                        </a:spcAft>
                      </a:pPr>
                      <a:r>
                        <a:rPr lang="en-GB" sz="900" dirty="0">
                          <a:solidFill>
                            <a:schemeClr val="tx1"/>
                          </a:solidFill>
                          <a:effectLst/>
                          <a:latin typeface="+mn-lt"/>
                        </a:rPr>
                        <a:t> </a:t>
                      </a:r>
                      <a:endParaRPr lang="ca-ES" sz="500" dirty="0">
                        <a:solidFill>
                          <a:schemeClr val="tx1"/>
                        </a:solidFill>
                        <a:effectLst/>
                        <a:latin typeface="+mn-lt"/>
                      </a:endParaRPr>
                    </a:p>
                    <a:p>
                      <a:pPr algn="ctr">
                        <a:lnSpc>
                          <a:spcPct val="107000"/>
                        </a:lnSpc>
                        <a:spcAft>
                          <a:spcPts val="800"/>
                        </a:spcAft>
                      </a:pPr>
                      <a:r>
                        <a:rPr lang="en-GB" sz="900" dirty="0">
                          <a:solidFill>
                            <a:schemeClr val="tx1"/>
                          </a:solidFill>
                          <a:effectLst/>
                          <a:latin typeface="+mn-lt"/>
                        </a:rPr>
                        <a:t> </a:t>
                      </a:r>
                      <a:endParaRPr lang="ca-ES" sz="500" dirty="0">
                        <a:solidFill>
                          <a:schemeClr val="tx1"/>
                        </a:solidFill>
                        <a:effectLst/>
                        <a:latin typeface="+mn-lt"/>
                      </a:endParaRPr>
                    </a:p>
                    <a:p>
                      <a:pPr algn="ctr">
                        <a:lnSpc>
                          <a:spcPct val="107000"/>
                        </a:lnSpc>
                        <a:spcAft>
                          <a:spcPts val="800"/>
                        </a:spcAft>
                      </a:pPr>
                      <a:r>
                        <a:rPr lang="en-GB" sz="900" dirty="0">
                          <a:solidFill>
                            <a:schemeClr val="tx1"/>
                          </a:solidFill>
                          <a:effectLst/>
                          <a:latin typeface="+mn-lt"/>
                        </a:rPr>
                        <a:t> </a:t>
                      </a:r>
                      <a:endParaRPr lang="ca-ES" sz="500" dirty="0">
                        <a:solidFill>
                          <a:schemeClr val="tx1"/>
                        </a:solidFill>
                        <a:effectLst/>
                        <a:latin typeface="+mn-lt"/>
                      </a:endParaRPr>
                    </a:p>
                    <a:p>
                      <a:pPr algn="ctr">
                        <a:lnSpc>
                          <a:spcPct val="107000"/>
                        </a:lnSpc>
                        <a:spcAft>
                          <a:spcPts val="800"/>
                        </a:spcAft>
                      </a:pPr>
                      <a:r>
                        <a:rPr lang="en-GB" sz="900" dirty="0">
                          <a:solidFill>
                            <a:schemeClr val="tx1"/>
                          </a:solidFill>
                          <a:effectLst/>
                          <a:latin typeface="+mn-lt"/>
                        </a:rPr>
                        <a:t> </a:t>
                      </a:r>
                      <a:endParaRPr lang="ca-ES" sz="500" dirty="0">
                        <a:solidFill>
                          <a:schemeClr val="tx1"/>
                        </a:solidFill>
                        <a:effectLst/>
                        <a:latin typeface="+mn-lt"/>
                      </a:endParaRPr>
                    </a:p>
                    <a:p>
                      <a:pPr algn="ctr">
                        <a:lnSpc>
                          <a:spcPct val="107000"/>
                        </a:lnSpc>
                        <a:spcAft>
                          <a:spcPts val="800"/>
                        </a:spcAft>
                      </a:pPr>
                      <a:r>
                        <a:rPr lang="en-GB" sz="900" dirty="0">
                          <a:solidFill>
                            <a:schemeClr val="tx1"/>
                          </a:solidFill>
                          <a:effectLst/>
                          <a:latin typeface="+mn-lt"/>
                        </a:rPr>
                        <a:t> </a:t>
                      </a:r>
                      <a:endParaRPr lang="ca-ES" sz="500" dirty="0">
                        <a:solidFill>
                          <a:schemeClr val="tx1"/>
                        </a:solidFill>
                        <a:effectLst/>
                        <a:latin typeface="+mn-lt"/>
                      </a:endParaRPr>
                    </a:p>
                    <a:p>
                      <a:pPr algn="just">
                        <a:lnSpc>
                          <a:spcPct val="107000"/>
                        </a:lnSpc>
                        <a:spcAft>
                          <a:spcPts val="800"/>
                        </a:spcAft>
                      </a:pPr>
                      <a:r>
                        <a:rPr lang="en-GB" sz="900" dirty="0">
                          <a:solidFill>
                            <a:schemeClr val="tx1"/>
                          </a:solidFill>
                          <a:effectLst/>
                          <a:latin typeface="+mn-lt"/>
                        </a:rPr>
                        <a:t> </a:t>
                      </a:r>
                      <a:endParaRPr lang="ca-ES" sz="500" dirty="0">
                        <a:solidFill>
                          <a:schemeClr val="tx1"/>
                        </a:solidFill>
                        <a:effectLst/>
                        <a:latin typeface="+mn-lt"/>
                      </a:endParaRPr>
                    </a:p>
                    <a:p>
                      <a:pPr algn="just">
                        <a:lnSpc>
                          <a:spcPct val="107000"/>
                        </a:lnSpc>
                        <a:spcAft>
                          <a:spcPts val="800"/>
                        </a:spcAft>
                      </a:pPr>
                      <a:r>
                        <a:rPr lang="en-GB" sz="900" dirty="0">
                          <a:solidFill>
                            <a:schemeClr val="tx1"/>
                          </a:solidFill>
                          <a:effectLst/>
                          <a:latin typeface="+mn-lt"/>
                        </a:rPr>
                        <a:t> </a:t>
                      </a:r>
                      <a:endParaRPr lang="ca-ES" sz="500" dirty="0">
                        <a:solidFill>
                          <a:schemeClr val="tx1"/>
                        </a:solidFill>
                        <a:effectLst/>
                        <a:latin typeface="+mn-lt"/>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dirty="0">
                        <a:solidFill>
                          <a:schemeClr val="tx1"/>
                        </a:solidFill>
                        <a:effectLst/>
                        <a:latin typeface="+mn-lt"/>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a:solidFill>
                          <a:schemeClr val="tx1"/>
                        </a:solidFill>
                        <a:effectLst/>
                        <a:latin typeface="+mn-lt"/>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a:solidFill>
                          <a:schemeClr val="tx1"/>
                        </a:solidFill>
                        <a:effectLst/>
                        <a:latin typeface="+mn-lt"/>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900" dirty="0">
                          <a:solidFill>
                            <a:schemeClr val="tx1"/>
                          </a:solidFill>
                          <a:effectLst/>
                          <a:latin typeface="+mn-lt"/>
                        </a:rPr>
                        <a:t> </a:t>
                      </a:r>
                      <a:endParaRPr lang="ca-ES" sz="500" dirty="0">
                        <a:solidFill>
                          <a:schemeClr val="tx1"/>
                        </a:solidFill>
                        <a:effectLst/>
                        <a:latin typeface="+mn-lt"/>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8390220"/>
                  </a:ext>
                </a:extLst>
              </a:tr>
            </a:tbl>
          </a:graphicData>
        </a:graphic>
      </p:graphicFrame>
    </p:spTree>
    <p:extLst>
      <p:ext uri="{BB962C8B-B14F-4D97-AF65-F5344CB8AC3E}">
        <p14:creationId xmlns:p14="http://schemas.microsoft.com/office/powerpoint/2010/main" val="2131621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E681-3260-FA99-F623-EF6003FDF2BF}"/>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id="{4F5CAAF8-48F1-6724-7BBE-AF2A4B623CE1}"/>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Napirend</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2F600F91-8895-1498-30E3-050F566804C6}"/>
              </a:ext>
            </a:extLst>
          </p:cNvPr>
          <p:cNvSpPr txBox="1"/>
          <p:nvPr/>
        </p:nvSpPr>
        <p:spPr>
          <a:xfrm>
            <a:off x="1470742" y="2251439"/>
            <a:ext cx="9327236" cy="3456203"/>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libri"/>
                <a:cs typeface="Calibri"/>
              </a:rPr>
              <a:t> 9</a:t>
            </a:r>
            <a:r>
              <a:rPr lang="hu-HU" sz="1800" b="0" i="0" u="none" strike="noStrike" baseline="0" dirty="0">
                <a:solidFill>
                  <a:srgbClr val="000000"/>
                </a:solidFill>
                <a:latin typeface="Calibri"/>
                <a:cs typeface="Calibri"/>
              </a:rPr>
              <a:t>:</a:t>
            </a:r>
            <a:r>
              <a:rPr lang="en-US" sz="1800" b="0" i="0" u="none" strike="noStrike" baseline="0" dirty="0">
                <a:solidFill>
                  <a:srgbClr val="000000"/>
                </a:solidFill>
                <a:latin typeface="Calibri"/>
                <a:cs typeface="Calibri"/>
              </a:rPr>
              <a:t>30 – 10</a:t>
            </a:r>
            <a:r>
              <a:rPr lang="hu-HU" sz="1800" b="0" i="0" u="none" strike="noStrike" baseline="0" dirty="0">
                <a:solidFill>
                  <a:srgbClr val="000000"/>
                </a:solidFill>
                <a:latin typeface="Calibri"/>
                <a:cs typeface="Calibri"/>
              </a:rPr>
              <a:t>:</a:t>
            </a:r>
            <a:r>
              <a:rPr lang="en-US" sz="1800" b="0" i="0" u="none" strike="noStrike" baseline="0" dirty="0">
                <a:solidFill>
                  <a:srgbClr val="000000"/>
                </a:solidFill>
                <a:latin typeface="Calibri"/>
                <a:cs typeface="Calibri"/>
              </a:rPr>
              <a:t>00 </a:t>
            </a:r>
            <a:r>
              <a:rPr lang="en-US" sz="1800" i="0" u="none" strike="noStrike" baseline="0" dirty="0">
                <a:solidFill>
                  <a:srgbClr val="000000"/>
                </a:solidFill>
                <a:latin typeface="Calibri"/>
                <a:cs typeface="Calibri"/>
              </a:rPr>
              <a:t>Köszöntő </a:t>
            </a:r>
            <a:r>
              <a:rPr lang="en-US" sz="1800" i="0" u="none" strike="noStrike" baseline="0" dirty="0" err="1">
                <a:solidFill>
                  <a:srgbClr val="000000"/>
                </a:solidFill>
                <a:latin typeface="Calibri"/>
                <a:cs typeface="Calibri"/>
              </a:rPr>
              <a:t>és</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áttekintés</a:t>
            </a:r>
            <a:endParaRPr lang="en-US" sz="1800" i="0" u="none" strike="noStrike" baseline="0" dirty="0">
              <a:solidFill>
                <a:srgbClr val="000000"/>
              </a:solidFill>
              <a:latin typeface="Calibri"/>
              <a:cs typeface="Calibri"/>
            </a:endParaRPr>
          </a:p>
          <a:p>
            <a:pPr>
              <a:lnSpc>
                <a:spcPct val="150000"/>
              </a:lnSpc>
            </a:pPr>
            <a:r>
              <a:rPr lang="fr-FR" sz="1800" b="0" i="0" u="none" strike="noStrike" baseline="0" dirty="0">
                <a:solidFill>
                  <a:srgbClr val="000000"/>
                </a:solidFill>
                <a:latin typeface="Calibri"/>
                <a:cs typeface="Calibri"/>
              </a:rPr>
              <a:t>10:00 - 11:30 </a:t>
            </a:r>
            <a:r>
              <a:rPr lang="hu-HU" b="1" dirty="0">
                <a:solidFill>
                  <a:srgbClr val="000000"/>
                </a:solidFill>
                <a:latin typeface="Calibri"/>
                <a:cs typeface="Calibri"/>
              </a:rPr>
              <a:t>1</a:t>
            </a:r>
            <a:r>
              <a:rPr lang="fr-FR" sz="1800" b="1" i="0" u="none" strike="noStrike" baseline="0" dirty="0">
                <a:solidFill>
                  <a:srgbClr val="000000"/>
                </a:solidFill>
                <a:latin typeface="Calibri"/>
                <a:cs typeface="Calibri"/>
              </a:rPr>
              <a:t>. rész</a:t>
            </a:r>
            <a:r>
              <a:rPr lang="hu-HU" sz="1800" b="1" i="0" u="none" strike="noStrike" baseline="0" dirty="0">
                <a:solidFill>
                  <a:srgbClr val="000000"/>
                </a:solidFill>
                <a:latin typeface="Calibri"/>
                <a:cs typeface="Calibri"/>
              </a:rPr>
              <a:t>:</a:t>
            </a:r>
            <a:r>
              <a:rPr lang="fr-FR" sz="1800" b="1"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Nemek</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közötti</a:t>
            </a:r>
            <a:r>
              <a:rPr lang="en-US" sz="1800" i="0" u="none" strike="noStrike" baseline="0" dirty="0">
                <a:solidFill>
                  <a:srgbClr val="000000"/>
                </a:solidFill>
                <a:latin typeface="Calibri"/>
                <a:cs typeface="Calibri"/>
              </a:rPr>
              <a:t> </a:t>
            </a:r>
            <a:r>
              <a:rPr lang="hu-HU" sz="1800" i="0" u="none" strike="noStrike" baseline="0" dirty="0">
                <a:solidFill>
                  <a:srgbClr val="000000"/>
                </a:solidFill>
                <a:latin typeface="Calibri"/>
                <a:cs typeface="Calibri"/>
              </a:rPr>
              <a:t>esély</a:t>
            </a:r>
            <a:r>
              <a:rPr lang="en-US" sz="1800" i="0" u="none" strike="noStrike" baseline="0" dirty="0" err="1">
                <a:solidFill>
                  <a:srgbClr val="000000"/>
                </a:solidFill>
                <a:latin typeface="Calibri"/>
                <a:cs typeface="Calibri"/>
              </a:rPr>
              <a:t>egyenlőség</a:t>
            </a:r>
            <a:r>
              <a:rPr lang="hu-HU" sz="1800" i="0" u="none" strike="noStrike" baseline="0" dirty="0">
                <a:solidFill>
                  <a:srgbClr val="000000"/>
                </a:solidFill>
                <a:latin typeface="Calibri"/>
                <a:cs typeface="Calibri"/>
              </a:rPr>
              <a:t> megjelenése </a:t>
            </a:r>
            <a:r>
              <a:rPr lang="en-US" sz="1800" i="0" u="none" strike="noStrike" baseline="0" dirty="0">
                <a:solidFill>
                  <a:srgbClr val="000000"/>
                </a:solidFill>
                <a:latin typeface="Calibri"/>
                <a:cs typeface="Calibri"/>
              </a:rPr>
              <a:t>a </a:t>
            </a:r>
            <a:r>
              <a:rPr lang="en-US" sz="1800" i="0" u="none" strike="noStrike" baseline="0" dirty="0" err="1">
                <a:solidFill>
                  <a:srgbClr val="000000"/>
                </a:solidFill>
                <a:latin typeface="Calibri"/>
                <a:cs typeface="Calibri"/>
              </a:rPr>
              <a:t>Horizont</a:t>
            </a:r>
            <a:r>
              <a:rPr lang="en-US" sz="1800" i="0" u="none" strike="noStrike" baseline="0" dirty="0">
                <a:solidFill>
                  <a:srgbClr val="000000"/>
                </a:solidFill>
                <a:latin typeface="Calibri"/>
                <a:cs typeface="Calibri"/>
              </a:rPr>
              <a:t> Európa </a:t>
            </a:r>
            <a:r>
              <a:rPr lang="en-US" sz="1800" i="0" u="none" strike="noStrike" baseline="0" dirty="0" err="1">
                <a:solidFill>
                  <a:srgbClr val="000000"/>
                </a:solidFill>
                <a:latin typeface="Calibri"/>
                <a:cs typeface="Calibri"/>
              </a:rPr>
              <a:t>projektekben</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30 – 11</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45 Szünet</a:t>
            </a:r>
          </a:p>
          <a:p>
            <a:pPr>
              <a:lnSpc>
                <a:spcPct val="150000"/>
              </a:lnSpc>
            </a:pPr>
            <a:r>
              <a:rPr lang="fr-FR" sz="1800" b="0" i="0" u="none" strike="noStrike" baseline="0" dirty="0">
                <a:solidFill>
                  <a:srgbClr val="000000"/>
                </a:solidFill>
                <a:latin typeface="Calibri"/>
                <a:cs typeface="Calibri"/>
              </a:rPr>
              <a:t>11:45 – 11</a:t>
            </a:r>
            <a:r>
              <a:rPr lang="hu-HU" sz="1800" b="0" i="0" u="none" strike="noStrike" baseline="0" dirty="0">
                <a:solidFill>
                  <a:srgbClr val="000000"/>
                </a:solidFill>
                <a:latin typeface="Calibri"/>
                <a:cs typeface="Calibri"/>
              </a:rPr>
              <a:t>:</a:t>
            </a:r>
            <a:r>
              <a:rPr lang="fr-FR" sz="1800" b="0" i="0" u="none" strike="noStrike" baseline="0" dirty="0">
                <a:solidFill>
                  <a:srgbClr val="000000"/>
                </a:solidFill>
                <a:latin typeface="Calibri"/>
                <a:cs typeface="Calibri"/>
              </a:rPr>
              <a:t>30 </a:t>
            </a:r>
            <a:r>
              <a:rPr lang="fr-FR" sz="1800" b="1" i="0" u="none" strike="noStrike" baseline="0" dirty="0">
                <a:solidFill>
                  <a:srgbClr val="000000"/>
                </a:solidFill>
                <a:latin typeface="Calibri"/>
                <a:cs typeface="Calibri"/>
              </a:rPr>
              <a:t>2. rész.</a:t>
            </a:r>
            <a:r>
              <a:rPr lang="hu-HU" sz="1800" b="1" i="0" u="none" strike="noStrike" baseline="0" dirty="0">
                <a:solidFill>
                  <a:srgbClr val="000000"/>
                </a:solidFill>
                <a:latin typeface="Calibri"/>
                <a:cs typeface="Calibri"/>
              </a:rPr>
              <a:t>:</a:t>
            </a:r>
            <a:r>
              <a:rPr lang="fr-FR" sz="1800" b="1" i="0" u="none" strike="noStrike" baseline="0" dirty="0">
                <a:solidFill>
                  <a:srgbClr val="000000"/>
                </a:solidFill>
                <a:latin typeface="Calibri"/>
                <a:cs typeface="Calibri"/>
              </a:rPr>
              <a:t> </a:t>
            </a:r>
            <a:r>
              <a:rPr lang="ca-ES" sz="1800" i="0" u="none" strike="noStrike" baseline="0" dirty="0">
                <a:solidFill>
                  <a:srgbClr val="000000"/>
                </a:solidFill>
                <a:latin typeface="Calibri"/>
                <a:cs typeface="Calibri"/>
              </a:rPr>
              <a:t>A kutatási projektek nemi dimenziója</a:t>
            </a:r>
          </a:p>
          <a:p>
            <a:pPr>
              <a:lnSpc>
                <a:spcPct val="150000"/>
              </a:lnSpc>
            </a:pPr>
            <a:r>
              <a:rPr lang="fr-FR" sz="1800" i="0" u="none" strike="noStrike" baseline="0" dirty="0">
                <a:solidFill>
                  <a:srgbClr val="000000"/>
                </a:solidFill>
                <a:latin typeface="Calibri"/>
                <a:cs typeface="Calibri"/>
              </a:rPr>
              <a:t>12</a:t>
            </a:r>
            <a:r>
              <a:rPr lang="hu-HU" sz="1800" i="0" u="none" strike="noStrike" baseline="0" dirty="0">
                <a:solidFill>
                  <a:srgbClr val="000000"/>
                </a:solidFill>
                <a:latin typeface="Calibri"/>
                <a:cs typeface="Calibri"/>
              </a:rPr>
              <a:t>:</a:t>
            </a:r>
            <a:r>
              <a:rPr lang="fr-FR" sz="1800" i="0" u="none" strike="noStrike" baseline="0" dirty="0">
                <a:solidFill>
                  <a:srgbClr val="000000"/>
                </a:solidFill>
                <a:latin typeface="Calibri"/>
                <a:cs typeface="Calibri"/>
              </a:rPr>
              <a:t>45 – 13</a:t>
            </a:r>
            <a:r>
              <a:rPr lang="hu-HU" sz="1800" i="0" u="none" strike="noStrike" baseline="0" dirty="0">
                <a:solidFill>
                  <a:srgbClr val="000000"/>
                </a:solidFill>
                <a:latin typeface="Calibri"/>
                <a:cs typeface="Calibri"/>
              </a:rPr>
              <a:t>:</a:t>
            </a:r>
            <a:r>
              <a:rPr lang="fr-FR" sz="1800" i="0" u="none" strike="noStrike" baseline="0" dirty="0">
                <a:solidFill>
                  <a:srgbClr val="000000"/>
                </a:solidFill>
                <a:latin typeface="Calibri"/>
                <a:cs typeface="Calibri"/>
              </a:rPr>
              <a:t>15 </a:t>
            </a:r>
            <a:r>
              <a:rPr lang="fr-FR" sz="1800" b="1" i="0" u="none" strike="noStrike" baseline="0" dirty="0">
                <a:solidFill>
                  <a:schemeClr val="accent6"/>
                </a:solidFill>
                <a:latin typeface="Calibri"/>
                <a:cs typeface="Calibri"/>
              </a:rPr>
              <a:t>3. rész. </a:t>
            </a:r>
            <a:r>
              <a:rPr lang="en-US" sz="1800" b="1" i="0" u="none" strike="noStrike" baseline="0" dirty="0">
                <a:solidFill>
                  <a:schemeClr val="accent6"/>
                </a:solidFill>
                <a:latin typeface="Calibri"/>
                <a:cs typeface="Calibri"/>
              </a:rPr>
              <a:t>A </a:t>
            </a:r>
            <a:r>
              <a:rPr lang="en-US" sz="1800" b="1" i="0" u="none" strike="noStrike" baseline="0" dirty="0" err="1">
                <a:solidFill>
                  <a:schemeClr val="accent6"/>
                </a:solidFill>
                <a:latin typeface="Calibri"/>
                <a:cs typeface="Calibri"/>
              </a:rPr>
              <a:t>nemek</a:t>
            </a:r>
            <a:r>
              <a:rPr lang="en-US" sz="1800" b="1" i="0" u="none" strike="noStrike" baseline="0" dirty="0">
                <a:solidFill>
                  <a:schemeClr val="accent6"/>
                </a:solidFill>
                <a:latin typeface="Calibri"/>
                <a:cs typeface="Calibri"/>
              </a:rPr>
              <a:t> </a:t>
            </a:r>
            <a:r>
              <a:rPr lang="en-US" sz="1800" b="1" i="0" u="none" strike="noStrike" baseline="0" dirty="0" err="1">
                <a:solidFill>
                  <a:schemeClr val="accent6"/>
                </a:solidFill>
                <a:latin typeface="Calibri"/>
                <a:cs typeface="Calibri"/>
              </a:rPr>
              <a:t>közötti</a:t>
            </a:r>
            <a:r>
              <a:rPr lang="en-US" sz="1800" b="1" i="0" u="none" strike="noStrike" baseline="0" dirty="0">
                <a:solidFill>
                  <a:schemeClr val="accent6"/>
                </a:solidFill>
                <a:latin typeface="Calibri"/>
                <a:cs typeface="Calibri"/>
              </a:rPr>
              <a:t> </a:t>
            </a:r>
            <a:r>
              <a:rPr lang="en-US" sz="1800" b="1" i="0" u="none" strike="noStrike" baseline="0" dirty="0" err="1">
                <a:solidFill>
                  <a:schemeClr val="accent6"/>
                </a:solidFill>
                <a:latin typeface="Calibri"/>
                <a:cs typeface="Calibri"/>
              </a:rPr>
              <a:t>egyenlőséggel</a:t>
            </a:r>
            <a:r>
              <a:rPr lang="en-US" sz="1800" b="1" i="0" u="none" strike="noStrike" baseline="0" dirty="0">
                <a:solidFill>
                  <a:schemeClr val="accent6"/>
                </a:solidFill>
                <a:latin typeface="Calibri"/>
                <a:cs typeface="Calibri"/>
              </a:rPr>
              <a:t> </a:t>
            </a:r>
            <a:r>
              <a:rPr lang="en-US" sz="1800" b="1" i="0" u="none" strike="noStrike" baseline="0" dirty="0" err="1">
                <a:solidFill>
                  <a:schemeClr val="accent6"/>
                </a:solidFill>
                <a:latin typeface="Calibri"/>
                <a:cs typeface="Calibri"/>
              </a:rPr>
              <a:t>kapcsolatos</a:t>
            </a:r>
            <a:r>
              <a:rPr lang="en-US" sz="1800" b="1" i="0" u="none" strike="noStrike" baseline="0" dirty="0">
                <a:solidFill>
                  <a:schemeClr val="accent6"/>
                </a:solidFill>
                <a:latin typeface="Calibri"/>
                <a:cs typeface="Calibri"/>
              </a:rPr>
              <a:t> </a:t>
            </a:r>
            <a:r>
              <a:rPr lang="en-US" sz="1800" b="1" i="0" u="none" strike="noStrike" baseline="0" dirty="0" err="1">
                <a:solidFill>
                  <a:schemeClr val="accent6"/>
                </a:solidFill>
                <a:latin typeface="Calibri"/>
                <a:cs typeface="Calibri"/>
              </a:rPr>
              <a:t>uniós</a:t>
            </a:r>
            <a:r>
              <a:rPr lang="en-US" sz="1800" b="1" i="0" u="none" strike="noStrike" baseline="0" dirty="0">
                <a:solidFill>
                  <a:schemeClr val="accent6"/>
                </a:solidFill>
                <a:latin typeface="Calibri"/>
                <a:cs typeface="Calibri"/>
              </a:rPr>
              <a:t> </a:t>
            </a:r>
            <a:r>
              <a:rPr lang="en-US" sz="1800" b="1" i="0" u="none" strike="noStrike" baseline="0" dirty="0" err="1">
                <a:solidFill>
                  <a:schemeClr val="accent6"/>
                </a:solidFill>
                <a:latin typeface="Calibri"/>
                <a:cs typeface="Calibri"/>
              </a:rPr>
              <a:t>finanszírozási</a:t>
            </a:r>
            <a:r>
              <a:rPr lang="en-US" sz="1800" b="1" i="0" u="none" strike="noStrike" baseline="0" dirty="0">
                <a:solidFill>
                  <a:schemeClr val="accent6"/>
                </a:solidFill>
                <a:latin typeface="Calibri"/>
                <a:cs typeface="Calibri"/>
              </a:rPr>
              <a:t> </a:t>
            </a:r>
            <a:r>
              <a:rPr lang="en-US" sz="1800" b="1" i="0" u="none" strike="noStrike" baseline="0" dirty="0" err="1">
                <a:solidFill>
                  <a:schemeClr val="accent6"/>
                </a:solidFill>
                <a:latin typeface="Calibri"/>
                <a:cs typeface="Calibri"/>
              </a:rPr>
              <a:t>lehetőségek</a:t>
            </a:r>
            <a:r>
              <a:rPr lang="en-US" sz="1800" b="1" i="0" u="none" strike="noStrike" baseline="0" dirty="0">
                <a:solidFill>
                  <a:schemeClr val="accent6"/>
                </a:solidFill>
                <a:latin typeface="Calibri"/>
                <a:cs typeface="Calibri"/>
              </a:rPr>
              <a:t> </a:t>
            </a:r>
          </a:p>
          <a:p>
            <a:pPr>
              <a:lnSpc>
                <a:spcPct val="150000"/>
              </a:lnSpc>
            </a:pPr>
            <a:r>
              <a:rPr lang="ca-ES" sz="1800" b="0" i="0" u="none" strike="noStrike" baseline="0" dirty="0">
                <a:solidFill>
                  <a:srgbClr val="000000"/>
                </a:solidFill>
                <a:latin typeface="Calibri"/>
                <a:cs typeface="Calibri"/>
              </a:rPr>
              <a:t>13</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15 – 13</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30 Zárás</a:t>
            </a:r>
          </a:p>
          <a:p>
            <a:pPr algn="just">
              <a:lnSpc>
                <a:spcPct val="150000"/>
              </a:lnSpc>
            </a:pPr>
            <a:endParaRPr lang="en-US" sz="2200" b="1" dirty="0">
              <a:latin typeface="Calibri"/>
              <a:cs typeface="Calibri"/>
            </a:endParaRPr>
          </a:p>
        </p:txBody>
      </p:sp>
      <p:pic>
        <p:nvPicPr>
          <p:cNvPr id="6" name="Imagen 3">
            <a:extLst>
              <a:ext uri="{FF2B5EF4-FFF2-40B4-BE49-F238E27FC236}">
                <a16:creationId xmlns:a16="http://schemas.microsoft.com/office/drawing/2014/main" id="{2D41EF66-F2AF-BA48-89E5-A8D386254023}"/>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981917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DE38AA1-F734-4BF7-B4A1-40DDBC65CCA2}"/>
              </a:ext>
            </a:extLst>
          </p:cNvPr>
          <p:cNvSpPr txBox="1"/>
          <p:nvPr/>
        </p:nvSpPr>
        <p:spPr>
          <a:xfrm>
            <a:off x="2156156" y="5391996"/>
            <a:ext cx="6836014" cy="307777"/>
          </a:xfrm>
          <a:prstGeom prst="rect">
            <a:avLst/>
          </a:prstGeom>
          <a:noFill/>
        </p:spPr>
        <p:txBody>
          <a:bodyPr wrap="square" rtlCol="0">
            <a:spAutoFit/>
          </a:bodyPr>
          <a:lstStyle/>
          <a:p>
            <a:r>
              <a:rPr lang="es-ES" sz="1400" dirty="0"/>
              <a:t>Forrás: </a:t>
            </a:r>
            <a:r>
              <a:rPr lang="es-ES" sz="1400" dirty="0">
                <a:hlinkClick r:id="rId2"/>
              </a:rPr>
              <a:t>Részvétel a Horizont Európa programban</a:t>
            </a:r>
            <a:endParaRPr lang="en-US" sz="1400" dirty="0"/>
          </a:p>
        </p:txBody>
      </p:sp>
      <p:pic>
        <p:nvPicPr>
          <p:cNvPr id="8" name="Imagen 3">
            <a:extLst>
              <a:ext uri="{FF2B5EF4-FFF2-40B4-BE49-F238E27FC236}">
                <a16:creationId xmlns:a16="http://schemas.microsoft.com/office/drawing/2014/main" id="{38AFE16B-FABB-4D33-B12D-44241B95BC18}"/>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63FF2F7-3732-4B86-9257-7E23FCDDF14F}"/>
              </a:ext>
            </a:extLst>
          </p:cNvPr>
          <p:cNvSpPr txBox="1"/>
          <p:nvPr/>
        </p:nvSpPr>
        <p:spPr>
          <a:xfrm>
            <a:off x="1806618" y="737525"/>
            <a:ext cx="9351837" cy="830997"/>
          </a:xfrm>
          <a:prstGeom prst="rect">
            <a:avLst/>
          </a:prstGeom>
          <a:noFill/>
        </p:spPr>
        <p:txBody>
          <a:bodyPr wrap="square" rtlCol="0">
            <a:spAutoFit/>
          </a:bodyPr>
          <a:lstStyle/>
          <a:p>
            <a:r>
              <a:rPr lang="en-US" sz="2400" b="1" dirty="0">
                <a:solidFill>
                  <a:schemeClr val="tx1">
                    <a:lumMod val="65000"/>
                    <a:lumOff val="35000"/>
                  </a:schemeClr>
                </a:solidFill>
                <a:latin typeface="Calibri"/>
                <a:cs typeface="Calibri"/>
              </a:rPr>
              <a:t>III. A </a:t>
            </a:r>
            <a:r>
              <a:rPr lang="en-US" sz="2400" b="1" dirty="0" err="1">
                <a:solidFill>
                  <a:schemeClr val="tx1">
                    <a:lumMod val="65000"/>
                    <a:lumOff val="35000"/>
                  </a:schemeClr>
                </a:solidFill>
                <a:latin typeface="Calibri"/>
                <a:cs typeface="Calibri"/>
              </a:rPr>
              <a:t>nemek</a:t>
            </a:r>
            <a:r>
              <a:rPr lang="en-US" sz="2400" b="1" dirty="0">
                <a:solidFill>
                  <a:schemeClr val="tx1">
                    <a:lumMod val="65000"/>
                    <a:lumOff val="35000"/>
                  </a:schemeClr>
                </a:solidFill>
                <a:latin typeface="Calibri"/>
                <a:cs typeface="Calibri"/>
              </a:rPr>
              <a:t> </a:t>
            </a:r>
            <a:r>
              <a:rPr lang="en-US" sz="2400" b="1" dirty="0" err="1">
                <a:solidFill>
                  <a:schemeClr val="tx1">
                    <a:lumMod val="65000"/>
                    <a:lumOff val="35000"/>
                  </a:schemeClr>
                </a:solidFill>
                <a:latin typeface="Calibri"/>
                <a:cs typeface="Calibri"/>
              </a:rPr>
              <a:t>közötti</a:t>
            </a:r>
            <a:r>
              <a:rPr lang="en-US" sz="2400" b="1" dirty="0">
                <a:solidFill>
                  <a:schemeClr val="tx1">
                    <a:lumMod val="65000"/>
                    <a:lumOff val="35000"/>
                  </a:schemeClr>
                </a:solidFill>
                <a:latin typeface="Calibri"/>
                <a:cs typeface="Calibri"/>
              </a:rPr>
              <a:t> </a:t>
            </a:r>
            <a:r>
              <a:rPr lang="en-US" sz="2400" b="1" dirty="0" err="1">
                <a:solidFill>
                  <a:schemeClr val="tx1">
                    <a:lumMod val="65000"/>
                    <a:lumOff val="35000"/>
                  </a:schemeClr>
                </a:solidFill>
                <a:latin typeface="Calibri"/>
                <a:cs typeface="Calibri"/>
              </a:rPr>
              <a:t>egyenlőséggel</a:t>
            </a:r>
            <a:r>
              <a:rPr lang="en-US" sz="2400" b="1" dirty="0">
                <a:solidFill>
                  <a:schemeClr val="tx1">
                    <a:lumMod val="65000"/>
                    <a:lumOff val="35000"/>
                  </a:schemeClr>
                </a:solidFill>
                <a:latin typeface="Calibri"/>
                <a:cs typeface="Calibri"/>
              </a:rPr>
              <a:t> </a:t>
            </a:r>
            <a:r>
              <a:rPr lang="en-US" sz="2400" b="1" dirty="0" err="1">
                <a:solidFill>
                  <a:schemeClr val="tx1">
                    <a:lumMod val="65000"/>
                    <a:lumOff val="35000"/>
                  </a:schemeClr>
                </a:solidFill>
                <a:latin typeface="Calibri"/>
                <a:cs typeface="Calibri"/>
              </a:rPr>
              <a:t>kapcsolatos</a:t>
            </a:r>
            <a:r>
              <a:rPr lang="en-US" sz="2400" b="1" dirty="0">
                <a:solidFill>
                  <a:schemeClr val="tx1">
                    <a:lumMod val="65000"/>
                    <a:lumOff val="35000"/>
                  </a:schemeClr>
                </a:solidFill>
                <a:latin typeface="Calibri"/>
                <a:cs typeface="Calibri"/>
              </a:rPr>
              <a:t> </a:t>
            </a:r>
            <a:r>
              <a:rPr lang="en-US" sz="2400" b="1" dirty="0" err="1">
                <a:solidFill>
                  <a:schemeClr val="tx1">
                    <a:lumMod val="65000"/>
                    <a:lumOff val="35000"/>
                  </a:schemeClr>
                </a:solidFill>
                <a:latin typeface="Calibri"/>
                <a:cs typeface="Calibri"/>
              </a:rPr>
              <a:t>uniós</a:t>
            </a:r>
            <a:r>
              <a:rPr lang="en-US" sz="2400" b="1" dirty="0">
                <a:solidFill>
                  <a:schemeClr val="tx1">
                    <a:lumMod val="65000"/>
                    <a:lumOff val="35000"/>
                  </a:schemeClr>
                </a:solidFill>
                <a:latin typeface="Calibri"/>
                <a:cs typeface="Calibri"/>
              </a:rPr>
              <a:t> </a:t>
            </a:r>
            <a:r>
              <a:rPr lang="en-US" sz="2400" b="1" dirty="0" err="1">
                <a:solidFill>
                  <a:schemeClr val="tx1">
                    <a:lumMod val="65000"/>
                    <a:lumOff val="35000"/>
                  </a:schemeClr>
                </a:solidFill>
                <a:latin typeface="Calibri"/>
                <a:cs typeface="Calibri"/>
              </a:rPr>
              <a:t>finanszírozási</a:t>
            </a:r>
            <a:r>
              <a:rPr lang="en-US" sz="2400" b="1" dirty="0">
                <a:solidFill>
                  <a:schemeClr val="tx1">
                    <a:lumMod val="65000"/>
                    <a:lumOff val="35000"/>
                  </a:schemeClr>
                </a:solidFill>
                <a:latin typeface="Calibri"/>
                <a:cs typeface="Calibri"/>
              </a:rPr>
              <a:t> </a:t>
            </a:r>
            <a:r>
              <a:rPr lang="en-US" sz="2400" b="1" dirty="0" err="1">
                <a:solidFill>
                  <a:schemeClr val="tx1">
                    <a:lumMod val="65000"/>
                    <a:lumOff val="35000"/>
                  </a:schemeClr>
                </a:solidFill>
                <a:latin typeface="Calibri"/>
                <a:cs typeface="Calibri"/>
              </a:rPr>
              <a:t>lehetőségek</a:t>
            </a:r>
            <a:endParaRPr lang="cs-CZ" sz="2400" b="1" i="0" dirty="0">
              <a:solidFill>
                <a:schemeClr val="tx1">
                  <a:lumMod val="65000"/>
                  <a:lumOff val="35000"/>
                </a:schemeClr>
              </a:solidFill>
              <a:latin typeface="Calibri"/>
              <a:cs typeface="Calibri"/>
            </a:endParaRPr>
          </a:p>
        </p:txBody>
      </p:sp>
      <p:sp>
        <p:nvSpPr>
          <p:cNvPr id="3" name="Szövegdoboz 2">
            <a:extLst>
              <a:ext uri="{FF2B5EF4-FFF2-40B4-BE49-F238E27FC236}">
                <a16:creationId xmlns:a16="http://schemas.microsoft.com/office/drawing/2014/main" id="{BEC166AC-7E19-6765-6C1C-1ABFC73737DD}"/>
              </a:ext>
            </a:extLst>
          </p:cNvPr>
          <p:cNvSpPr txBox="1"/>
          <p:nvPr/>
        </p:nvSpPr>
        <p:spPr>
          <a:xfrm>
            <a:off x="948812" y="1669753"/>
            <a:ext cx="2964425" cy="1477328"/>
          </a:xfrm>
          <a:prstGeom prst="rect">
            <a:avLst/>
          </a:prstGeom>
          <a:solidFill>
            <a:schemeClr val="accent1">
              <a:lumMod val="60000"/>
              <a:lumOff val="40000"/>
            </a:schemeClr>
          </a:solidFill>
        </p:spPr>
        <p:txBody>
          <a:bodyPr wrap="square">
            <a:spAutoFit/>
          </a:bodyPr>
          <a:lstStyle/>
          <a:p>
            <a:pPr>
              <a:buNone/>
            </a:pPr>
            <a:r>
              <a:rPr lang="hu-HU" b="1" dirty="0"/>
              <a:t>Pillér 1: Kiváló Tudomány</a:t>
            </a:r>
            <a:endParaRPr lang="hu-HU" dirty="0"/>
          </a:p>
          <a:p>
            <a:pPr>
              <a:buFont typeface="Arial" panose="020B0604020202020204" pitchFamily="34" charset="0"/>
              <a:buChar char="•"/>
            </a:pPr>
            <a:r>
              <a:rPr lang="hu-HU" dirty="0"/>
              <a:t>Európai Kutatási Tanács</a:t>
            </a:r>
          </a:p>
          <a:p>
            <a:pPr>
              <a:buFont typeface="Arial" panose="020B0604020202020204" pitchFamily="34" charset="0"/>
              <a:buChar char="•"/>
            </a:pPr>
            <a:r>
              <a:rPr lang="hu-HU" dirty="0"/>
              <a:t>Marie </a:t>
            </a:r>
            <a:r>
              <a:rPr lang="hu-HU" dirty="0" err="1"/>
              <a:t>Skłodowska</a:t>
            </a:r>
            <a:r>
              <a:rPr lang="hu-HU" dirty="0"/>
              <a:t>-Curie Akciók</a:t>
            </a:r>
          </a:p>
          <a:p>
            <a:pPr>
              <a:buFont typeface="Arial" panose="020B0604020202020204" pitchFamily="34" charset="0"/>
              <a:buChar char="•"/>
            </a:pPr>
            <a:r>
              <a:rPr lang="hu-HU" dirty="0"/>
              <a:t>Kutatási Infrastruktúrák</a:t>
            </a:r>
          </a:p>
        </p:txBody>
      </p:sp>
      <p:sp>
        <p:nvSpPr>
          <p:cNvPr id="10" name="Szövegdoboz 9">
            <a:extLst>
              <a:ext uri="{FF2B5EF4-FFF2-40B4-BE49-F238E27FC236}">
                <a16:creationId xmlns:a16="http://schemas.microsoft.com/office/drawing/2014/main" id="{76858BA1-9027-160B-7CAB-0EF7D58497DA}"/>
              </a:ext>
            </a:extLst>
          </p:cNvPr>
          <p:cNvSpPr txBox="1"/>
          <p:nvPr/>
        </p:nvSpPr>
        <p:spPr>
          <a:xfrm>
            <a:off x="4060143" y="1669753"/>
            <a:ext cx="3979253" cy="3139321"/>
          </a:xfrm>
          <a:prstGeom prst="rect">
            <a:avLst/>
          </a:prstGeom>
          <a:solidFill>
            <a:schemeClr val="accent1">
              <a:lumMod val="75000"/>
            </a:schemeClr>
          </a:solidFill>
        </p:spPr>
        <p:txBody>
          <a:bodyPr wrap="square">
            <a:spAutoFit/>
          </a:bodyPr>
          <a:lstStyle/>
          <a:p>
            <a:pPr>
              <a:buNone/>
            </a:pPr>
            <a:r>
              <a:rPr lang="hu-HU" b="1" dirty="0">
                <a:solidFill>
                  <a:schemeClr val="bg1"/>
                </a:solidFill>
              </a:rPr>
              <a:t>Pillér 2: Globális Kihívások és Európai Ipari Versenyképesség</a:t>
            </a:r>
            <a:endParaRPr lang="hu-HU" dirty="0">
              <a:solidFill>
                <a:schemeClr val="bg1"/>
              </a:solidFill>
            </a:endParaRPr>
          </a:p>
          <a:p>
            <a:pPr>
              <a:buFont typeface="Arial" panose="020B0604020202020204" pitchFamily="34" charset="0"/>
              <a:buChar char="•"/>
            </a:pPr>
            <a:r>
              <a:rPr lang="hu-HU" dirty="0">
                <a:solidFill>
                  <a:schemeClr val="bg1"/>
                </a:solidFill>
              </a:rPr>
              <a:t>Egészség</a:t>
            </a:r>
          </a:p>
          <a:p>
            <a:pPr>
              <a:buFont typeface="Arial" panose="020B0604020202020204" pitchFamily="34" charset="0"/>
              <a:buChar char="•"/>
            </a:pPr>
            <a:r>
              <a:rPr lang="hu-HU" dirty="0">
                <a:solidFill>
                  <a:schemeClr val="bg1"/>
                </a:solidFill>
              </a:rPr>
              <a:t>Kultúra, Kreativitás és Inkluzív Társadalom</a:t>
            </a:r>
          </a:p>
          <a:p>
            <a:pPr>
              <a:buFont typeface="Arial" panose="020B0604020202020204" pitchFamily="34" charset="0"/>
              <a:buChar char="•"/>
            </a:pPr>
            <a:r>
              <a:rPr lang="hu-HU" dirty="0">
                <a:solidFill>
                  <a:schemeClr val="bg1"/>
                </a:solidFill>
              </a:rPr>
              <a:t>Civil Biztonság a Társadalom Számára</a:t>
            </a:r>
          </a:p>
          <a:p>
            <a:pPr>
              <a:buFont typeface="Arial" panose="020B0604020202020204" pitchFamily="34" charset="0"/>
              <a:buChar char="•"/>
            </a:pPr>
            <a:r>
              <a:rPr lang="hu-HU" dirty="0">
                <a:solidFill>
                  <a:schemeClr val="bg1"/>
                </a:solidFill>
              </a:rPr>
              <a:t>Digitális, Ipar és Űr</a:t>
            </a:r>
          </a:p>
          <a:p>
            <a:pPr>
              <a:buFont typeface="Arial" panose="020B0604020202020204" pitchFamily="34" charset="0"/>
              <a:buChar char="•"/>
            </a:pPr>
            <a:r>
              <a:rPr lang="hu-HU" dirty="0">
                <a:solidFill>
                  <a:schemeClr val="bg1"/>
                </a:solidFill>
              </a:rPr>
              <a:t>Éghajlat, Energia és Mobilitás</a:t>
            </a:r>
          </a:p>
          <a:p>
            <a:pPr>
              <a:buFont typeface="Arial" panose="020B0604020202020204" pitchFamily="34" charset="0"/>
              <a:buChar char="•"/>
            </a:pPr>
            <a:r>
              <a:rPr lang="hu-HU" dirty="0">
                <a:solidFill>
                  <a:schemeClr val="bg1"/>
                </a:solidFill>
              </a:rPr>
              <a:t>Élelmiszer, </a:t>
            </a:r>
            <a:r>
              <a:rPr lang="hu-HU" dirty="0" err="1">
                <a:solidFill>
                  <a:schemeClr val="bg1"/>
                </a:solidFill>
              </a:rPr>
              <a:t>Bioökonomia</a:t>
            </a:r>
            <a:r>
              <a:rPr lang="hu-HU" dirty="0">
                <a:solidFill>
                  <a:schemeClr val="bg1"/>
                </a:solidFill>
              </a:rPr>
              <a:t>, Természeti Erőforrások, Mezőgazdaság és Környezet</a:t>
            </a:r>
          </a:p>
          <a:p>
            <a:pPr>
              <a:buFont typeface="Arial" panose="020B0604020202020204" pitchFamily="34" charset="0"/>
              <a:buChar char="•"/>
            </a:pPr>
            <a:r>
              <a:rPr lang="hu-HU" dirty="0">
                <a:solidFill>
                  <a:schemeClr val="bg1"/>
                </a:solidFill>
              </a:rPr>
              <a:t>Közös Kutatóközpont</a:t>
            </a:r>
          </a:p>
        </p:txBody>
      </p:sp>
      <p:sp>
        <p:nvSpPr>
          <p:cNvPr id="12" name="Szövegdoboz 11">
            <a:extLst>
              <a:ext uri="{FF2B5EF4-FFF2-40B4-BE49-F238E27FC236}">
                <a16:creationId xmlns:a16="http://schemas.microsoft.com/office/drawing/2014/main" id="{1CA95855-2608-1F66-4A29-801D8C9677EC}"/>
              </a:ext>
            </a:extLst>
          </p:cNvPr>
          <p:cNvSpPr txBox="1"/>
          <p:nvPr/>
        </p:nvSpPr>
        <p:spPr>
          <a:xfrm>
            <a:off x="8186302" y="1669753"/>
            <a:ext cx="2972153" cy="1754326"/>
          </a:xfrm>
          <a:prstGeom prst="rect">
            <a:avLst/>
          </a:prstGeom>
          <a:solidFill>
            <a:schemeClr val="accent1">
              <a:lumMod val="20000"/>
              <a:lumOff val="80000"/>
            </a:schemeClr>
          </a:solidFill>
        </p:spPr>
        <p:txBody>
          <a:bodyPr wrap="square">
            <a:spAutoFit/>
          </a:bodyPr>
          <a:lstStyle/>
          <a:p>
            <a:pPr>
              <a:buNone/>
            </a:pPr>
            <a:r>
              <a:rPr lang="hu-HU" b="1" dirty="0"/>
              <a:t>Pillér 3: Innovatív Európa</a:t>
            </a:r>
            <a:endParaRPr lang="hu-HU" dirty="0"/>
          </a:p>
          <a:p>
            <a:pPr>
              <a:buFont typeface="Arial" panose="020B0604020202020204" pitchFamily="34" charset="0"/>
              <a:buChar char="•"/>
            </a:pPr>
            <a:r>
              <a:rPr lang="hu-HU" dirty="0"/>
              <a:t>Európai Innovációs Tanács</a:t>
            </a:r>
          </a:p>
          <a:p>
            <a:pPr>
              <a:buFont typeface="Arial" panose="020B0604020202020204" pitchFamily="34" charset="0"/>
              <a:buChar char="•"/>
            </a:pPr>
            <a:r>
              <a:rPr lang="hu-HU" dirty="0"/>
              <a:t>Európai Innovációs Ökoszisztémák</a:t>
            </a:r>
          </a:p>
          <a:p>
            <a:pPr>
              <a:buFont typeface="Arial" panose="020B0604020202020204" pitchFamily="34" charset="0"/>
              <a:buChar char="•"/>
            </a:pPr>
            <a:r>
              <a:rPr lang="hu-HU" dirty="0"/>
              <a:t>Európai Innovációs és Technológiai Intézet</a:t>
            </a:r>
          </a:p>
        </p:txBody>
      </p:sp>
      <p:sp>
        <p:nvSpPr>
          <p:cNvPr id="14" name="Szövegdoboz 13">
            <a:extLst>
              <a:ext uri="{FF2B5EF4-FFF2-40B4-BE49-F238E27FC236}">
                <a16:creationId xmlns:a16="http://schemas.microsoft.com/office/drawing/2014/main" id="{C25E7F84-E10F-5462-6D5C-A17CA4430783}"/>
              </a:ext>
            </a:extLst>
          </p:cNvPr>
          <p:cNvSpPr txBox="1"/>
          <p:nvPr/>
        </p:nvSpPr>
        <p:spPr>
          <a:xfrm>
            <a:off x="1267204" y="4787841"/>
            <a:ext cx="9891251" cy="646331"/>
          </a:xfrm>
          <a:prstGeom prst="rect">
            <a:avLst/>
          </a:prstGeom>
          <a:solidFill>
            <a:schemeClr val="accent1">
              <a:lumMod val="50000"/>
            </a:schemeClr>
          </a:solidFill>
        </p:spPr>
        <p:txBody>
          <a:bodyPr wrap="square">
            <a:spAutoFit/>
          </a:bodyPr>
          <a:lstStyle/>
          <a:p>
            <a:pPr algn="ctr">
              <a:buNone/>
            </a:pPr>
            <a:r>
              <a:rPr lang="hu-HU" b="1" dirty="0">
                <a:solidFill>
                  <a:schemeClr val="bg1"/>
                </a:solidFill>
              </a:rPr>
              <a:t>Szélesebb részvétel és az Európai Kutatási Terület erősítése</a:t>
            </a:r>
            <a:endParaRPr lang="hu-HU" dirty="0">
              <a:solidFill>
                <a:schemeClr val="bg1"/>
              </a:solidFill>
            </a:endParaRPr>
          </a:p>
          <a:p>
            <a:r>
              <a:rPr lang="hu-HU" dirty="0">
                <a:solidFill>
                  <a:schemeClr val="bg1"/>
                </a:solidFill>
              </a:rPr>
              <a:t>Szélesebb részvétel és kiválóság terjesztése	Az Európai K+F+I rendszer reformálása és fejlesztése</a:t>
            </a:r>
          </a:p>
        </p:txBody>
      </p:sp>
    </p:spTree>
    <p:extLst>
      <p:ext uri="{BB962C8B-B14F-4D97-AF65-F5344CB8AC3E}">
        <p14:creationId xmlns:p14="http://schemas.microsoft.com/office/powerpoint/2010/main" val="88192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3">
            <a:extLst>
              <a:ext uri="{FF2B5EF4-FFF2-40B4-BE49-F238E27FC236}">
                <a16:creationId xmlns:a16="http://schemas.microsoft.com/office/drawing/2014/main" id="{BCD96489-9832-2120-9F17-8C5D200B9122}"/>
              </a:ext>
            </a:extLst>
          </p:cNvPr>
          <p:cNvSpPr txBox="1"/>
          <p:nvPr/>
        </p:nvSpPr>
        <p:spPr>
          <a:xfrm>
            <a:off x="1108163" y="1253472"/>
            <a:ext cx="4987837" cy="523220"/>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tx1">
                    <a:lumMod val="65000"/>
                    <a:lumOff val="35000"/>
                  </a:schemeClr>
                </a:solidFill>
                <a:latin typeface="Calibri"/>
                <a:cs typeface="Calibri"/>
              </a:rPr>
              <a:t>Fogalomtár</a:t>
            </a:r>
            <a:endParaRPr lang="cs-CZ" sz="2800" b="1" i="0" dirty="0">
              <a:solidFill>
                <a:schemeClr val="tx1">
                  <a:lumMod val="65000"/>
                  <a:lumOff val="35000"/>
                </a:schemeClr>
              </a:solidFill>
              <a:latin typeface="Calibri"/>
              <a:cs typeface="Calibri"/>
            </a:endParaRPr>
          </a:p>
        </p:txBody>
      </p:sp>
      <p:sp>
        <p:nvSpPr>
          <p:cNvPr id="3" name="TextovéPole 4">
            <a:extLst>
              <a:ext uri="{FF2B5EF4-FFF2-40B4-BE49-F238E27FC236}">
                <a16:creationId xmlns:a16="http://schemas.microsoft.com/office/drawing/2014/main" id="{08338C97-1F5A-76F9-C058-235BDCCE2660}"/>
              </a:ext>
            </a:extLst>
          </p:cNvPr>
          <p:cNvSpPr txBox="1"/>
          <p:nvPr/>
        </p:nvSpPr>
        <p:spPr>
          <a:xfrm>
            <a:off x="1110745" y="1849654"/>
            <a:ext cx="4812281" cy="3754874"/>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hu-HU" sz="1400" b="1" dirty="0"/>
              <a:t>Gender </a:t>
            </a:r>
            <a:r>
              <a:rPr lang="hu-HU" sz="1400" b="1" dirty="0" err="1"/>
              <a:t>Mainstreaming</a:t>
            </a:r>
            <a:r>
              <a:rPr lang="hu-HU" sz="1400" dirty="0"/>
              <a:t>: A nemek közötti esélyegyenlőség elősegítése és a nemi alapú megkülönböztetés megakadályozása érdekében a projekttervezés, végrehajtás és értékelés minden szakaszában figyelembe kell venni a nemek közötti esélyegyenlőségi szempontokat.</a:t>
            </a:r>
          </a:p>
          <a:p>
            <a:pPr>
              <a:buNone/>
            </a:pPr>
            <a:r>
              <a:rPr lang="hu-HU" sz="1400" b="1" dirty="0"/>
              <a:t>Nemi kvóták</a:t>
            </a:r>
            <a:r>
              <a:rPr lang="hu-HU" sz="1400" dirty="0"/>
              <a:t>: A nemek közötti egyenlőség támogatása érdekében bizonyos területeken, mint például a munkaerőpiacon vagy a döntéshozói pozíciókban, előírt minimumszámú képviseletet biztosító rendszer.</a:t>
            </a:r>
          </a:p>
          <a:p>
            <a:pPr>
              <a:buNone/>
            </a:pPr>
            <a:r>
              <a:rPr lang="hu-HU" sz="1400" b="1" dirty="0"/>
              <a:t>Nemi metaforák</a:t>
            </a:r>
            <a:r>
              <a:rPr lang="hu-HU" sz="1400" dirty="0"/>
              <a:t>: Azok a képi és nyelvi eszközök, amelyek megerősítik a nemi sztereotípiákat, vagy bizonyos szerepeket, tárgyakat, illetve tevékenységeket nemi jellemzőkkel látnak el.</a:t>
            </a:r>
          </a:p>
          <a:p>
            <a:r>
              <a:rPr lang="hu-HU" sz="1400" b="1" dirty="0"/>
              <a:t>Nemekre érzékeny szemlélet: </a:t>
            </a:r>
            <a:r>
              <a:rPr lang="hu-HU" sz="1400" dirty="0"/>
              <a:t>Az a megközelítés, amely figyelembe veszi az egyének eltérő szükségleteit, szerepeit és tapasztalatait a nemi szempontok alapján, és aktívan kezeli azokat.</a:t>
            </a:r>
          </a:p>
          <a:p>
            <a:pPr>
              <a:spcAft>
                <a:spcPts val="600"/>
              </a:spcAft>
            </a:pPr>
            <a:endParaRPr lang="en-US" sz="1400" dirty="0">
              <a:solidFill>
                <a:srgbClr val="000000"/>
              </a:solidFill>
              <a:ea typeface="+mn-lt"/>
              <a:cs typeface="+mn-lt"/>
            </a:endParaRPr>
          </a:p>
        </p:txBody>
      </p:sp>
      <p:sp>
        <p:nvSpPr>
          <p:cNvPr id="4" name="QuadreDeText 2">
            <a:extLst>
              <a:ext uri="{FF2B5EF4-FFF2-40B4-BE49-F238E27FC236}">
                <a16:creationId xmlns:a16="http://schemas.microsoft.com/office/drawing/2014/main" id="{C7C8A01B-186D-2491-BFAA-2ED81D6C24A1}"/>
              </a:ext>
            </a:extLst>
          </p:cNvPr>
          <p:cNvSpPr txBox="1"/>
          <p:nvPr/>
        </p:nvSpPr>
        <p:spPr>
          <a:xfrm>
            <a:off x="6508955" y="1708169"/>
            <a:ext cx="4701970" cy="37548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hu-HU" sz="1400" b="1" dirty="0"/>
              <a:t>Nyelvi elfogultság</a:t>
            </a:r>
            <a:r>
              <a:rPr lang="hu-HU" sz="1400" dirty="0"/>
              <a:t>: Olyan nyelvi megnyilvánulás, amely – gyakran akaratlanul – sztereotípiákat erősít vagy bizonyos csoportokat hátrányos helyzetbe hoz. Ide tartozhatnak a nemekre vonatkozó kifejezések, vagy olyan megfogalmazások, amelyek az egyik nemet előnyben részesítenek a másikkal szemben.</a:t>
            </a:r>
          </a:p>
          <a:p>
            <a:pPr>
              <a:buNone/>
            </a:pPr>
            <a:r>
              <a:rPr lang="hu-HU" sz="1400" b="1" dirty="0"/>
              <a:t>Enyhítő intézkedések</a:t>
            </a:r>
            <a:r>
              <a:rPr lang="hu-HU" sz="1400" dirty="0"/>
              <a:t>: Olyan intézkedések, amelyek célja a lehetséges negatív hatások csökkentése vagy mérséklése. Például a nemi alapú akadályok vagy előítéletek leküzdésére tett politikai döntések vagy gyakorlatok.</a:t>
            </a:r>
          </a:p>
          <a:p>
            <a:pPr>
              <a:buNone/>
            </a:pPr>
            <a:r>
              <a:rPr lang="hu-HU" sz="1400" b="1" dirty="0"/>
              <a:t>Szexuális zaklatás</a:t>
            </a:r>
            <a:r>
              <a:rPr lang="hu-HU" sz="1400" dirty="0"/>
              <a:t>: Olyan nem kívánt vagy nem megfelelő szexuális viselkedés, amely megfélemlítő, ellenséges vagy sértő légkört alakít ki az áldozat számára.</a:t>
            </a:r>
          </a:p>
          <a:p>
            <a:r>
              <a:rPr lang="hu-HU" sz="1400" b="1" dirty="0"/>
              <a:t>Nemi előítéletek</a:t>
            </a:r>
            <a:r>
              <a:rPr lang="hu-HU" sz="1400" dirty="0"/>
              <a:t>: A nemekkel kapcsolatos, tudatosan nem ismert előítéletek, amelyek befolyásolhatják az észleléseket, döntéseket és viselkedést, és amelyek gyakran fenntartják a sztereotípiákat és egyenlőtlenségeket.</a:t>
            </a:r>
          </a:p>
        </p:txBody>
      </p:sp>
    </p:spTree>
    <p:extLst>
      <p:ext uri="{BB962C8B-B14F-4D97-AF65-F5344CB8AC3E}">
        <p14:creationId xmlns:p14="http://schemas.microsoft.com/office/powerpoint/2010/main" val="1388323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3D1D0BC-0D31-45D6-8813-43402849F2C2}"/>
              </a:ext>
            </a:extLst>
          </p:cNvPr>
          <p:cNvSpPr/>
          <p:nvPr/>
        </p:nvSpPr>
        <p:spPr>
          <a:xfrm>
            <a:off x="1301357" y="3235980"/>
            <a:ext cx="8102714" cy="369332"/>
          </a:xfrm>
          <a:prstGeom prst="rect">
            <a:avLst/>
          </a:prstGeom>
        </p:spPr>
        <p:txBody>
          <a:bodyPr wrap="square">
            <a:spAutoFit/>
          </a:bodyPr>
          <a:lstStyle/>
          <a:p>
            <a:r>
              <a:rPr lang="ca-ES" b="0" dirty="0"/>
              <a:t>HORIZON-WIDERA-2022-ERA-01-81: </a:t>
            </a:r>
            <a:r>
              <a:rPr lang="en-US" b="0" dirty="0"/>
              <a:t>Az </a:t>
            </a:r>
            <a:r>
              <a:rPr lang="en-US" b="0" dirty="0" err="1"/>
              <a:t>inkluzív</a:t>
            </a:r>
            <a:r>
              <a:rPr lang="en-US" b="0" dirty="0"/>
              <a:t> GEP-ek </a:t>
            </a:r>
            <a:r>
              <a:rPr lang="en-US" b="0" dirty="0" err="1"/>
              <a:t>végrehajtásának</a:t>
            </a:r>
            <a:r>
              <a:rPr lang="en-US" b="0" dirty="0"/>
              <a:t> </a:t>
            </a:r>
            <a:r>
              <a:rPr lang="en-US" b="0" dirty="0" err="1"/>
              <a:t>támogatása</a:t>
            </a:r>
            <a:endParaRPr lang="ca-ES" dirty="0"/>
          </a:p>
        </p:txBody>
      </p:sp>
      <p:pic>
        <p:nvPicPr>
          <p:cNvPr id="14" name="Imagen 13">
            <a:extLst>
              <a:ext uri="{FF2B5EF4-FFF2-40B4-BE49-F238E27FC236}">
                <a16:creationId xmlns:a16="http://schemas.microsoft.com/office/drawing/2014/main" id="{3027E722-70A0-41AD-8520-C8E6E8506D2E}"/>
              </a:ext>
            </a:extLst>
          </p:cNvPr>
          <p:cNvPicPr>
            <a:picLocks noChangeAspect="1"/>
          </p:cNvPicPr>
          <p:nvPr/>
        </p:nvPicPr>
        <p:blipFill>
          <a:blip r:embed="rId2"/>
          <a:stretch>
            <a:fillRect/>
          </a:stretch>
        </p:blipFill>
        <p:spPr>
          <a:xfrm>
            <a:off x="1321111" y="3613173"/>
            <a:ext cx="8104903" cy="1817229"/>
          </a:xfrm>
          <a:prstGeom prst="rect">
            <a:avLst/>
          </a:prstGeom>
        </p:spPr>
      </p:pic>
      <p:sp>
        <p:nvSpPr>
          <p:cNvPr id="15" name="Rectángulo 14">
            <a:extLst>
              <a:ext uri="{FF2B5EF4-FFF2-40B4-BE49-F238E27FC236}">
                <a16:creationId xmlns:a16="http://schemas.microsoft.com/office/drawing/2014/main" id="{E27D5E3E-C3B0-4604-8A58-154CE3E6AA33}"/>
              </a:ext>
            </a:extLst>
          </p:cNvPr>
          <p:cNvSpPr/>
          <p:nvPr/>
        </p:nvSpPr>
        <p:spPr>
          <a:xfrm>
            <a:off x="864528" y="5371513"/>
            <a:ext cx="7902624" cy="523220"/>
          </a:xfrm>
          <a:prstGeom prst="rect">
            <a:avLst/>
          </a:prstGeom>
        </p:spPr>
        <p:txBody>
          <a:bodyPr wrap="square">
            <a:spAutoFit/>
          </a:bodyPr>
          <a:lstStyle/>
          <a:p>
            <a:r>
              <a:rPr lang="ca-ES" sz="1000" err="1">
                <a:hlinkClick r:id="rId3"/>
              </a:rPr>
              <a:t>Forrás: </a:t>
            </a:r>
            <a:r>
              <a:rPr lang="ca-ES" sz="1000">
                <a:hlinkClick r:id="rId3"/>
              </a:rPr>
              <a:t>https://ec.europa.eu/info/funding-tenders/opportunities/portal/screen/opportunities/topic-details/horizon-widera-2022-era-01-81</a:t>
            </a:r>
            <a:endParaRPr lang="ca-ES" sz="1000"/>
          </a:p>
          <a:p>
            <a:endParaRPr lang="ca-ES"/>
          </a:p>
        </p:txBody>
      </p:sp>
      <p:pic>
        <p:nvPicPr>
          <p:cNvPr id="8" name="Imagen 3">
            <a:extLst>
              <a:ext uri="{FF2B5EF4-FFF2-40B4-BE49-F238E27FC236}">
                <a16:creationId xmlns:a16="http://schemas.microsoft.com/office/drawing/2014/main" id="{14D5A751-B074-4456-A136-A8F9400349B8}"/>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59C694BA-81B8-43C1-AD58-6EEB92E9AD34}"/>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A nemek közötti egyenlőséggel kapcsolatos uniós finanszírozási lehetőségek</a:t>
            </a:r>
            <a:endParaRPr lang="cs-CZ" sz="2800" b="1" i="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01D03E11-5AAB-4078-AA84-5A4B04CF1A82}"/>
              </a:ext>
            </a:extLst>
          </p:cNvPr>
          <p:cNvSpPr txBox="1"/>
          <p:nvPr/>
        </p:nvSpPr>
        <p:spPr>
          <a:xfrm>
            <a:off x="10043323" y="1158751"/>
            <a:ext cx="1120543" cy="523220"/>
          </a:xfrm>
          <a:prstGeom prst="rect">
            <a:avLst/>
          </a:prstGeom>
          <a:noFill/>
        </p:spPr>
        <p:txBody>
          <a:bodyPr wrap="square">
            <a:spAutoFit/>
          </a:bodyPr>
          <a:lstStyle/>
          <a:p>
            <a:r>
              <a:rPr lang="en-US" sz="2800" b="1" dirty="0">
                <a:solidFill>
                  <a:srgbClr val="2EA234"/>
                </a:solidFill>
                <a:latin typeface="Calibri"/>
                <a:cs typeface="Calibri"/>
              </a:rPr>
              <a:t>2022</a:t>
            </a:r>
            <a:endParaRPr lang="cs-CZ" sz="2800" b="1" i="0" dirty="0">
              <a:solidFill>
                <a:srgbClr val="2EA234"/>
              </a:solidFill>
              <a:latin typeface="Calibri"/>
              <a:cs typeface="Calibri"/>
            </a:endParaRPr>
          </a:p>
        </p:txBody>
      </p:sp>
      <p:sp>
        <p:nvSpPr>
          <p:cNvPr id="2" name="QuadreDeText 1">
            <a:extLst>
              <a:ext uri="{FF2B5EF4-FFF2-40B4-BE49-F238E27FC236}">
                <a16:creationId xmlns:a16="http://schemas.microsoft.com/office/drawing/2014/main" id="{D7E271AB-20A6-CA23-794D-4D740394080A}"/>
              </a:ext>
            </a:extLst>
          </p:cNvPr>
          <p:cNvSpPr txBox="1"/>
          <p:nvPr/>
        </p:nvSpPr>
        <p:spPr>
          <a:xfrm>
            <a:off x="1321111" y="1845889"/>
            <a:ext cx="3398373"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a-ES" sz="1600" b="1" dirty="0">
                <a:ea typeface="+mn-lt"/>
                <a:cs typeface="+mn-lt"/>
              </a:rPr>
              <a:t>Az AGRIGEP példa egy olyan projektre, amelyet a Horizont nemek közötti egyenlőséggel kapcsolatos felhívása alapján hoztak létre.</a:t>
            </a:r>
            <a:endParaRPr lang="ca-ES" sz="1600" b="1" dirty="0"/>
          </a:p>
        </p:txBody>
      </p:sp>
      <p:sp>
        <p:nvSpPr>
          <p:cNvPr id="4" name="Rectangle 1">
            <a:extLst>
              <a:ext uri="{FF2B5EF4-FFF2-40B4-BE49-F238E27FC236}">
                <a16:creationId xmlns:a16="http://schemas.microsoft.com/office/drawing/2014/main" id="{8136B323-9CA2-D8C8-C901-C75EB96503A9}"/>
              </a:ext>
            </a:extLst>
          </p:cNvPr>
          <p:cNvSpPr>
            <a:spLocks noChangeArrowheads="1"/>
          </p:cNvSpPr>
          <p:nvPr/>
        </p:nvSpPr>
        <p:spPr bwMode="auto">
          <a:xfrm rot="10800000" flipV="1">
            <a:off x="6096000" y="1428494"/>
            <a:ext cx="516193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800" b="1" i="0" u="none" strike="noStrike" cap="none" normalizeH="0" baseline="0" dirty="0">
                <a:ln>
                  <a:noFill/>
                </a:ln>
                <a:solidFill>
                  <a:schemeClr val="tx1"/>
                </a:solidFill>
                <a:effectLst/>
                <a:latin typeface="Arial" panose="020B0604020202020204" pitchFamily="34" charset="0"/>
              </a:rPr>
              <a:t>15 javaslat benyújtva</a:t>
            </a:r>
            <a:endParaRPr kumimoji="0" lang="hu-HU" altLang="hu-HU"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800" b="1" i="0" u="none" strike="noStrike" cap="none" normalizeH="0" baseline="0" dirty="0">
                <a:ln>
                  <a:noFill/>
                </a:ln>
                <a:solidFill>
                  <a:schemeClr val="tx1"/>
                </a:solidFill>
                <a:effectLst/>
                <a:latin typeface="Arial" panose="020B0604020202020204" pitchFamily="34" charset="0"/>
              </a:rPr>
              <a:t>4 támogatott európai projekt</a:t>
            </a:r>
            <a:endParaRPr kumimoji="0" lang="hu-HU" altLang="hu-HU"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800" b="1" i="0" u="none" strike="noStrike" cap="none" normalizeH="0" baseline="0" dirty="0">
                <a:ln>
                  <a:noFill/>
                </a:ln>
                <a:solidFill>
                  <a:schemeClr val="tx1"/>
                </a:solidFill>
                <a:effectLst/>
                <a:latin typeface="Arial" panose="020B0604020202020204" pitchFamily="34" charset="0"/>
              </a:rPr>
              <a:t>64%„Widening országokból"</a:t>
            </a:r>
            <a:endParaRPr kumimoji="0" lang="hu-HU" altLang="hu-HU"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800" b="1" i="0" u="none" strike="noStrike" cap="none" normalizeH="0" baseline="0" dirty="0">
                <a:ln>
                  <a:noFill/>
                </a:ln>
                <a:solidFill>
                  <a:schemeClr val="tx1"/>
                </a:solidFill>
                <a:effectLst/>
                <a:latin typeface="Arial" panose="020B0604020202020204" pitchFamily="34" charset="0"/>
              </a:rPr>
              <a:t>Koordinátorok</a:t>
            </a:r>
            <a:r>
              <a:rPr kumimoji="0" lang="hu-HU" altLang="hu-HU"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800" b="0" i="0" u="none" strike="noStrike" cap="none" normalizeH="0" baseline="0" dirty="0">
                <a:ln>
                  <a:noFill/>
                </a:ln>
                <a:solidFill>
                  <a:schemeClr val="tx1"/>
                </a:solidFill>
                <a:effectLst/>
                <a:latin typeface="Arial" panose="020B0604020202020204" pitchFamily="34" charset="0"/>
              </a:rPr>
              <a:t>2 </a:t>
            </a:r>
            <a:r>
              <a:rPr kumimoji="0" lang="hu-HU" altLang="hu-HU" sz="1800" b="0" i="0" u="none" strike="noStrike" cap="none" normalizeH="0" baseline="0" dirty="0" err="1">
                <a:ln>
                  <a:noFill/>
                </a:ln>
                <a:solidFill>
                  <a:schemeClr val="tx1"/>
                </a:solidFill>
                <a:effectLst/>
                <a:latin typeface="Arial" panose="020B0604020202020204" pitchFamily="34" charset="0"/>
              </a:rPr>
              <a:t>widening</a:t>
            </a:r>
            <a:r>
              <a:rPr kumimoji="0" lang="hu-HU" altLang="hu-HU" sz="1800" b="0" i="0" u="none" strike="noStrike" cap="none" normalizeH="0" baseline="0" dirty="0">
                <a:ln>
                  <a:noFill/>
                </a:ln>
                <a:solidFill>
                  <a:schemeClr val="tx1"/>
                </a:solidFill>
                <a:effectLst/>
                <a:latin typeface="Arial" panose="020B0604020202020204" pitchFamily="34" charset="0"/>
              </a:rPr>
              <a:t> (HU és TK)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u-HU" altLang="hu-HU" sz="1800" b="0" i="0" u="none" strike="noStrike" cap="none" normalizeH="0" baseline="0" dirty="0">
                <a:ln>
                  <a:noFill/>
                </a:ln>
                <a:solidFill>
                  <a:schemeClr val="tx1"/>
                </a:solidFill>
                <a:effectLst/>
                <a:latin typeface="Arial" panose="020B0604020202020204" pitchFamily="34" charset="0"/>
              </a:rPr>
              <a:t>2 </a:t>
            </a:r>
            <a:r>
              <a:rPr kumimoji="0" lang="hu-HU" altLang="hu-HU" sz="1800" b="0" i="0" u="none" strike="noStrike" cap="none" normalizeH="0" baseline="0" dirty="0" err="1">
                <a:ln>
                  <a:noFill/>
                </a:ln>
                <a:solidFill>
                  <a:schemeClr val="tx1"/>
                </a:solidFill>
                <a:effectLst/>
                <a:latin typeface="Arial" panose="020B0604020202020204" pitchFamily="34" charset="0"/>
              </a:rPr>
              <a:t>widening</a:t>
            </a:r>
            <a:r>
              <a:rPr kumimoji="0" lang="hu-HU" altLang="hu-HU" sz="1800" b="0" i="0" u="none" strike="noStrike" cap="none" normalizeH="0" baseline="0" dirty="0">
                <a:ln>
                  <a:noFill/>
                </a:ln>
                <a:solidFill>
                  <a:schemeClr val="tx1"/>
                </a:solidFill>
                <a:effectLst/>
                <a:latin typeface="Arial" panose="020B0604020202020204" pitchFamily="34" charset="0"/>
              </a:rPr>
              <a:t> (IE és FR)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4050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E35E8A4-6667-4650-AB10-A2F9DEC1E126}"/>
              </a:ext>
            </a:extLst>
          </p:cNvPr>
          <p:cNvGraphicFramePr>
            <a:graphicFrameLocks noGrp="1"/>
          </p:cNvGraphicFramePr>
          <p:nvPr>
            <p:extLst>
              <p:ext uri="{D42A27DB-BD31-4B8C-83A1-F6EECF244321}">
                <p14:modId xmlns:p14="http://schemas.microsoft.com/office/powerpoint/2010/main" val="2677310761"/>
              </p:ext>
            </p:extLst>
          </p:nvPr>
        </p:nvGraphicFramePr>
        <p:xfrm>
          <a:off x="1776771" y="2202778"/>
          <a:ext cx="8326234" cy="2748280"/>
        </p:xfrm>
        <a:graphic>
          <a:graphicData uri="http://schemas.openxmlformats.org/drawingml/2006/table">
            <a:tbl>
              <a:tblPr firstRow="1" bandRow="1">
                <a:tableStyleId>{5C22544A-7EE6-4342-B048-85BDC9FD1C3A}</a:tableStyleId>
              </a:tblPr>
              <a:tblGrid>
                <a:gridCol w="3320330">
                  <a:extLst>
                    <a:ext uri="{9D8B030D-6E8A-4147-A177-3AD203B41FA5}">
                      <a16:colId xmlns:a16="http://schemas.microsoft.com/office/drawing/2014/main" val="669572400"/>
                    </a:ext>
                  </a:extLst>
                </a:gridCol>
                <a:gridCol w="5005904">
                  <a:extLst>
                    <a:ext uri="{9D8B030D-6E8A-4147-A177-3AD203B41FA5}">
                      <a16:colId xmlns:a16="http://schemas.microsoft.com/office/drawing/2014/main" val="1396882885"/>
                    </a:ext>
                  </a:extLst>
                </a:gridCol>
              </a:tblGrid>
              <a:tr h="370840">
                <a:tc>
                  <a:txBody>
                    <a:bodyPr/>
                    <a:lstStyle/>
                    <a:p>
                      <a:pPr algn="ctr"/>
                      <a:r>
                        <a:rPr lang="es-ES"/>
                        <a:t>TÉMA</a:t>
                      </a:r>
                    </a:p>
                  </a:txBody>
                  <a:tcPr/>
                </a:tc>
                <a:tc>
                  <a:txBody>
                    <a:bodyPr/>
                    <a:lstStyle/>
                    <a:p>
                      <a:pPr algn="ctr"/>
                      <a:r>
                        <a:rPr lang="es-ES"/>
                        <a:t>TITLE</a:t>
                      </a:r>
                    </a:p>
                  </a:txBody>
                  <a:tcPr/>
                </a:tc>
                <a:extLst>
                  <a:ext uri="{0D108BD9-81ED-4DB2-BD59-A6C34878D82A}">
                    <a16:rowId xmlns:a16="http://schemas.microsoft.com/office/drawing/2014/main" val="583465539"/>
                  </a:ext>
                </a:extLst>
              </a:tr>
              <a:tr h="502508">
                <a:tc>
                  <a:txBody>
                    <a:bodyPr/>
                    <a:lstStyle/>
                    <a:p>
                      <a:pPr algn="ctr"/>
                      <a:r>
                        <a:rPr lang="es-ES"/>
                        <a:t>HORIZON-WIDERA-2024-01-10</a:t>
                      </a:r>
                    </a:p>
                  </a:txBody>
                  <a:tcPr anchor="ctr"/>
                </a:tc>
                <a:tc>
                  <a:txBody>
                    <a:bodyPr/>
                    <a:lstStyle/>
                    <a:p>
                      <a:pPr algn="just"/>
                      <a:r>
                        <a:rPr lang="en-GB" b="1" noProof="0">
                          <a:solidFill>
                            <a:schemeClr val="tx1">
                              <a:lumMod val="50000"/>
                              <a:lumOff val="50000"/>
                            </a:schemeClr>
                          </a:solidFill>
                        </a:rPr>
                        <a:t>szakpolitikai koordináció a nemek közötti egyenlőséggel kapcsolatos inkluzív tervek és politikák minden szempontjának támogatása az EKT-ben.</a:t>
                      </a:r>
                    </a:p>
                    <a:p>
                      <a:pPr algn="just"/>
                      <a:endParaRPr lang="en-GB" b="1" noProof="0">
                        <a:solidFill>
                          <a:schemeClr val="tx1">
                            <a:lumMod val="50000"/>
                            <a:lumOff val="50000"/>
                          </a:schemeClr>
                        </a:solidFill>
                      </a:endParaRPr>
                    </a:p>
                  </a:txBody>
                  <a:tcPr anchor="ctr"/>
                </a:tc>
                <a:extLst>
                  <a:ext uri="{0D108BD9-81ED-4DB2-BD59-A6C34878D82A}">
                    <a16:rowId xmlns:a16="http://schemas.microsoft.com/office/drawing/2014/main" val="4078144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a:t>HORIZON-WIDERA-2024-01-11</a:t>
                      </a:r>
                    </a:p>
                    <a:p>
                      <a:pPr algn="ctr"/>
                      <a:endParaRPr lang="es-ES"/>
                    </a:p>
                  </a:txBody>
                  <a:tcPr anchor="ctr"/>
                </a:tc>
                <a:tc>
                  <a:txBody>
                    <a:bodyPr/>
                    <a:lstStyle/>
                    <a:p>
                      <a:pPr algn="just"/>
                      <a:r>
                        <a:rPr lang="en-GB" b="1" noProof="0" dirty="0">
                          <a:solidFill>
                            <a:schemeClr val="tx1">
                              <a:lumMod val="50000"/>
                              <a:lumOff val="50000"/>
                            </a:schemeClr>
                          </a:solidFill>
                        </a:rPr>
                        <a:t>A </a:t>
                      </a:r>
                      <a:r>
                        <a:rPr lang="en-GB" b="1" noProof="0" dirty="0" err="1">
                          <a:solidFill>
                            <a:schemeClr val="tx1">
                              <a:lumMod val="50000"/>
                              <a:lumOff val="50000"/>
                            </a:schemeClr>
                          </a:solidFill>
                        </a:rPr>
                        <a:t>nemek</a:t>
                      </a:r>
                      <a:r>
                        <a:rPr lang="en-GB" b="1" noProof="0" dirty="0">
                          <a:solidFill>
                            <a:schemeClr val="tx1">
                              <a:lumMod val="50000"/>
                              <a:lumOff val="50000"/>
                            </a:schemeClr>
                          </a:solidFill>
                        </a:rPr>
                        <a:t> </a:t>
                      </a:r>
                      <a:r>
                        <a:rPr lang="en-GB" b="1" noProof="0" dirty="0" err="1">
                          <a:solidFill>
                            <a:schemeClr val="tx1">
                              <a:lumMod val="50000"/>
                              <a:lumOff val="50000"/>
                            </a:schemeClr>
                          </a:solidFill>
                        </a:rPr>
                        <a:t>közötti</a:t>
                      </a:r>
                      <a:r>
                        <a:rPr lang="en-GB" b="1" noProof="0" dirty="0">
                          <a:solidFill>
                            <a:schemeClr val="tx1">
                              <a:lumMod val="50000"/>
                              <a:lumOff val="50000"/>
                            </a:schemeClr>
                          </a:solidFill>
                        </a:rPr>
                        <a:t> </a:t>
                      </a:r>
                      <a:r>
                        <a:rPr lang="en-GB" b="1" noProof="0" dirty="0" err="1">
                          <a:solidFill>
                            <a:schemeClr val="tx1">
                              <a:lumMod val="50000"/>
                              <a:lumOff val="50000"/>
                            </a:schemeClr>
                          </a:solidFill>
                        </a:rPr>
                        <a:t>egyenlőségre</a:t>
                      </a:r>
                      <a:r>
                        <a:rPr lang="en-GB" b="1" noProof="0" dirty="0">
                          <a:solidFill>
                            <a:schemeClr val="tx1">
                              <a:lumMod val="50000"/>
                              <a:lumOff val="50000"/>
                            </a:schemeClr>
                          </a:solidFill>
                        </a:rPr>
                        <a:t> </a:t>
                      </a:r>
                      <a:r>
                        <a:rPr lang="en-GB" b="1" noProof="0" dirty="0" err="1">
                          <a:solidFill>
                            <a:schemeClr val="tx1">
                              <a:lumMod val="50000"/>
                              <a:lumOff val="50000"/>
                            </a:schemeClr>
                          </a:solidFill>
                        </a:rPr>
                        <a:t>vonatkozó</a:t>
                      </a:r>
                      <a:r>
                        <a:rPr lang="en-GB" b="1" noProof="0" dirty="0">
                          <a:solidFill>
                            <a:schemeClr val="tx1">
                              <a:lumMod val="50000"/>
                              <a:lumOff val="50000"/>
                            </a:schemeClr>
                          </a:solidFill>
                        </a:rPr>
                        <a:t> </a:t>
                      </a:r>
                      <a:r>
                        <a:rPr lang="en-GB" b="1" noProof="0" dirty="0" err="1">
                          <a:solidFill>
                            <a:schemeClr val="tx1">
                              <a:lumMod val="50000"/>
                              <a:lumOff val="50000"/>
                            </a:schemeClr>
                          </a:solidFill>
                        </a:rPr>
                        <a:t>inkluzív</a:t>
                      </a:r>
                      <a:r>
                        <a:rPr lang="en-GB" b="1" noProof="0" dirty="0">
                          <a:solidFill>
                            <a:schemeClr val="tx1">
                              <a:lumMod val="50000"/>
                              <a:lumOff val="50000"/>
                            </a:schemeClr>
                          </a:solidFill>
                        </a:rPr>
                        <a:t> </a:t>
                      </a:r>
                      <a:r>
                        <a:rPr lang="en-GB" b="1" noProof="0" dirty="0" err="1">
                          <a:solidFill>
                            <a:schemeClr val="tx1">
                              <a:lumMod val="50000"/>
                              <a:lumOff val="50000"/>
                            </a:schemeClr>
                          </a:solidFill>
                        </a:rPr>
                        <a:t>tervek</a:t>
                      </a:r>
                      <a:r>
                        <a:rPr lang="en-GB" b="1" noProof="0" dirty="0">
                          <a:solidFill>
                            <a:schemeClr val="tx1">
                              <a:lumMod val="50000"/>
                              <a:lumOff val="50000"/>
                            </a:schemeClr>
                          </a:solidFill>
                        </a:rPr>
                        <a:t> </a:t>
                      </a:r>
                      <a:r>
                        <a:rPr lang="en-GB" b="1" noProof="0" dirty="0" err="1">
                          <a:solidFill>
                            <a:schemeClr val="tx1">
                              <a:lumMod val="50000"/>
                              <a:lumOff val="50000"/>
                            </a:schemeClr>
                          </a:solidFill>
                        </a:rPr>
                        <a:t>végrehajtásának</a:t>
                      </a:r>
                      <a:r>
                        <a:rPr lang="en-GB" b="1" noProof="0" dirty="0">
                          <a:solidFill>
                            <a:schemeClr val="tx1">
                              <a:lumMod val="50000"/>
                              <a:lumOff val="50000"/>
                            </a:schemeClr>
                          </a:solidFill>
                        </a:rPr>
                        <a:t> </a:t>
                      </a:r>
                      <a:r>
                        <a:rPr lang="en-GB" b="1" noProof="0" dirty="0" err="1">
                          <a:solidFill>
                            <a:schemeClr val="tx1">
                              <a:lumMod val="50000"/>
                              <a:lumOff val="50000"/>
                            </a:schemeClr>
                          </a:solidFill>
                        </a:rPr>
                        <a:t>támogatása</a:t>
                      </a:r>
                      <a:endParaRPr lang="en-GB" b="1" noProof="0" dirty="0">
                        <a:solidFill>
                          <a:schemeClr val="tx1">
                            <a:lumMod val="50000"/>
                            <a:lumOff val="50000"/>
                          </a:schemeClr>
                        </a:solidFill>
                      </a:endParaRPr>
                    </a:p>
                    <a:p>
                      <a:pPr algn="just"/>
                      <a:endParaRPr lang="en-GB" b="1" noProof="0" dirty="0">
                        <a:solidFill>
                          <a:schemeClr val="tx1">
                            <a:lumMod val="50000"/>
                            <a:lumOff val="50000"/>
                          </a:schemeClr>
                        </a:solidFill>
                      </a:endParaRPr>
                    </a:p>
                  </a:txBody>
                  <a:tcPr anchor="ctr"/>
                </a:tc>
                <a:extLst>
                  <a:ext uri="{0D108BD9-81ED-4DB2-BD59-A6C34878D82A}">
                    <a16:rowId xmlns:a16="http://schemas.microsoft.com/office/drawing/2014/main" val="2496072787"/>
                  </a:ext>
                </a:extLst>
              </a:tr>
            </a:tbl>
          </a:graphicData>
        </a:graphic>
      </p:graphicFrame>
      <p:sp>
        <p:nvSpPr>
          <p:cNvPr id="8" name="CuadroTexto 7">
            <a:extLst>
              <a:ext uri="{FF2B5EF4-FFF2-40B4-BE49-F238E27FC236}">
                <a16:creationId xmlns:a16="http://schemas.microsoft.com/office/drawing/2014/main" id="{EF9DE50D-10A3-402A-84ED-A72B0CE59F1B}"/>
              </a:ext>
            </a:extLst>
          </p:cNvPr>
          <p:cNvSpPr txBox="1"/>
          <p:nvPr/>
        </p:nvSpPr>
        <p:spPr>
          <a:xfrm>
            <a:off x="843717" y="5295606"/>
            <a:ext cx="8941420" cy="261610"/>
          </a:xfrm>
          <a:prstGeom prst="rect">
            <a:avLst/>
          </a:prstGeom>
          <a:noFill/>
        </p:spPr>
        <p:txBody>
          <a:bodyPr wrap="square" rtlCol="0">
            <a:spAutoFit/>
          </a:bodyPr>
          <a:lstStyle/>
          <a:p>
            <a:r>
              <a:rPr lang="es-ES" sz="1100" err="1"/>
              <a:t>Forrás</a:t>
            </a:r>
            <a:r>
              <a:rPr lang="es-ES" sz="1100"/>
              <a:t>: </a:t>
            </a:r>
            <a:r>
              <a:rPr lang="es-ES" sz="1100">
                <a:hlinkClick r:id="rId2"/>
              </a:rPr>
              <a:t>A 2023-2024. évi </a:t>
            </a:r>
            <a:r>
              <a:rPr lang="es-ES" sz="1100" err="1">
                <a:hlinkClick r:id="rId2"/>
              </a:rPr>
              <a:t>munkaprogram</a:t>
            </a:r>
            <a:r>
              <a:rPr lang="en-US" sz="1100">
                <a:hlinkClick r:id="rId2"/>
              </a:rPr>
              <a:t>: A részvétel kiszélesítése és az Európai Kutatási Térség megerősítése</a:t>
            </a:r>
            <a:endParaRPr lang="es-ES" sz="1100"/>
          </a:p>
        </p:txBody>
      </p:sp>
      <p:sp>
        <p:nvSpPr>
          <p:cNvPr id="9" name="Rectángulo 8">
            <a:extLst>
              <a:ext uri="{FF2B5EF4-FFF2-40B4-BE49-F238E27FC236}">
                <a16:creationId xmlns:a16="http://schemas.microsoft.com/office/drawing/2014/main" id="{4DAC301C-AA6E-4F8D-BF19-4EAEACA22DF6}"/>
              </a:ext>
            </a:extLst>
          </p:cNvPr>
          <p:cNvSpPr/>
          <p:nvPr/>
        </p:nvSpPr>
        <p:spPr>
          <a:xfrm>
            <a:off x="1895707" y="3009681"/>
            <a:ext cx="3122342" cy="47392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683A477E-3A8C-4C06-96E5-C703E51D58E2}"/>
              </a:ext>
            </a:extLst>
          </p:cNvPr>
          <p:cNvSpPr/>
          <p:nvPr/>
        </p:nvSpPr>
        <p:spPr>
          <a:xfrm>
            <a:off x="1806618" y="4053547"/>
            <a:ext cx="3122342" cy="47392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3">
            <a:extLst>
              <a:ext uri="{FF2B5EF4-FFF2-40B4-BE49-F238E27FC236}">
                <a16:creationId xmlns:a16="http://schemas.microsoft.com/office/drawing/2014/main" id="{2302994F-ECB1-46A2-A42D-FAFE99075B9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0" name="TextovéPole 3">
            <a:extLst>
              <a:ext uri="{FF2B5EF4-FFF2-40B4-BE49-F238E27FC236}">
                <a16:creationId xmlns:a16="http://schemas.microsoft.com/office/drawing/2014/main" id="{BE674BA9-735E-4A71-88C9-9E8576EEDEC3}"/>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A nemek közötti egyenlőséggel kapcsolatos uniós finanszírozási lehetőségek</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617F3A65-D67A-40C9-AA97-AA02C74EF710}"/>
              </a:ext>
            </a:extLst>
          </p:cNvPr>
          <p:cNvSpPr txBox="1"/>
          <p:nvPr/>
        </p:nvSpPr>
        <p:spPr>
          <a:xfrm>
            <a:off x="9357712" y="1208541"/>
            <a:ext cx="1484337" cy="523220"/>
          </a:xfrm>
          <a:prstGeom prst="rect">
            <a:avLst/>
          </a:prstGeom>
          <a:noFill/>
        </p:spPr>
        <p:txBody>
          <a:bodyPr wrap="square">
            <a:spAutoFit/>
          </a:bodyPr>
          <a:lstStyle/>
          <a:p>
            <a:r>
              <a:rPr lang="en-US" sz="2800" b="1" dirty="0">
                <a:solidFill>
                  <a:srgbClr val="2EA234"/>
                </a:solidFill>
                <a:latin typeface="Calibri"/>
                <a:cs typeface="Calibri"/>
              </a:rPr>
              <a:t>2024</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1187449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29FB256F-EBBE-48E3-AB0A-E33E77BAC20F}"/>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C09A04D-9095-4B45-B81B-4E826A95DB8F}"/>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A nemek közötti egyenlőséggel kapcsolatos uniós finanszírozási lehetőségek</a:t>
            </a:r>
            <a:endParaRPr lang="cs-CZ" sz="2800" b="1" i="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89B2C0BC-9665-461D-B207-0E7830D898F2}"/>
              </a:ext>
            </a:extLst>
          </p:cNvPr>
          <p:cNvSpPr txBox="1"/>
          <p:nvPr/>
        </p:nvSpPr>
        <p:spPr>
          <a:xfrm>
            <a:off x="8367252" y="1139086"/>
            <a:ext cx="2300414" cy="523220"/>
          </a:xfrm>
          <a:prstGeom prst="rect">
            <a:avLst/>
          </a:prstGeom>
          <a:noFill/>
        </p:spPr>
        <p:txBody>
          <a:bodyPr wrap="square">
            <a:spAutoFit/>
          </a:bodyPr>
          <a:lstStyle/>
          <a:p>
            <a:r>
              <a:rPr lang="en-US" sz="2800" b="1" dirty="0">
                <a:solidFill>
                  <a:srgbClr val="2EA234"/>
                </a:solidFill>
                <a:latin typeface="Calibri"/>
                <a:cs typeface="Calibri"/>
              </a:rPr>
              <a:t>2024</a:t>
            </a:r>
            <a:endParaRPr lang="cs-CZ" sz="2800" b="1" i="0" dirty="0">
              <a:solidFill>
                <a:srgbClr val="2EA234"/>
              </a:solidFill>
              <a:latin typeface="Calibri"/>
              <a:cs typeface="Calibri"/>
            </a:endParaRPr>
          </a:p>
        </p:txBody>
      </p:sp>
      <p:sp>
        <p:nvSpPr>
          <p:cNvPr id="3" name="Szövegdoboz 2">
            <a:extLst>
              <a:ext uri="{FF2B5EF4-FFF2-40B4-BE49-F238E27FC236}">
                <a16:creationId xmlns:a16="http://schemas.microsoft.com/office/drawing/2014/main" id="{B1869457-04AB-FBE8-6FC2-F50CF32D3903}"/>
              </a:ext>
            </a:extLst>
          </p:cNvPr>
          <p:cNvSpPr txBox="1"/>
          <p:nvPr/>
        </p:nvSpPr>
        <p:spPr>
          <a:xfrm>
            <a:off x="1038982" y="1835832"/>
            <a:ext cx="10490773" cy="3539430"/>
          </a:xfrm>
          <a:prstGeom prst="rect">
            <a:avLst/>
          </a:prstGeom>
          <a:noFill/>
        </p:spPr>
        <p:txBody>
          <a:bodyPr wrap="square">
            <a:spAutoFit/>
          </a:bodyPr>
          <a:lstStyle/>
          <a:p>
            <a:pPr>
              <a:buNone/>
            </a:pPr>
            <a:r>
              <a:rPr lang="hu-HU" sz="1400" b="1" dirty="0"/>
              <a:t>HORIZON-WIDERA-2024-ERA-01-10</a:t>
            </a:r>
            <a:r>
              <a:rPr lang="hu-HU" sz="1400" dirty="0"/>
              <a:t> pályázati lehetőség, amely a nemek közötti egyenlőségi tervek és politikák megvalósítását célozza az Európai Kutatási Térségben (ERA). </a:t>
            </a:r>
          </a:p>
          <a:p>
            <a:pPr>
              <a:buNone/>
            </a:pPr>
            <a:r>
              <a:rPr lang="hu-HU" sz="1400" dirty="0"/>
              <a:t>Az alábbiak szerepelnek benne:</a:t>
            </a:r>
          </a:p>
          <a:p>
            <a:r>
              <a:rPr lang="hu-HU" sz="1400" b="1" dirty="0"/>
              <a:t>Indoklás</a:t>
            </a:r>
            <a:r>
              <a:rPr lang="hu-HU" sz="1400" dirty="0"/>
              <a:t>: Politikai koordináció szükséges a nemek közötti egyenlőség megvalósításához az ERA-ban, a Ljubljana-i Nyilatkozat és a kutatás és innováció területén alkalmazott politikák sokszínűségre való kiterjesztésére.</a:t>
            </a:r>
          </a:p>
          <a:p>
            <a:r>
              <a:rPr lang="hu-HU" sz="1400" b="1" dirty="0"/>
              <a:t>Cél</a:t>
            </a:r>
            <a:r>
              <a:rPr lang="hu-HU" sz="1400" dirty="0"/>
              <a:t>: Támogatni az ERA politikai fejlesztését a nemek közötti egyenlőség terén, különösen az innovációs szektor különböző szereplőivel való közös tevékenységek keretében, együttműködve az ERA Fórum és az Európai Bizottság munkájával.</a:t>
            </a:r>
          </a:p>
          <a:p>
            <a:pPr>
              <a:buFont typeface="Arial" panose="020B0604020202020204" pitchFamily="34" charset="0"/>
              <a:buChar char="•"/>
            </a:pPr>
            <a:r>
              <a:rPr lang="hu-HU" sz="1400" b="1" dirty="0"/>
              <a:t>Elvárt eredmény</a:t>
            </a:r>
            <a:r>
              <a:rPr lang="hu-HU" sz="1400" dirty="0"/>
              <a:t>:</a:t>
            </a:r>
          </a:p>
          <a:p>
            <a:pPr marL="742950" lvl="1" indent="-285750">
              <a:buFont typeface="Arial" panose="020B0604020202020204" pitchFamily="34" charset="0"/>
              <a:buChar char="•"/>
            </a:pPr>
            <a:r>
              <a:rPr lang="hu-HU" sz="1400" dirty="0"/>
              <a:t>Fenntartható hálózat a nemzeti képviselők között az ERA céljainak megvalósítása érdekében.</a:t>
            </a:r>
          </a:p>
          <a:p>
            <a:pPr marL="742950" lvl="1" indent="-285750">
              <a:buFont typeface="Arial" panose="020B0604020202020204" pitchFamily="34" charset="0"/>
              <a:buChar char="•"/>
            </a:pPr>
            <a:r>
              <a:rPr lang="hu-HU" sz="1400" dirty="0"/>
              <a:t>Továbbfejlesztett politikai párbeszéd a nemek közötti egyenlőség, karrierutak, és az </a:t>
            </a:r>
            <a:r>
              <a:rPr lang="hu-HU" sz="1400" dirty="0" err="1"/>
              <a:t>interszekcionális</a:t>
            </a:r>
            <a:r>
              <a:rPr lang="hu-HU" sz="1400" dirty="0"/>
              <a:t> dimenziók terén.</a:t>
            </a:r>
          </a:p>
          <a:p>
            <a:pPr>
              <a:buFont typeface="Arial" panose="020B0604020202020204" pitchFamily="34" charset="0"/>
              <a:buChar char="•"/>
            </a:pPr>
            <a:r>
              <a:rPr lang="hu-HU" sz="1400" b="1" dirty="0"/>
              <a:t>Tevékenységek</a:t>
            </a:r>
            <a:r>
              <a:rPr lang="hu-HU" sz="1400" dirty="0"/>
              <a:t>:</a:t>
            </a:r>
          </a:p>
          <a:p>
            <a:pPr marL="742950" lvl="1" indent="-285750">
              <a:buFont typeface="Arial" panose="020B0604020202020204" pitchFamily="34" charset="0"/>
              <a:buChar char="•"/>
            </a:pPr>
            <a:r>
              <a:rPr lang="hu-HU" sz="1400" dirty="0"/>
              <a:t>Kapacitásépítés, kölcsönös tanulás, érdekeltek és állampolgárok bevonása.</a:t>
            </a:r>
          </a:p>
          <a:p>
            <a:pPr marL="742950" lvl="1" indent="-285750">
              <a:buFont typeface="Arial" panose="020B0604020202020204" pitchFamily="34" charset="0"/>
              <a:buChar char="•"/>
            </a:pPr>
            <a:r>
              <a:rPr lang="hu-HU" sz="1400" dirty="0"/>
              <a:t>Közös tevékenységek magán, innovációs és vállalkozási szektorokkal.</a:t>
            </a:r>
          </a:p>
          <a:p>
            <a:pPr marL="742950" lvl="1" indent="-285750">
              <a:buFont typeface="Arial" panose="020B0604020202020204" pitchFamily="34" charset="0"/>
              <a:buChar char="•"/>
            </a:pPr>
            <a:r>
              <a:rPr lang="hu-HU" sz="1400" dirty="0"/>
              <a:t>Transznacionális közösségi gyakorlatok a kutatás és innovációs finanszírozás területén a nemek közötti egyenlőséget támogató intézményekkel.</a:t>
            </a:r>
          </a:p>
          <a:p>
            <a:r>
              <a:rPr lang="hu-HU" sz="1400" dirty="0"/>
              <a:t>Az alján </a:t>
            </a:r>
            <a:r>
              <a:rPr lang="hu-HU" sz="1400" b="1" dirty="0"/>
              <a:t>geográfiai </a:t>
            </a:r>
            <a:r>
              <a:rPr lang="hu-HU" sz="1400" b="1" dirty="0" err="1"/>
              <a:t>inkluzivitás</a:t>
            </a:r>
            <a:r>
              <a:rPr lang="hu-HU" sz="1400" dirty="0"/>
              <a:t> és </a:t>
            </a:r>
            <a:r>
              <a:rPr lang="hu-HU" sz="1400" b="1" dirty="0" err="1"/>
              <a:t>interszekcionális</a:t>
            </a:r>
            <a:r>
              <a:rPr lang="hu-HU" sz="1400" b="1" dirty="0"/>
              <a:t> megközelítés</a:t>
            </a:r>
            <a:r>
              <a:rPr lang="hu-HU" sz="1400" dirty="0"/>
              <a:t> szerepel, továbbá a projekt költségvetése </a:t>
            </a:r>
            <a:r>
              <a:rPr lang="hu-HU" sz="1400" b="1" dirty="0"/>
              <a:t>3,5 millió euró (1 projekt)</a:t>
            </a:r>
            <a:r>
              <a:rPr lang="hu-HU" sz="1400" dirty="0"/>
              <a:t>.</a:t>
            </a:r>
          </a:p>
        </p:txBody>
      </p:sp>
    </p:spTree>
    <p:extLst>
      <p:ext uri="{BB962C8B-B14F-4D97-AF65-F5344CB8AC3E}">
        <p14:creationId xmlns:p14="http://schemas.microsoft.com/office/powerpoint/2010/main" val="861752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cadillo: ovalado 1">
            <a:extLst>
              <a:ext uri="{FF2B5EF4-FFF2-40B4-BE49-F238E27FC236}">
                <a16:creationId xmlns:a16="http://schemas.microsoft.com/office/drawing/2014/main" id="{D8CC1FA7-19CC-4F2C-868B-227D70827430}"/>
              </a:ext>
            </a:extLst>
          </p:cNvPr>
          <p:cNvSpPr/>
          <p:nvPr/>
        </p:nvSpPr>
        <p:spPr>
          <a:xfrm>
            <a:off x="9537291" y="3264310"/>
            <a:ext cx="1933188" cy="17766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0,5-1 millió EUR projektenként</a:t>
            </a:r>
          </a:p>
          <a:p>
            <a:pPr algn="ctr"/>
            <a:r>
              <a:rPr lang="es-ES" sz="1400" dirty="0"/>
              <a:t>Határidő: </a:t>
            </a:r>
            <a:r>
              <a:rPr lang="ca-ES" sz="1400" dirty="0"/>
              <a:t>12.03.24</a:t>
            </a:r>
          </a:p>
        </p:txBody>
      </p:sp>
      <p:pic>
        <p:nvPicPr>
          <p:cNvPr id="7" name="Imagen 3">
            <a:extLst>
              <a:ext uri="{FF2B5EF4-FFF2-40B4-BE49-F238E27FC236}">
                <a16:creationId xmlns:a16="http://schemas.microsoft.com/office/drawing/2014/main" id="{018FC2FA-92CB-4E34-B53F-D78FB39E0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1A12D298-FDDA-453C-AC9C-E973C503F2AD}"/>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A nemek közötti egyenlőséggel kapcsolatos uniós finanszírozási lehetőségek</a:t>
            </a:r>
            <a:endParaRPr lang="cs-CZ" sz="2800" b="1" i="0">
              <a:solidFill>
                <a:schemeClr val="tx1">
                  <a:lumMod val="65000"/>
                  <a:lumOff val="35000"/>
                </a:schemeClr>
              </a:solidFill>
              <a:latin typeface="Calibri"/>
              <a:cs typeface="Calibri"/>
            </a:endParaRPr>
          </a:p>
        </p:txBody>
      </p:sp>
      <p:sp>
        <p:nvSpPr>
          <p:cNvPr id="9" name="QuadreDeText 8">
            <a:extLst>
              <a:ext uri="{FF2B5EF4-FFF2-40B4-BE49-F238E27FC236}">
                <a16:creationId xmlns:a16="http://schemas.microsoft.com/office/drawing/2014/main" id="{B1D67005-8C58-4E50-B51B-11798DE3E055}"/>
              </a:ext>
            </a:extLst>
          </p:cNvPr>
          <p:cNvSpPr txBox="1"/>
          <p:nvPr/>
        </p:nvSpPr>
        <p:spPr>
          <a:xfrm>
            <a:off x="10122141" y="1017344"/>
            <a:ext cx="1091047" cy="523220"/>
          </a:xfrm>
          <a:prstGeom prst="rect">
            <a:avLst/>
          </a:prstGeom>
          <a:noFill/>
        </p:spPr>
        <p:txBody>
          <a:bodyPr wrap="square">
            <a:spAutoFit/>
          </a:bodyPr>
          <a:lstStyle/>
          <a:p>
            <a:r>
              <a:rPr lang="en-US" sz="2800" b="1" dirty="0">
                <a:solidFill>
                  <a:srgbClr val="2EA234"/>
                </a:solidFill>
                <a:latin typeface="Calibri"/>
                <a:cs typeface="Calibri"/>
              </a:rPr>
              <a:t>2024</a:t>
            </a:r>
            <a:endParaRPr lang="cs-CZ" sz="2800" b="1" i="0" dirty="0">
              <a:solidFill>
                <a:srgbClr val="2EA234"/>
              </a:solidFill>
              <a:latin typeface="Calibri"/>
              <a:cs typeface="Calibri"/>
            </a:endParaRPr>
          </a:p>
        </p:txBody>
      </p:sp>
      <p:sp>
        <p:nvSpPr>
          <p:cNvPr id="5" name="Szövegdoboz 4">
            <a:extLst>
              <a:ext uri="{FF2B5EF4-FFF2-40B4-BE49-F238E27FC236}">
                <a16:creationId xmlns:a16="http://schemas.microsoft.com/office/drawing/2014/main" id="{B2581F90-4E74-19A3-F87D-7EA9C3B768E3}"/>
              </a:ext>
            </a:extLst>
          </p:cNvPr>
          <p:cNvSpPr txBox="1"/>
          <p:nvPr/>
        </p:nvSpPr>
        <p:spPr>
          <a:xfrm>
            <a:off x="875071" y="1780254"/>
            <a:ext cx="10441858" cy="3754874"/>
          </a:xfrm>
          <a:prstGeom prst="rect">
            <a:avLst/>
          </a:prstGeom>
          <a:noFill/>
        </p:spPr>
        <p:txBody>
          <a:bodyPr wrap="square">
            <a:spAutoFit/>
          </a:bodyPr>
          <a:lstStyle/>
          <a:p>
            <a:pPr>
              <a:buNone/>
            </a:pPr>
            <a:r>
              <a:rPr lang="hu-HU" sz="1400" dirty="0"/>
              <a:t>A </a:t>
            </a:r>
            <a:r>
              <a:rPr lang="hu-HU" sz="1400" b="1" dirty="0"/>
              <a:t>HORIZON-WIDERA-2024-ERA-01-11</a:t>
            </a:r>
            <a:r>
              <a:rPr lang="hu-HU" sz="1400" dirty="0"/>
              <a:t> pályázati lehetőség az alábbiakat tartalmazza:</a:t>
            </a:r>
          </a:p>
          <a:p>
            <a:pPr>
              <a:buFont typeface="Arial" panose="020B0604020202020204" pitchFamily="34" charset="0"/>
              <a:buChar char="•"/>
            </a:pPr>
            <a:r>
              <a:rPr lang="hu-HU" sz="1400" b="1" dirty="0"/>
              <a:t>Indoklás</a:t>
            </a:r>
            <a:r>
              <a:rPr lang="hu-HU" sz="1400" dirty="0"/>
              <a:t>: Bár az inkluzív nemi esélyegyenlőségi tervek (GEP) alapvető célkitűzésként szerepelnek az ERA-ban, a heterogenitás továbbra is jelen van az EU-ban és az AC-ban, különösen a szélesedő országokban.</a:t>
            </a:r>
          </a:p>
          <a:p>
            <a:pPr>
              <a:buFont typeface="Arial" panose="020B0604020202020204" pitchFamily="34" charset="0"/>
              <a:buChar char="•"/>
            </a:pPr>
            <a:r>
              <a:rPr lang="hu-HU" sz="1400" b="1" dirty="0"/>
              <a:t>Cél</a:t>
            </a:r>
            <a:r>
              <a:rPr lang="hu-HU" sz="1400" dirty="0"/>
              <a:t>: Inkluzív GEP-ek kidolgozása mentorálási gyakorlatokkal (tapasztaltabb és kevésbé tapasztalt szervezetek között), a partnerek körül egy adott tematikus terület vagy szélesedő országokkal hasonló háttérrel rendelkező partnerek köré.</a:t>
            </a:r>
          </a:p>
          <a:p>
            <a:pPr>
              <a:buFont typeface="Arial" panose="020B0604020202020204" pitchFamily="34" charset="0"/>
              <a:buChar char="•"/>
            </a:pPr>
            <a:r>
              <a:rPr lang="hu-HU" sz="1400" b="1" dirty="0"/>
              <a:t>Elvárt eredmény</a:t>
            </a:r>
            <a:r>
              <a:rPr lang="hu-HU" sz="1400" dirty="0"/>
              <a:t>: A kevésbé tapasztalt szervezetek </a:t>
            </a:r>
            <a:r>
              <a:rPr lang="hu-HU" sz="1400" dirty="0" err="1"/>
              <a:t>vonzerejének</a:t>
            </a:r>
            <a:r>
              <a:rPr lang="hu-HU" sz="1400" dirty="0"/>
              <a:t> és K+F kiválóságának növelése GEP-ek alkalmazásával, így elősegítve az ERA politikai célkitűzéseit a nemek közötti egyenlőség és </a:t>
            </a:r>
            <a:r>
              <a:rPr lang="hu-HU" sz="1400" dirty="0" err="1"/>
              <a:t>inkluzivitás</a:t>
            </a:r>
            <a:r>
              <a:rPr lang="hu-HU" sz="1400" dirty="0"/>
              <a:t> terén.</a:t>
            </a:r>
          </a:p>
          <a:p>
            <a:pPr>
              <a:buFont typeface="Arial" panose="020B0604020202020204" pitchFamily="34" charset="0"/>
              <a:buChar char="•"/>
            </a:pPr>
            <a:r>
              <a:rPr lang="hu-HU" sz="1400" b="1" dirty="0"/>
              <a:t>Tevékenységek</a:t>
            </a:r>
            <a:r>
              <a:rPr lang="hu-HU" sz="1400" dirty="0"/>
              <a:t>:</a:t>
            </a:r>
          </a:p>
          <a:p>
            <a:pPr marL="742950" lvl="1" indent="-285750">
              <a:buFont typeface="Arial" panose="020B0604020202020204" pitchFamily="34" charset="0"/>
              <a:buChar char="•"/>
            </a:pPr>
            <a:r>
              <a:rPr lang="hu-HU" sz="1400" dirty="0"/>
              <a:t>Módszerek a GEP-ek kidolgozására és monitorozására, amelyek a szervezetek igényeihez illeszkednek.</a:t>
            </a:r>
          </a:p>
          <a:p>
            <a:pPr marL="742950" lvl="1" indent="-285750">
              <a:buFont typeface="Arial" panose="020B0604020202020204" pitchFamily="34" charset="0"/>
              <a:buChar char="•"/>
            </a:pPr>
            <a:r>
              <a:rPr lang="hu-HU" sz="1400" dirty="0"/>
              <a:t>Hálózatépítés a nemek közötti egyenlőség és </a:t>
            </a:r>
            <a:r>
              <a:rPr lang="hu-HU" sz="1400" dirty="0" err="1"/>
              <a:t>inkluzivitás</a:t>
            </a:r>
            <a:r>
              <a:rPr lang="hu-HU" sz="1400" dirty="0"/>
              <a:t> terén (létező közösségi gyakorlatok).</a:t>
            </a:r>
          </a:p>
          <a:p>
            <a:pPr marL="742950" lvl="1" indent="-285750">
              <a:buFont typeface="Arial" panose="020B0604020202020204" pitchFamily="34" charset="0"/>
              <a:buChar char="•"/>
            </a:pPr>
            <a:r>
              <a:rPr lang="hu-HU" sz="1400" dirty="0"/>
              <a:t>Workshopok, helyszíni látogatások, kapacitásépítés stb.</a:t>
            </a:r>
          </a:p>
          <a:p>
            <a:pPr>
              <a:buNone/>
            </a:pPr>
            <a:r>
              <a:rPr lang="hu-HU" sz="1400" b="1" dirty="0"/>
              <a:t>Pályázat jellemzői</a:t>
            </a:r>
            <a:r>
              <a:rPr lang="hu-HU" sz="1400" dirty="0"/>
              <a:t>:</a:t>
            </a:r>
          </a:p>
          <a:p>
            <a:pPr>
              <a:buFont typeface="Arial" panose="020B0604020202020204" pitchFamily="34" charset="0"/>
              <a:buChar char="•"/>
            </a:pPr>
            <a:r>
              <a:rPr lang="hu-HU" sz="1400" dirty="0"/>
              <a:t>1 vezető intézmény + 3 kevésbé tapasztalt szervezet</a:t>
            </a:r>
          </a:p>
          <a:p>
            <a:pPr>
              <a:buFont typeface="Arial" panose="020B0604020202020204" pitchFamily="34" charset="0"/>
              <a:buChar char="•"/>
            </a:pPr>
            <a:r>
              <a:rPr lang="hu-HU" sz="1400" b="1" dirty="0" err="1"/>
              <a:t>Widening</a:t>
            </a:r>
            <a:r>
              <a:rPr lang="hu-HU" sz="1400" b="1" dirty="0"/>
              <a:t> országok</a:t>
            </a:r>
            <a:endParaRPr lang="hu-HU" sz="1400" dirty="0"/>
          </a:p>
          <a:p>
            <a:pPr>
              <a:buFont typeface="Arial" panose="020B0604020202020204" pitchFamily="34" charset="0"/>
              <a:buChar char="•"/>
            </a:pPr>
            <a:r>
              <a:rPr lang="hu-HU" sz="1400" b="1" dirty="0" err="1"/>
              <a:t>Interszekcionális</a:t>
            </a:r>
            <a:r>
              <a:rPr lang="hu-HU" sz="1400" b="1" dirty="0"/>
              <a:t> megközelítés</a:t>
            </a:r>
            <a:endParaRPr lang="hu-HU" sz="1400" dirty="0"/>
          </a:p>
          <a:p>
            <a:pPr>
              <a:buFont typeface="Arial" panose="020B0604020202020204" pitchFamily="34" charset="0"/>
              <a:buChar char="•"/>
            </a:pPr>
            <a:r>
              <a:rPr lang="hu-HU" sz="1400" b="1" dirty="0"/>
              <a:t>Specifikus tematikus terület</a:t>
            </a:r>
            <a:endParaRPr lang="hu-HU" sz="1400" dirty="0"/>
          </a:p>
          <a:p>
            <a:r>
              <a:rPr lang="hu-HU" sz="1400" b="1" dirty="0"/>
              <a:t>Projekt költségvetés</a:t>
            </a:r>
            <a:r>
              <a:rPr lang="hu-HU" sz="1400" dirty="0"/>
              <a:t>: 3 millió euró (4 projekt)</a:t>
            </a:r>
          </a:p>
        </p:txBody>
      </p:sp>
    </p:spTree>
    <p:extLst>
      <p:ext uri="{BB962C8B-B14F-4D97-AF65-F5344CB8AC3E}">
        <p14:creationId xmlns:p14="http://schemas.microsoft.com/office/powerpoint/2010/main" val="3131675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9A4CBFC-9E1B-480E-A3DF-9F2D05AFF13A}"/>
              </a:ext>
            </a:extLst>
          </p:cNvPr>
          <p:cNvPicPr>
            <a:picLocks noChangeAspect="1"/>
          </p:cNvPicPr>
          <p:nvPr/>
        </p:nvPicPr>
        <p:blipFill>
          <a:blip r:embed="rId2" cstate="print"/>
          <a:stretch>
            <a:fillRect/>
          </a:stretch>
        </p:blipFill>
        <p:spPr>
          <a:xfrm>
            <a:off x="1989019" y="2052602"/>
            <a:ext cx="8213961" cy="2000915"/>
          </a:xfrm>
          <a:prstGeom prst="rect">
            <a:avLst/>
          </a:prstGeom>
        </p:spPr>
      </p:pic>
      <p:sp>
        <p:nvSpPr>
          <p:cNvPr id="4" name="CuadroTexto 3">
            <a:extLst>
              <a:ext uri="{FF2B5EF4-FFF2-40B4-BE49-F238E27FC236}">
                <a16:creationId xmlns:a16="http://schemas.microsoft.com/office/drawing/2014/main" id="{C436429B-DA02-4CD0-B96D-210FFF65F441}"/>
              </a:ext>
            </a:extLst>
          </p:cNvPr>
          <p:cNvSpPr txBox="1"/>
          <p:nvPr/>
        </p:nvSpPr>
        <p:spPr>
          <a:xfrm>
            <a:off x="1228725" y="4224967"/>
            <a:ext cx="10106025" cy="923330"/>
          </a:xfrm>
          <a:prstGeom prst="rect">
            <a:avLst/>
          </a:prstGeom>
          <a:noFill/>
        </p:spPr>
        <p:txBody>
          <a:bodyPr wrap="square" lIns="91440" tIns="45720" rIns="91440" bIns="45720" rtlCol="0" anchor="t">
            <a:spAutoFit/>
          </a:bodyPr>
          <a:lstStyle/>
          <a:p>
            <a:r>
              <a:rPr lang="en-US" dirty="0"/>
              <a:t>Az </a:t>
            </a:r>
            <a:r>
              <a:rPr lang="en-US" dirty="0" err="1"/>
              <a:t>Európai</a:t>
            </a:r>
            <a:r>
              <a:rPr lang="en-US" dirty="0"/>
              <a:t> </a:t>
            </a:r>
            <a:r>
              <a:rPr lang="en-US" dirty="0" err="1"/>
              <a:t>Unió</a:t>
            </a:r>
            <a:r>
              <a:rPr lang="en-US" dirty="0"/>
              <a:t> </a:t>
            </a:r>
            <a:r>
              <a:rPr lang="en-US" dirty="0" err="1"/>
              <a:t>intézményei</a:t>
            </a:r>
            <a:r>
              <a:rPr lang="en-US" dirty="0"/>
              <a:t> </a:t>
            </a:r>
            <a:r>
              <a:rPr lang="en-US" dirty="0" err="1"/>
              <a:t>külső</a:t>
            </a:r>
            <a:r>
              <a:rPr lang="en-US" dirty="0"/>
              <a:t> </a:t>
            </a:r>
            <a:r>
              <a:rPr lang="en-US" dirty="0" err="1"/>
              <a:t>szakértőket</a:t>
            </a:r>
            <a:r>
              <a:rPr lang="en-US" dirty="0"/>
              <a:t> </a:t>
            </a:r>
            <a:r>
              <a:rPr lang="en-US" dirty="0" err="1"/>
              <a:t>jelölnek</a:t>
            </a:r>
            <a:r>
              <a:rPr lang="en-US" dirty="0"/>
              <a:t> ki, </a:t>
            </a:r>
            <a:r>
              <a:rPr lang="en-US" dirty="0" err="1"/>
              <a:t>hogy</a:t>
            </a:r>
            <a:r>
              <a:rPr lang="en-US" dirty="0"/>
              <a:t> </a:t>
            </a:r>
            <a:r>
              <a:rPr lang="en-US" dirty="0" err="1"/>
              <a:t>segítsenek</a:t>
            </a:r>
            <a:r>
              <a:rPr lang="en-US" dirty="0"/>
              <a:t> a </a:t>
            </a:r>
            <a:r>
              <a:rPr lang="en-US" dirty="0" err="1"/>
              <a:t>támogatási</a:t>
            </a:r>
            <a:r>
              <a:rPr lang="en-US" dirty="0"/>
              <a:t> </a:t>
            </a:r>
            <a:r>
              <a:rPr lang="en-US" dirty="0" err="1"/>
              <a:t>kérelmek</a:t>
            </a:r>
            <a:r>
              <a:rPr lang="en-US" dirty="0"/>
              <a:t>, </a:t>
            </a:r>
            <a:r>
              <a:rPr lang="en-US" dirty="0" err="1"/>
              <a:t>projektek</a:t>
            </a:r>
            <a:r>
              <a:rPr lang="en-US" dirty="0"/>
              <a:t> </a:t>
            </a:r>
            <a:r>
              <a:rPr lang="en-US" dirty="0" err="1"/>
              <a:t>és</a:t>
            </a:r>
            <a:r>
              <a:rPr lang="en-US" dirty="0"/>
              <a:t> </a:t>
            </a:r>
            <a:r>
              <a:rPr lang="en-US" dirty="0" err="1"/>
              <a:t>pályázatok</a:t>
            </a:r>
            <a:r>
              <a:rPr lang="en-US" dirty="0"/>
              <a:t> </a:t>
            </a:r>
            <a:r>
              <a:rPr lang="en-US" dirty="0" err="1"/>
              <a:t>értékelésében</a:t>
            </a:r>
            <a:r>
              <a:rPr lang="en-US" dirty="0"/>
              <a:t>, </a:t>
            </a:r>
            <a:r>
              <a:rPr lang="en-US" dirty="0" err="1"/>
              <a:t>valamint</a:t>
            </a:r>
            <a:r>
              <a:rPr lang="en-US" dirty="0"/>
              <a:t> </a:t>
            </a:r>
            <a:r>
              <a:rPr lang="en-US" dirty="0" err="1"/>
              <a:t>hogy</a:t>
            </a:r>
            <a:r>
              <a:rPr lang="en-US" dirty="0"/>
              <a:t> </a:t>
            </a:r>
            <a:r>
              <a:rPr lang="en-US" dirty="0" err="1"/>
              <a:t>konkrét</a:t>
            </a:r>
            <a:r>
              <a:rPr lang="en-US" dirty="0"/>
              <a:t> </a:t>
            </a:r>
            <a:r>
              <a:rPr lang="en-US" dirty="0" err="1"/>
              <a:t>esetekben</a:t>
            </a:r>
            <a:r>
              <a:rPr lang="en-US" dirty="0"/>
              <a:t> </a:t>
            </a:r>
            <a:r>
              <a:rPr lang="en-US" dirty="0" err="1"/>
              <a:t>véleményt</a:t>
            </a:r>
            <a:r>
              <a:rPr lang="en-US" dirty="0"/>
              <a:t> </a:t>
            </a:r>
            <a:r>
              <a:rPr lang="en-US" dirty="0" err="1"/>
              <a:t>és</a:t>
            </a:r>
            <a:r>
              <a:rPr lang="en-US" dirty="0"/>
              <a:t> </a:t>
            </a:r>
            <a:r>
              <a:rPr lang="en-US" dirty="0" err="1"/>
              <a:t>tanácsot</a:t>
            </a:r>
            <a:r>
              <a:rPr lang="en-US" dirty="0"/>
              <a:t> </a:t>
            </a:r>
            <a:r>
              <a:rPr lang="en-US" dirty="0" err="1"/>
              <a:t>adjanak</a:t>
            </a:r>
            <a:r>
              <a:rPr lang="en-US" dirty="0"/>
              <a:t>.</a:t>
            </a:r>
            <a:endParaRPr lang="en-US" b="1" dirty="0"/>
          </a:p>
          <a:p>
            <a:r>
              <a:rPr lang="en-US" b="1" dirty="0" err="1"/>
              <a:t>Regisztráljon</a:t>
            </a:r>
            <a:r>
              <a:rPr lang="en-US" b="1" dirty="0"/>
              <a:t> </a:t>
            </a:r>
            <a:r>
              <a:rPr lang="en-US" b="1" dirty="0" err="1"/>
              <a:t>szakértőként</a:t>
            </a:r>
            <a:r>
              <a:rPr lang="en-US" b="1" dirty="0"/>
              <a:t>: </a:t>
            </a:r>
            <a:r>
              <a:rPr lang="en-US" sz="1400" dirty="0">
                <a:hlinkClick r:id="rId3"/>
              </a:rPr>
              <a:t>https://ec.europa.eu/info/funding-tenders/opportunities/portal/screen/work-as-an-expert</a:t>
            </a:r>
            <a:endParaRPr lang="en-US" sz="1400" dirty="0"/>
          </a:p>
        </p:txBody>
      </p:sp>
      <p:pic>
        <p:nvPicPr>
          <p:cNvPr id="7" name="Imagen 3">
            <a:extLst>
              <a:ext uri="{FF2B5EF4-FFF2-40B4-BE49-F238E27FC236}">
                <a16:creationId xmlns:a16="http://schemas.microsoft.com/office/drawing/2014/main" id="{E9366ADF-4706-41C8-BB61-EE53ABCD9681}"/>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84758BF4-5A04-48AA-A2C7-54F0E95872C6}"/>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III. A nemek közötti egyenlőséggel kapcsolatos uniós finanszírozási lehetőségek</a:t>
            </a:r>
            <a:endParaRPr lang="cs-CZ" sz="2800" b="1" i="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CA83636A-C4BC-4B17-BEB8-1F0B85EC2894}"/>
              </a:ext>
            </a:extLst>
          </p:cNvPr>
          <p:cNvSpPr txBox="1"/>
          <p:nvPr/>
        </p:nvSpPr>
        <p:spPr>
          <a:xfrm>
            <a:off x="5909187" y="1568280"/>
            <a:ext cx="5620568" cy="400110"/>
          </a:xfrm>
          <a:prstGeom prst="rect">
            <a:avLst/>
          </a:prstGeom>
          <a:noFill/>
        </p:spPr>
        <p:txBody>
          <a:bodyPr wrap="square">
            <a:spAutoFit/>
          </a:bodyPr>
          <a:lstStyle/>
          <a:p>
            <a:r>
              <a:rPr lang="en-US" sz="2000" b="1" dirty="0" err="1">
                <a:solidFill>
                  <a:srgbClr val="2EA234"/>
                </a:solidFill>
                <a:latin typeface="Calibri"/>
                <a:cs typeface="Calibri"/>
              </a:rPr>
              <a:t>Horizont</a:t>
            </a:r>
            <a:r>
              <a:rPr lang="en-US" sz="2000" b="1" dirty="0">
                <a:solidFill>
                  <a:srgbClr val="2EA234"/>
                </a:solidFill>
                <a:latin typeface="Calibri"/>
                <a:cs typeface="Calibri"/>
              </a:rPr>
              <a:t> Európa. </a:t>
            </a:r>
            <a:r>
              <a:rPr lang="hu-HU" sz="2000" b="1" dirty="0">
                <a:solidFill>
                  <a:srgbClr val="2EA234"/>
                </a:solidFill>
                <a:latin typeface="Calibri"/>
                <a:cs typeface="Calibri"/>
              </a:rPr>
              <a:t> </a:t>
            </a:r>
            <a:r>
              <a:rPr lang="en-US" sz="2000" b="1" dirty="0" err="1">
                <a:solidFill>
                  <a:srgbClr val="2EA234"/>
                </a:solidFill>
                <a:latin typeface="Calibri"/>
                <a:cs typeface="Calibri"/>
              </a:rPr>
              <a:t>Szakértő</a:t>
            </a:r>
            <a:r>
              <a:rPr lang="hu-HU" sz="2000" b="1" dirty="0">
                <a:solidFill>
                  <a:srgbClr val="2EA234"/>
                </a:solidFill>
                <a:latin typeface="Calibri"/>
                <a:cs typeface="Calibri"/>
              </a:rPr>
              <a:t>i munkalehetőség</a:t>
            </a:r>
            <a:endParaRPr lang="cs-CZ" sz="2000" b="1" i="0" dirty="0">
              <a:solidFill>
                <a:srgbClr val="2EA234"/>
              </a:solidFill>
              <a:latin typeface="Calibri"/>
              <a:cs typeface="Calibri"/>
            </a:endParaRPr>
          </a:p>
        </p:txBody>
      </p:sp>
    </p:spTree>
    <p:extLst>
      <p:ext uri="{BB962C8B-B14F-4D97-AF65-F5344CB8AC3E}">
        <p14:creationId xmlns:p14="http://schemas.microsoft.com/office/powerpoint/2010/main" val="210990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cs-CZ" sz="160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rtlCol="0">
            <a:spAutoFit/>
          </a:bodyPr>
          <a:lstStyle/>
          <a:p>
            <a:pPr algn="ctr"/>
            <a:r>
              <a:rPr lang="en-US" sz="4000" b="1">
                <a:solidFill>
                  <a:schemeClr val="tx1">
                    <a:lumMod val="65000"/>
                    <a:lumOff val="35000"/>
                  </a:schemeClr>
                </a:solidFill>
                <a:latin typeface="Calibri"/>
                <a:cs typeface="Calibri"/>
              </a:rPr>
              <a:t>Ajánlott források</a:t>
            </a:r>
            <a:endParaRPr lang="cs-CZ" sz="3200" b="1" i="0">
              <a:solidFill>
                <a:schemeClr val="tx1">
                  <a:lumMod val="65000"/>
                  <a:lumOff val="35000"/>
                </a:schemeClr>
              </a:solidFill>
              <a:latin typeface="Calibri"/>
              <a:cs typeface="Calibri"/>
            </a:endParaRPr>
          </a:p>
        </p:txBody>
      </p:sp>
      <p:sp>
        <p:nvSpPr>
          <p:cNvPr id="2" name="Rectángulo 1">
            <a:extLst>
              <a:ext uri="{FF2B5EF4-FFF2-40B4-BE49-F238E27FC236}">
                <a16:creationId xmlns:a16="http://schemas.microsoft.com/office/drawing/2014/main" id="{3D777803-1B64-4B02-B154-05711B1153F1}"/>
              </a:ext>
            </a:extLst>
          </p:cNvPr>
          <p:cNvSpPr/>
          <p:nvPr/>
        </p:nvSpPr>
        <p:spPr>
          <a:xfrm>
            <a:off x="1591997" y="1287284"/>
            <a:ext cx="7727576" cy="3831177"/>
          </a:xfrm>
          <a:prstGeom prst="rect">
            <a:avLst/>
          </a:prstGeom>
        </p:spPr>
        <p:txBody>
          <a:bodyPr wrap="square" lIns="91440" tIns="45720" rIns="91440" bIns="45720" anchor="t">
            <a:spAutoFit/>
          </a:bodyPr>
          <a:lstStyle/>
          <a:p>
            <a:pPr marL="285750" indent="-285750">
              <a:lnSpc>
                <a:spcPct val="120000"/>
              </a:lnSpc>
              <a:buFont typeface="Wingdings" panose="05000000000000000000" pitchFamily="2" charset="2"/>
              <a:buChar char="§"/>
            </a:pPr>
            <a:r>
              <a:rPr lang="en-US" sz="1600" dirty="0">
                <a:hlinkClick r:id="rId2"/>
              </a:rPr>
              <a:t>A </a:t>
            </a:r>
            <a:r>
              <a:rPr lang="en-US" sz="1600" dirty="0" err="1">
                <a:hlinkClick r:id="rId2"/>
              </a:rPr>
              <a:t>nemek</a:t>
            </a:r>
            <a:r>
              <a:rPr lang="en-US" sz="1600" dirty="0">
                <a:hlinkClick r:id="rId2"/>
              </a:rPr>
              <a:t> </a:t>
            </a:r>
            <a:r>
              <a:rPr lang="en-US" sz="1600" dirty="0" err="1">
                <a:hlinkClick r:id="rId2"/>
              </a:rPr>
              <a:t>közötti</a:t>
            </a:r>
            <a:r>
              <a:rPr lang="en-US" sz="1600" dirty="0">
                <a:hlinkClick r:id="rId2"/>
              </a:rPr>
              <a:t> </a:t>
            </a:r>
            <a:r>
              <a:rPr lang="en-US" sz="1600" dirty="0" err="1">
                <a:hlinkClick r:id="rId2"/>
              </a:rPr>
              <a:t>inkluzivitás</a:t>
            </a:r>
            <a:r>
              <a:rPr lang="en-US" sz="1600" dirty="0">
                <a:hlinkClick r:id="rId2"/>
              </a:rPr>
              <a:t> </a:t>
            </a:r>
            <a:r>
              <a:rPr lang="en-US" sz="1600" dirty="0" err="1">
                <a:hlinkClick r:id="rId2"/>
              </a:rPr>
              <a:t>terjesztésére</a:t>
            </a:r>
            <a:r>
              <a:rPr lang="en-US" sz="1600" dirty="0">
                <a:hlinkClick r:id="rId2"/>
              </a:rPr>
              <a:t> </a:t>
            </a:r>
            <a:r>
              <a:rPr lang="en-US" sz="1600" dirty="0" err="1">
                <a:hlinkClick r:id="rId2"/>
              </a:rPr>
              <a:t>vonatkozó</a:t>
            </a:r>
            <a:r>
              <a:rPr lang="en-US" sz="1600" dirty="0">
                <a:hlinkClick r:id="rId2"/>
              </a:rPr>
              <a:t> </a:t>
            </a:r>
            <a:r>
              <a:rPr lang="en-US" sz="1600" dirty="0" err="1">
                <a:hlinkClick r:id="rId2"/>
              </a:rPr>
              <a:t>iránymutatások</a:t>
            </a:r>
            <a:endParaRPr lang="en-US" sz="1600" dirty="0">
              <a:hlinkClick r:id="rId2"/>
            </a:endParaRPr>
          </a:p>
          <a:p>
            <a:pPr marL="285750" indent="-285750">
              <a:lnSpc>
                <a:spcPct val="120000"/>
              </a:lnSpc>
              <a:buFont typeface="Wingdings" panose="05000000000000000000" pitchFamily="2" charset="2"/>
              <a:buChar char="§"/>
            </a:pPr>
            <a:r>
              <a:rPr lang="en-US" sz="1600" dirty="0" err="1">
                <a:hlinkClick r:id="rId3"/>
              </a:rPr>
              <a:t>Hogyan</a:t>
            </a:r>
            <a:r>
              <a:rPr lang="en-US" sz="1600" dirty="0">
                <a:hlinkClick r:id="rId3"/>
              </a:rPr>
              <a:t> </a:t>
            </a:r>
            <a:r>
              <a:rPr lang="en-US" sz="1600" dirty="0" err="1">
                <a:hlinkClick r:id="rId3"/>
              </a:rPr>
              <a:t>integrálható</a:t>
            </a:r>
            <a:r>
              <a:rPr lang="en-US" sz="1600" dirty="0">
                <a:hlinkClick r:id="rId3"/>
              </a:rPr>
              <a:t> a </a:t>
            </a:r>
            <a:r>
              <a:rPr lang="en-US" sz="1600" dirty="0" err="1">
                <a:hlinkClick r:id="rId3"/>
              </a:rPr>
              <a:t>nemek</a:t>
            </a:r>
            <a:r>
              <a:rPr lang="en-US" sz="1600" dirty="0">
                <a:hlinkClick r:id="rId3"/>
              </a:rPr>
              <a:t> </a:t>
            </a:r>
            <a:r>
              <a:rPr lang="en-US" sz="1600" dirty="0" err="1">
                <a:hlinkClick r:id="rId3"/>
              </a:rPr>
              <a:t>közötti</a:t>
            </a:r>
            <a:r>
              <a:rPr lang="en-US" sz="1600" dirty="0">
                <a:hlinkClick r:id="rId3"/>
              </a:rPr>
              <a:t> </a:t>
            </a:r>
            <a:r>
              <a:rPr lang="en-US" sz="1600" dirty="0" err="1">
                <a:hlinkClick r:id="rId3"/>
              </a:rPr>
              <a:t>egyenlőség</a:t>
            </a:r>
            <a:r>
              <a:rPr lang="en-US" sz="1600" dirty="0">
                <a:hlinkClick r:id="rId3"/>
              </a:rPr>
              <a:t> </a:t>
            </a:r>
            <a:r>
              <a:rPr lang="en-US" sz="1600" dirty="0" err="1">
                <a:hlinkClick r:id="rId3"/>
              </a:rPr>
              <a:t>dimenziója</a:t>
            </a:r>
            <a:r>
              <a:rPr lang="en-US" sz="1600" dirty="0">
                <a:hlinkClick r:id="rId3"/>
              </a:rPr>
              <a:t> a #HorizonEU </a:t>
            </a:r>
            <a:r>
              <a:rPr lang="en-US" sz="1600" dirty="0" err="1">
                <a:hlinkClick r:id="rId3"/>
              </a:rPr>
              <a:t>klaszterekbe</a:t>
            </a:r>
            <a:r>
              <a:rPr lang="en-US" sz="1600" dirty="0">
                <a:hlinkClick r:id="rId3"/>
              </a:rPr>
              <a:t> </a:t>
            </a:r>
            <a:r>
              <a:rPr lang="en-US" sz="1600" dirty="0" err="1">
                <a:hlinkClick r:id="rId3"/>
              </a:rPr>
              <a:t>és</a:t>
            </a:r>
            <a:r>
              <a:rPr lang="en-US" sz="1600" dirty="0">
                <a:hlinkClick r:id="rId3"/>
              </a:rPr>
              <a:t> </a:t>
            </a:r>
            <a:r>
              <a:rPr lang="en-US" sz="1600" dirty="0" err="1">
                <a:hlinkClick r:id="rId3"/>
              </a:rPr>
              <a:t>missziókba</a:t>
            </a:r>
            <a:r>
              <a:rPr lang="en-US" sz="1600" dirty="0">
                <a:hlinkClick r:id="rId3"/>
              </a:rPr>
              <a:t>,</a:t>
            </a:r>
          </a:p>
          <a:p>
            <a:pPr marL="285750" indent="-285750">
              <a:lnSpc>
                <a:spcPct val="120000"/>
              </a:lnSpc>
              <a:buFont typeface="Wingdings" panose="05000000000000000000" pitchFamily="2" charset="2"/>
              <a:buChar char="§"/>
            </a:pPr>
            <a:r>
              <a:rPr lang="en-US" sz="1600" dirty="0">
                <a:hlinkClick r:id="rId3"/>
              </a:rPr>
              <a:t>Az EU </a:t>
            </a:r>
            <a:r>
              <a:rPr lang="en-US" sz="1600" dirty="0" err="1">
                <a:hlinkClick r:id="rId3"/>
              </a:rPr>
              <a:t>által</a:t>
            </a:r>
            <a:r>
              <a:rPr lang="en-US" sz="1600" dirty="0">
                <a:hlinkClick r:id="rId3"/>
              </a:rPr>
              <a:t> </a:t>
            </a:r>
            <a:r>
              <a:rPr lang="en-US" sz="1600" dirty="0" err="1">
                <a:hlinkClick r:id="rId3"/>
              </a:rPr>
              <a:t>finanszírozott</a:t>
            </a:r>
            <a:r>
              <a:rPr lang="en-US" sz="1600" dirty="0">
                <a:hlinkClick r:id="rId3"/>
              </a:rPr>
              <a:t> </a:t>
            </a:r>
            <a:r>
              <a:rPr lang="en-US" sz="1600" dirty="0" err="1">
                <a:hlinkClick r:id="rId3"/>
              </a:rPr>
              <a:t>innovatív</a:t>
            </a:r>
            <a:r>
              <a:rPr lang="en-US" sz="1600" dirty="0">
                <a:hlinkClick r:id="rId3"/>
              </a:rPr>
              <a:t> </a:t>
            </a:r>
            <a:r>
              <a:rPr lang="en-US" sz="1600" dirty="0" err="1">
                <a:hlinkClick r:id="rId3"/>
              </a:rPr>
              <a:t>kutatási</a:t>
            </a:r>
            <a:r>
              <a:rPr lang="en-US" sz="1600" dirty="0">
                <a:hlinkClick r:id="rId3"/>
              </a:rPr>
              <a:t> </a:t>
            </a:r>
            <a:r>
              <a:rPr lang="en-US" sz="1600" dirty="0" err="1">
                <a:hlinkClick r:id="rId3"/>
              </a:rPr>
              <a:t>eredmények</a:t>
            </a:r>
            <a:r>
              <a:rPr lang="en-US" sz="1600" dirty="0">
                <a:hlinkClick r:id="rId3"/>
              </a:rPr>
              <a:t> </a:t>
            </a:r>
            <a:r>
              <a:rPr lang="en-US" sz="1600" dirty="0" err="1">
                <a:hlinkClick r:id="rId3"/>
              </a:rPr>
              <a:t>tematikus</a:t>
            </a:r>
            <a:r>
              <a:rPr lang="en-US" sz="1600" dirty="0">
                <a:hlinkClick r:id="rId3"/>
              </a:rPr>
              <a:t> </a:t>
            </a:r>
            <a:r>
              <a:rPr lang="en-US" sz="1600" dirty="0" err="1">
                <a:hlinkClick r:id="rId3"/>
              </a:rPr>
              <a:t>gyűjteménye</a:t>
            </a:r>
            <a:endParaRPr lang="en-US" sz="1600" dirty="0">
              <a:hlinkClick r:id="rId3"/>
            </a:endParaRPr>
          </a:p>
          <a:p>
            <a:pPr marL="285750" indent="-285750">
              <a:lnSpc>
                <a:spcPct val="120000"/>
              </a:lnSpc>
              <a:buFont typeface="Wingdings" panose="05000000000000000000" pitchFamily="2" charset="2"/>
              <a:buChar char="§"/>
            </a:pPr>
            <a:r>
              <a:rPr lang="en-US" sz="1600" dirty="0" err="1">
                <a:hlinkClick r:id="rId3"/>
              </a:rPr>
              <a:t>Jelentés</a:t>
            </a:r>
            <a:r>
              <a:rPr lang="en-US" sz="1600" dirty="0">
                <a:hlinkClick r:id="rId3"/>
              </a:rPr>
              <a:t> a </a:t>
            </a:r>
            <a:r>
              <a:rPr lang="en-US" sz="1600" dirty="0" err="1">
                <a:hlinkClick r:id="rId3"/>
              </a:rPr>
              <a:t>nemek</a:t>
            </a:r>
            <a:r>
              <a:rPr lang="en-US" sz="1600" dirty="0">
                <a:hlinkClick r:id="rId3"/>
              </a:rPr>
              <a:t> </a:t>
            </a:r>
            <a:r>
              <a:rPr lang="en-US" sz="1600" dirty="0" err="1">
                <a:hlinkClick r:id="rId3"/>
              </a:rPr>
              <a:t>közötti</a:t>
            </a:r>
            <a:r>
              <a:rPr lang="en-US" sz="1600" dirty="0">
                <a:hlinkClick r:id="rId3"/>
              </a:rPr>
              <a:t> implicit </a:t>
            </a:r>
            <a:r>
              <a:rPr lang="en-US" sz="1600" dirty="0" err="1">
                <a:hlinkClick r:id="rId3"/>
              </a:rPr>
              <a:t>előítéletekről</a:t>
            </a:r>
            <a:r>
              <a:rPr lang="en-US" sz="1600" dirty="0">
                <a:hlinkClick r:id="rId3"/>
              </a:rPr>
              <a:t> </a:t>
            </a:r>
            <a:r>
              <a:rPr lang="en-US" sz="1600" dirty="0" err="1">
                <a:hlinkClick r:id="rId3"/>
              </a:rPr>
              <a:t>az</a:t>
            </a:r>
            <a:r>
              <a:rPr lang="en-US" sz="1600" dirty="0">
                <a:hlinkClick r:id="rId3"/>
              </a:rPr>
              <a:t> </a:t>
            </a:r>
            <a:r>
              <a:rPr lang="en-US" sz="1600" dirty="0" err="1">
                <a:hlinkClick r:id="rId3"/>
              </a:rPr>
              <a:t>értékelés</a:t>
            </a:r>
            <a:r>
              <a:rPr lang="en-US" sz="1600" dirty="0">
                <a:hlinkClick r:id="rId3"/>
              </a:rPr>
              <a:t> </a:t>
            </a:r>
            <a:r>
              <a:rPr lang="en-US" sz="1600" dirty="0" err="1">
                <a:hlinkClick r:id="rId3"/>
              </a:rPr>
              <a:t>során</a:t>
            </a:r>
            <a:endParaRPr lang="en-US" sz="1600" dirty="0"/>
          </a:p>
          <a:p>
            <a:pPr marL="285750" indent="-285750">
              <a:lnSpc>
                <a:spcPct val="120000"/>
              </a:lnSpc>
              <a:buFont typeface="Wingdings" panose="05000000000000000000" pitchFamily="2" charset="2"/>
              <a:buChar char="§"/>
            </a:pPr>
            <a:r>
              <a:rPr lang="en-GB" sz="1600" dirty="0">
                <a:hlinkClick r:id="rId4"/>
              </a:rPr>
              <a:t>Gender </a:t>
            </a:r>
            <a:r>
              <a:rPr lang="en-GB" sz="1600" dirty="0" err="1">
                <a:hlinkClick r:id="rId4"/>
              </a:rPr>
              <a:t>dekódoló</a:t>
            </a:r>
            <a:r>
              <a:rPr lang="en-GB" sz="1600" dirty="0"/>
              <a:t>: </a:t>
            </a:r>
            <a:r>
              <a:rPr lang="en-US" sz="1600" dirty="0" err="1"/>
              <a:t>ezen</a:t>
            </a:r>
            <a:r>
              <a:rPr lang="en-US" sz="1600" dirty="0"/>
              <a:t> </a:t>
            </a:r>
            <a:r>
              <a:rPr lang="en-US" sz="1600" dirty="0" err="1"/>
              <a:t>az</a:t>
            </a:r>
            <a:r>
              <a:rPr lang="en-US" sz="1600" dirty="0"/>
              <a:t> </a:t>
            </a:r>
            <a:r>
              <a:rPr lang="en-US" sz="1600" dirty="0" err="1"/>
              <a:t>oldalon</a:t>
            </a:r>
            <a:r>
              <a:rPr lang="en-US" sz="1600" dirty="0"/>
              <a:t> </a:t>
            </a:r>
            <a:r>
              <a:rPr lang="en-US" sz="1600" dirty="0" err="1"/>
              <a:t>ellenőrizni</a:t>
            </a:r>
            <a:r>
              <a:rPr lang="en-US" sz="1600" dirty="0"/>
              <a:t> </a:t>
            </a:r>
            <a:r>
              <a:rPr lang="en-US" sz="1600" dirty="0" err="1"/>
              <a:t>lehet</a:t>
            </a:r>
            <a:r>
              <a:rPr lang="en-US" sz="1600" dirty="0"/>
              <a:t>, </a:t>
            </a:r>
            <a:r>
              <a:rPr lang="en-US" sz="1600" dirty="0" err="1"/>
              <a:t>hogy</a:t>
            </a:r>
            <a:r>
              <a:rPr lang="en-US" sz="1600" dirty="0"/>
              <a:t> </a:t>
            </a:r>
            <a:r>
              <a:rPr lang="en-US" sz="1600" dirty="0" err="1"/>
              <a:t>egy</a:t>
            </a:r>
            <a:r>
              <a:rPr lang="en-US" sz="1600" dirty="0"/>
              <a:t> </a:t>
            </a:r>
            <a:r>
              <a:rPr lang="en-US" sz="1600" dirty="0" err="1"/>
              <a:t>álláshirdetés</a:t>
            </a:r>
            <a:r>
              <a:rPr lang="en-US" sz="1600" dirty="0"/>
              <a:t> </a:t>
            </a:r>
            <a:r>
              <a:rPr lang="en-US" sz="1600" dirty="0" err="1"/>
              <a:t>tartalmaz</a:t>
            </a:r>
            <a:r>
              <a:rPr lang="en-US" sz="1600" dirty="0"/>
              <a:t>-e </a:t>
            </a:r>
            <a:r>
              <a:rPr lang="en-US" sz="1600" dirty="0" err="1"/>
              <a:t>olyan</a:t>
            </a:r>
            <a:r>
              <a:rPr lang="en-US" sz="1600" dirty="0"/>
              <a:t> </a:t>
            </a:r>
            <a:r>
              <a:rPr lang="en-US" sz="1600" dirty="0" err="1"/>
              <a:t>finom</a:t>
            </a:r>
            <a:r>
              <a:rPr lang="en-US" sz="1600" dirty="0"/>
              <a:t> </a:t>
            </a:r>
            <a:r>
              <a:rPr lang="en-US" sz="1600" dirty="0" err="1"/>
              <a:t>nyelvi</a:t>
            </a:r>
            <a:r>
              <a:rPr lang="en-US" sz="1600" dirty="0"/>
              <a:t> </a:t>
            </a:r>
            <a:r>
              <a:rPr lang="en-US" sz="1600" dirty="0" err="1"/>
              <a:t>nemi</a:t>
            </a:r>
            <a:r>
              <a:rPr lang="en-US" sz="1600" dirty="0"/>
              <a:t> </a:t>
            </a:r>
            <a:r>
              <a:rPr lang="en-US" sz="1600" dirty="0" err="1"/>
              <a:t>kódolást</a:t>
            </a:r>
            <a:r>
              <a:rPr lang="en-US" sz="1600" dirty="0"/>
              <a:t>, </a:t>
            </a:r>
            <a:r>
              <a:rPr lang="en-US" sz="1600" dirty="0" err="1"/>
              <a:t>amely</a:t>
            </a:r>
            <a:r>
              <a:rPr lang="en-US" sz="1600" dirty="0"/>
              <a:t> </a:t>
            </a:r>
            <a:r>
              <a:rPr lang="en-US" sz="1600" dirty="0" err="1"/>
              <a:t>ilyen</a:t>
            </a:r>
            <a:r>
              <a:rPr lang="en-US" sz="1600" dirty="0"/>
              <a:t> </a:t>
            </a:r>
            <a:r>
              <a:rPr lang="en-US" sz="1600" dirty="0" err="1"/>
              <a:t>elrettentő</a:t>
            </a:r>
            <a:r>
              <a:rPr lang="en-US" sz="1600" dirty="0"/>
              <a:t> </a:t>
            </a:r>
            <a:r>
              <a:rPr lang="en-US" sz="1600" dirty="0" err="1"/>
              <a:t>hatással</a:t>
            </a:r>
            <a:r>
              <a:rPr lang="en-US" sz="1600" dirty="0"/>
              <a:t> </a:t>
            </a:r>
            <a:r>
              <a:rPr lang="en-US" sz="1600" dirty="0" err="1"/>
              <a:t>bír</a:t>
            </a:r>
            <a:r>
              <a:rPr lang="en-US" sz="1600" dirty="0"/>
              <a:t>. </a:t>
            </a:r>
            <a:r>
              <a:rPr lang="en-GB" sz="1600" dirty="0"/>
              <a:t> </a:t>
            </a:r>
          </a:p>
          <a:p>
            <a:pPr marL="285750" indent="-285750">
              <a:lnSpc>
                <a:spcPct val="120000"/>
              </a:lnSpc>
              <a:buFont typeface="Wingdings" panose="05000000000000000000" pitchFamily="2" charset="2"/>
              <a:buChar char="§"/>
            </a:pPr>
            <a:r>
              <a:rPr lang="en-GB" sz="1600" dirty="0">
                <a:hlinkClick r:id="rId5"/>
              </a:rPr>
              <a:t>A </a:t>
            </a:r>
            <a:r>
              <a:rPr lang="en-GB" sz="1600" dirty="0" err="1">
                <a:hlinkClick r:id="rId5"/>
              </a:rPr>
              <a:t>nemek</a:t>
            </a:r>
            <a:r>
              <a:rPr lang="en-GB" sz="1600" dirty="0">
                <a:hlinkClick r:id="rId5"/>
              </a:rPr>
              <a:t> </a:t>
            </a:r>
            <a:r>
              <a:rPr lang="en-GB" sz="1600" dirty="0" err="1">
                <a:hlinkClick r:id="rId5"/>
              </a:rPr>
              <a:t>közötti</a:t>
            </a:r>
            <a:r>
              <a:rPr lang="en-GB" sz="1600" dirty="0">
                <a:hlinkClick r:id="rId5"/>
              </a:rPr>
              <a:t> </a:t>
            </a:r>
            <a:r>
              <a:rPr lang="en-GB" sz="1600" dirty="0" err="1">
                <a:hlinkClick r:id="rId5"/>
              </a:rPr>
              <a:t>egyenlőség</a:t>
            </a:r>
            <a:r>
              <a:rPr lang="en-GB" sz="1600" dirty="0">
                <a:hlinkClick r:id="rId5"/>
              </a:rPr>
              <a:t> </a:t>
            </a:r>
            <a:r>
              <a:rPr lang="en-GB" sz="1600" dirty="0" err="1">
                <a:hlinkClick r:id="rId5"/>
              </a:rPr>
              <a:t>elemzésének</a:t>
            </a:r>
            <a:r>
              <a:rPr lang="en-GB" sz="1600" dirty="0">
                <a:hlinkClick r:id="rId5"/>
              </a:rPr>
              <a:t> </a:t>
            </a:r>
            <a:r>
              <a:rPr lang="en-GB" sz="1600" dirty="0" err="1">
                <a:hlinkClick r:id="rId5"/>
              </a:rPr>
              <a:t>új</a:t>
            </a:r>
            <a:r>
              <a:rPr lang="en-GB" sz="1600" dirty="0">
                <a:hlinkClick r:id="rId5"/>
              </a:rPr>
              <a:t> </a:t>
            </a:r>
            <a:r>
              <a:rPr lang="en-GB" sz="1600" dirty="0" err="1">
                <a:hlinkClick r:id="rId5"/>
              </a:rPr>
              <a:t>eszközei</a:t>
            </a:r>
            <a:r>
              <a:rPr lang="en-GB" sz="1600" dirty="0">
                <a:hlinkClick r:id="rId5"/>
              </a:rPr>
              <a:t>. Jeremy Berg. ScienceMag.org </a:t>
            </a:r>
            <a:endParaRPr lang="en-GB" sz="1600" dirty="0"/>
          </a:p>
          <a:p>
            <a:pPr marL="285750" indent="-285750">
              <a:lnSpc>
                <a:spcPct val="120000"/>
              </a:lnSpc>
              <a:buFont typeface="Wingdings" panose="05000000000000000000" pitchFamily="2" charset="2"/>
              <a:buChar char="§"/>
            </a:pPr>
            <a:r>
              <a:rPr lang="en-US" sz="1600" dirty="0">
                <a:hlinkClick r:id="rId6"/>
              </a:rPr>
              <a:t>Az </a:t>
            </a:r>
            <a:r>
              <a:rPr lang="en-US" sz="1600" dirty="0">
                <a:hlinkClick r:id="rId7"/>
              </a:rPr>
              <a:t>MSCA </a:t>
            </a:r>
            <a:r>
              <a:rPr lang="en-US" sz="1600" dirty="0" err="1">
                <a:hlinkClick r:id="rId7"/>
              </a:rPr>
              <a:t>által</a:t>
            </a:r>
            <a:r>
              <a:rPr lang="en-US" sz="1600" dirty="0">
                <a:hlinkClick r:id="rId7"/>
              </a:rPr>
              <a:t> </a:t>
            </a:r>
            <a:r>
              <a:rPr lang="en-US" sz="1600" dirty="0" err="1">
                <a:hlinkClick r:id="rId7"/>
              </a:rPr>
              <a:t>készített</a:t>
            </a:r>
            <a:r>
              <a:rPr lang="en-US" sz="1600" dirty="0">
                <a:hlinkClick r:id="rId7"/>
              </a:rPr>
              <a:t> </a:t>
            </a:r>
            <a:r>
              <a:rPr lang="en-US" sz="1600" dirty="0" err="1">
                <a:hlinkClick r:id="rId6"/>
              </a:rPr>
              <a:t>videó</a:t>
            </a:r>
            <a:r>
              <a:rPr lang="en-US" sz="1600" dirty="0">
                <a:hlinkClick r:id="rId6"/>
              </a:rPr>
              <a:t> a </a:t>
            </a:r>
            <a:r>
              <a:rPr lang="en-US" sz="1600" dirty="0" err="1">
                <a:hlinkClick r:id="rId6"/>
              </a:rPr>
              <a:t>nemek</a:t>
            </a:r>
            <a:r>
              <a:rPr lang="en-US" sz="1600" dirty="0">
                <a:hlinkClick r:id="rId6"/>
              </a:rPr>
              <a:t> </a:t>
            </a:r>
            <a:r>
              <a:rPr lang="en-US" sz="1600" dirty="0" err="1">
                <a:hlinkClick r:id="rId6"/>
              </a:rPr>
              <a:t>szerinti</a:t>
            </a:r>
            <a:r>
              <a:rPr lang="en-US" sz="1600" dirty="0">
                <a:hlinkClick r:id="rId6"/>
              </a:rPr>
              <a:t> </a:t>
            </a:r>
            <a:r>
              <a:rPr lang="en-US" sz="1600" dirty="0" err="1">
                <a:hlinkClick r:id="rId6"/>
              </a:rPr>
              <a:t>innovációkról</a:t>
            </a:r>
            <a:r>
              <a:rPr lang="en-US" sz="1600" dirty="0">
                <a:hlinkClick r:id="rId6"/>
              </a:rPr>
              <a:t> </a:t>
            </a:r>
            <a:r>
              <a:rPr lang="en-US" sz="1600" dirty="0" err="1"/>
              <a:t>és</a:t>
            </a:r>
            <a:r>
              <a:rPr lang="en-US" sz="1600" dirty="0"/>
              <a:t> a </a:t>
            </a:r>
            <a:r>
              <a:rPr lang="en-US" sz="1600" dirty="0" err="1">
                <a:hlinkClick r:id="rId7"/>
              </a:rPr>
              <a:t>videóról</a:t>
            </a:r>
            <a:endParaRPr lang="en-US" sz="1600" dirty="0"/>
          </a:p>
          <a:p>
            <a:pPr marL="285750" lvl="0" indent="-285750">
              <a:lnSpc>
                <a:spcPct val="120000"/>
              </a:lnSpc>
              <a:buFont typeface="Wingdings" panose="05000000000000000000" pitchFamily="2" charset="2"/>
              <a:buChar char="§"/>
            </a:pPr>
            <a:r>
              <a:rPr lang="en-GB" sz="1600" dirty="0">
                <a:hlinkClick r:id="rId8"/>
              </a:rPr>
              <a:t>Eszközkészlet a </a:t>
            </a:r>
            <a:r>
              <a:rPr lang="en-GB" sz="1600" dirty="0" err="1">
                <a:hlinkClick r:id="rId8"/>
              </a:rPr>
              <a:t>nemek</a:t>
            </a:r>
            <a:r>
              <a:rPr lang="en-GB" sz="1600" dirty="0">
                <a:hlinkClick r:id="rId8"/>
              </a:rPr>
              <a:t> </a:t>
            </a:r>
            <a:r>
              <a:rPr lang="en-GB" sz="1600" dirty="0" err="1">
                <a:hlinkClick r:id="rId8"/>
              </a:rPr>
              <a:t>közötti</a:t>
            </a:r>
            <a:r>
              <a:rPr lang="en-GB" sz="1600" dirty="0">
                <a:hlinkClick r:id="rId8"/>
              </a:rPr>
              <a:t> </a:t>
            </a:r>
            <a:r>
              <a:rPr lang="en-GB" sz="1600" dirty="0" err="1">
                <a:hlinkClick r:id="rId8"/>
              </a:rPr>
              <a:t>egyenlőséget</a:t>
            </a:r>
            <a:r>
              <a:rPr lang="en-GB" sz="1600" dirty="0">
                <a:hlinkClick r:id="rId8"/>
              </a:rPr>
              <a:t> </a:t>
            </a:r>
            <a:r>
              <a:rPr lang="en-GB" sz="1600" dirty="0" err="1">
                <a:hlinkClick r:id="rId8"/>
              </a:rPr>
              <a:t>figyelembe</a:t>
            </a:r>
            <a:r>
              <a:rPr lang="en-GB" sz="1600" dirty="0">
                <a:hlinkClick r:id="rId8"/>
              </a:rPr>
              <a:t> </a:t>
            </a:r>
            <a:r>
              <a:rPr lang="en-GB" sz="1600" dirty="0" err="1">
                <a:hlinkClick r:id="rId8"/>
              </a:rPr>
              <a:t>vevő</a:t>
            </a:r>
            <a:r>
              <a:rPr lang="en-GB" sz="1600" dirty="0">
                <a:hlinkClick r:id="rId8"/>
              </a:rPr>
              <a:t> </a:t>
            </a:r>
            <a:r>
              <a:rPr lang="en-GB" sz="1600" dirty="0" err="1">
                <a:hlinkClick r:id="rId8"/>
              </a:rPr>
              <a:t>megközelítés</a:t>
            </a:r>
            <a:r>
              <a:rPr lang="en-GB" sz="1600" dirty="0">
                <a:hlinkClick r:id="rId8"/>
              </a:rPr>
              <a:t> </a:t>
            </a:r>
            <a:r>
              <a:rPr lang="en-GB" sz="1600" dirty="0" err="1">
                <a:hlinkClick r:id="rId8"/>
              </a:rPr>
              <a:t>kutatásba</a:t>
            </a:r>
            <a:r>
              <a:rPr lang="en-GB" sz="1600" dirty="0">
                <a:hlinkClick r:id="rId8"/>
              </a:rPr>
              <a:t> </a:t>
            </a:r>
            <a:r>
              <a:rPr lang="en-GB" sz="1600" dirty="0" err="1">
                <a:hlinkClick r:id="rId8"/>
              </a:rPr>
              <a:t>és</a:t>
            </a:r>
            <a:r>
              <a:rPr lang="en-GB" sz="1600" dirty="0">
                <a:hlinkClick r:id="rId8"/>
              </a:rPr>
              <a:t> </a:t>
            </a:r>
            <a:r>
              <a:rPr lang="en-GB" sz="1600" dirty="0" err="1">
                <a:hlinkClick r:id="rId8"/>
              </a:rPr>
              <a:t>oktatásba</a:t>
            </a:r>
            <a:r>
              <a:rPr lang="en-GB" sz="1600" dirty="0">
                <a:hlinkClick r:id="rId8"/>
              </a:rPr>
              <a:t> </a:t>
            </a:r>
            <a:r>
              <a:rPr lang="en-GB" sz="1600" dirty="0" err="1">
                <a:hlinkClick r:id="rId8"/>
              </a:rPr>
              <a:t>történő</a:t>
            </a:r>
            <a:r>
              <a:rPr lang="en-GB" sz="1600" dirty="0">
                <a:hlinkClick r:id="rId8"/>
              </a:rPr>
              <a:t> </a:t>
            </a:r>
            <a:r>
              <a:rPr lang="en-GB" sz="1600" dirty="0" err="1">
                <a:hlinkClick r:id="rId8"/>
              </a:rPr>
              <a:t>integrálásához</a:t>
            </a:r>
            <a:endParaRPr lang="en-GB" sz="1600" dirty="0">
              <a:hlinkClick r:id="rId8"/>
            </a:endParaRPr>
          </a:p>
          <a:p>
            <a:pPr marL="285750" lvl="0" indent="-285750">
              <a:buFont typeface="Wingdings" panose="05000000000000000000" pitchFamily="2" charset="2"/>
              <a:buChar char="§"/>
            </a:pPr>
            <a:r>
              <a:rPr lang="en-GB" sz="1600" dirty="0" err="1">
                <a:hlinkClick r:id="rId9"/>
              </a:rPr>
              <a:t>Nemek</a:t>
            </a:r>
            <a:r>
              <a:rPr lang="en-GB" sz="1600" dirty="0">
                <a:hlinkClick r:id="rId9"/>
              </a:rPr>
              <a:t> </a:t>
            </a:r>
            <a:r>
              <a:rPr lang="en-GB" sz="1600" dirty="0" err="1">
                <a:hlinkClick r:id="rId9"/>
              </a:rPr>
              <a:t>közötti</a:t>
            </a:r>
            <a:r>
              <a:rPr lang="en-GB" sz="1600" dirty="0">
                <a:hlinkClick r:id="rId9"/>
              </a:rPr>
              <a:t> </a:t>
            </a:r>
            <a:r>
              <a:rPr lang="en-GB" sz="1600" dirty="0" err="1">
                <a:hlinkClick r:id="rId9"/>
              </a:rPr>
              <a:t>egyenlőség</a:t>
            </a:r>
            <a:r>
              <a:rPr lang="en-GB" sz="1600" dirty="0">
                <a:hlinkClick r:id="rId9"/>
              </a:rPr>
              <a:t> </a:t>
            </a:r>
            <a:r>
              <a:rPr lang="en-GB" sz="1600" dirty="0" err="1">
                <a:hlinkClick r:id="rId9"/>
              </a:rPr>
              <a:t>és</a:t>
            </a:r>
            <a:r>
              <a:rPr lang="en-GB" sz="1600" dirty="0">
                <a:hlinkClick r:id="rId9"/>
              </a:rPr>
              <a:t> </a:t>
            </a:r>
            <a:r>
              <a:rPr lang="en-GB" sz="1600" dirty="0" err="1">
                <a:hlinkClick r:id="rId9"/>
              </a:rPr>
              <a:t>társadalmi</a:t>
            </a:r>
            <a:r>
              <a:rPr lang="en-GB" sz="1600" dirty="0">
                <a:hlinkClick r:id="rId9"/>
              </a:rPr>
              <a:t> </a:t>
            </a:r>
            <a:r>
              <a:rPr lang="en-GB" sz="1600" dirty="0" err="1">
                <a:hlinkClick r:id="rId9"/>
              </a:rPr>
              <a:t>befogadás</a:t>
            </a:r>
            <a:r>
              <a:rPr lang="en-GB" sz="1600" dirty="0">
                <a:hlinkClick r:id="rId9"/>
              </a:rPr>
              <a:t> </a:t>
            </a:r>
            <a:r>
              <a:rPr lang="en-GB" sz="1600" dirty="0" err="1">
                <a:hlinkClick r:id="rId9"/>
              </a:rPr>
              <a:t>eszköztára</a:t>
            </a:r>
            <a:r>
              <a:rPr lang="en-GB" sz="1600" dirty="0">
                <a:hlinkClick r:id="rId9"/>
              </a:rPr>
              <a:t>: </a:t>
            </a:r>
            <a:r>
              <a:rPr lang="en-GB" sz="1600" dirty="0" err="1">
                <a:hlinkClick r:id="rId9"/>
              </a:rPr>
              <a:t>Részvételi</a:t>
            </a:r>
            <a:r>
              <a:rPr lang="en-GB" sz="1600" dirty="0">
                <a:hlinkClick r:id="rId9"/>
              </a:rPr>
              <a:t> </a:t>
            </a:r>
            <a:r>
              <a:rPr lang="en-GB" sz="1600" dirty="0" err="1">
                <a:hlinkClick r:id="rId9"/>
              </a:rPr>
              <a:t>kutatás</a:t>
            </a:r>
            <a:r>
              <a:rPr lang="en-GB" sz="1600" dirty="0">
                <a:hlinkClick r:id="rId9"/>
              </a:rPr>
              <a:t> </a:t>
            </a:r>
            <a:r>
              <a:rPr lang="en-GB" sz="1600" dirty="0" err="1">
                <a:hlinkClick r:id="rId9"/>
              </a:rPr>
              <a:t>az</a:t>
            </a:r>
            <a:r>
              <a:rPr lang="en-GB" sz="1600" dirty="0">
                <a:hlinkClick r:id="rId9"/>
              </a:rPr>
              <a:t> </a:t>
            </a:r>
            <a:r>
              <a:rPr lang="en-GB" sz="1600" dirty="0" err="1">
                <a:hlinkClick r:id="rId9"/>
              </a:rPr>
              <a:t>éghajlatváltozás</a:t>
            </a:r>
            <a:r>
              <a:rPr lang="en-GB" sz="1600" dirty="0">
                <a:hlinkClick r:id="rId9"/>
              </a:rPr>
              <a:t> </a:t>
            </a:r>
            <a:r>
              <a:rPr lang="en-GB" sz="1600" dirty="0" err="1">
                <a:hlinkClick r:id="rId9"/>
              </a:rPr>
              <a:t>és</a:t>
            </a:r>
            <a:r>
              <a:rPr lang="en-GB" sz="1600" dirty="0">
                <a:hlinkClick r:id="rId9"/>
              </a:rPr>
              <a:t> a </a:t>
            </a:r>
            <a:r>
              <a:rPr lang="en-GB" sz="1600" dirty="0" err="1">
                <a:hlinkClick r:id="rId9"/>
              </a:rPr>
              <a:t>mezőgazdaság</a:t>
            </a:r>
            <a:r>
              <a:rPr lang="en-GB" sz="1600" dirty="0">
                <a:hlinkClick r:id="rId9"/>
              </a:rPr>
              <a:t> </a:t>
            </a:r>
            <a:r>
              <a:rPr lang="en-GB" sz="1600" dirty="0" err="1">
                <a:hlinkClick r:id="rId9"/>
              </a:rPr>
              <a:t>területén</a:t>
            </a:r>
            <a:r>
              <a:rPr lang="en-GB" sz="1600" dirty="0">
                <a:hlinkClick r:id="rId9"/>
              </a:rPr>
              <a:t>. CGIAR </a:t>
            </a:r>
            <a:r>
              <a:rPr lang="en-GB" sz="1600" dirty="0" err="1">
                <a:hlinkClick r:id="rId9"/>
              </a:rPr>
              <a:t>kutatás</a:t>
            </a:r>
            <a:endParaRPr lang="en-GB" sz="1600" dirty="0"/>
          </a:p>
          <a:p>
            <a:pPr marL="285750" indent="-285750">
              <a:buFont typeface="Wingdings" panose="05000000000000000000" pitchFamily="2" charset="2"/>
              <a:buChar char="§"/>
            </a:pPr>
            <a:r>
              <a:rPr lang="en-US" sz="1600" u="sng" dirty="0">
                <a:hlinkClick r:id="rId10"/>
              </a:rPr>
              <a:t>Az EU </a:t>
            </a:r>
            <a:r>
              <a:rPr lang="en-US" sz="1600" u="sng" dirty="0" err="1">
                <a:hlinkClick r:id="rId10"/>
              </a:rPr>
              <a:t>által</a:t>
            </a:r>
            <a:r>
              <a:rPr lang="en-US" sz="1600" u="sng" dirty="0">
                <a:hlinkClick r:id="rId10"/>
              </a:rPr>
              <a:t> </a:t>
            </a:r>
            <a:r>
              <a:rPr lang="en-US" sz="1600" u="sng" dirty="0" err="1">
                <a:hlinkClick r:id="rId10"/>
              </a:rPr>
              <a:t>finanszírozott</a:t>
            </a:r>
            <a:r>
              <a:rPr lang="en-US" sz="1600" u="sng" dirty="0">
                <a:hlinkClick r:id="rId10"/>
              </a:rPr>
              <a:t> </a:t>
            </a:r>
            <a:r>
              <a:rPr lang="en-US" sz="1600" u="sng" dirty="0" err="1">
                <a:hlinkClick r:id="rId10"/>
              </a:rPr>
              <a:t>kutatások</a:t>
            </a:r>
            <a:r>
              <a:rPr lang="en-US" sz="1600" u="sng" dirty="0">
                <a:hlinkClick r:id="rId10"/>
              </a:rPr>
              <a:t> </a:t>
            </a:r>
            <a:r>
              <a:rPr lang="en-US" sz="1600" u="sng" dirty="0" err="1">
                <a:hlinkClick r:id="rId10"/>
              </a:rPr>
              <a:t>nemek</a:t>
            </a:r>
            <a:r>
              <a:rPr lang="en-US" sz="1600" u="sng" dirty="0">
                <a:hlinkClick r:id="rId10"/>
              </a:rPr>
              <a:t> </a:t>
            </a:r>
            <a:r>
              <a:rPr lang="en-US" sz="1600" u="sng" dirty="0" err="1">
                <a:hlinkClick r:id="rId10"/>
              </a:rPr>
              <a:t>közötti</a:t>
            </a:r>
            <a:r>
              <a:rPr lang="en-US" sz="1600" u="sng" dirty="0">
                <a:hlinkClick r:id="rId10"/>
              </a:rPr>
              <a:t> </a:t>
            </a:r>
            <a:r>
              <a:rPr lang="en-US" sz="1600" u="sng" dirty="0" err="1">
                <a:hlinkClick r:id="rId10"/>
              </a:rPr>
              <a:t>esélyegyenlőséggel</a:t>
            </a:r>
            <a:r>
              <a:rPr lang="en-US" sz="1600" u="sng" dirty="0">
                <a:hlinkClick r:id="rId10"/>
              </a:rPr>
              <a:t> </a:t>
            </a:r>
            <a:r>
              <a:rPr lang="en-US" sz="1600" u="sng" dirty="0" err="1">
                <a:hlinkClick r:id="rId10"/>
              </a:rPr>
              <a:t>kapcsolatos</a:t>
            </a:r>
            <a:r>
              <a:rPr lang="en-US" sz="1600" u="sng" dirty="0">
                <a:hlinkClick r:id="rId10"/>
              </a:rPr>
              <a:t> </a:t>
            </a:r>
            <a:r>
              <a:rPr lang="en-US" sz="1600" u="sng" dirty="0" err="1">
                <a:hlinkClick r:id="rId10"/>
              </a:rPr>
              <a:t>eszköztára</a:t>
            </a:r>
            <a:r>
              <a:rPr lang="en-US" sz="1600" u="sng" dirty="0">
                <a:hlinkClick r:id="rId10"/>
              </a:rPr>
              <a:t> (Yellow Window Toolkit)</a:t>
            </a:r>
            <a:endParaRPr lang="en-US" sz="1600" dirty="0"/>
          </a:p>
          <a:p>
            <a:pPr lvl="0">
              <a:lnSpc>
                <a:spcPct val="120000"/>
              </a:lnSpc>
            </a:pPr>
            <a:endParaRPr lang="en-GB" sz="1600" dirty="0"/>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11"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844467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cs-CZ" sz="160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lIns="91440" tIns="45720" rIns="91440" bIns="45720" rtlCol="0" anchor="t">
            <a:spAutoFit/>
          </a:bodyPr>
          <a:lstStyle/>
          <a:p>
            <a:pPr algn="ctr"/>
            <a:r>
              <a:rPr lang="hu-HU" sz="4000" b="1" dirty="0">
                <a:solidFill>
                  <a:schemeClr val="tx1">
                    <a:lumMod val="65000"/>
                    <a:lumOff val="35000"/>
                  </a:schemeClr>
                </a:solidFill>
                <a:latin typeface="Calibri"/>
                <a:cs typeface="Calibri"/>
              </a:rPr>
              <a:t>Záró</a:t>
            </a:r>
            <a:r>
              <a:rPr lang="en-US" sz="4000" b="1" dirty="0">
                <a:solidFill>
                  <a:schemeClr val="tx1">
                    <a:lumMod val="65000"/>
                    <a:lumOff val="35000"/>
                  </a:schemeClr>
                </a:solidFill>
                <a:latin typeface="Calibri"/>
                <a:cs typeface="Calibri"/>
              </a:rPr>
              <a:t> </a:t>
            </a:r>
            <a:r>
              <a:rPr lang="en-US" sz="4000" b="1" dirty="0" err="1">
                <a:solidFill>
                  <a:schemeClr val="tx1">
                    <a:lumMod val="65000"/>
                    <a:lumOff val="35000"/>
                  </a:schemeClr>
                </a:solidFill>
                <a:latin typeface="Calibri"/>
                <a:cs typeface="Calibri"/>
              </a:rPr>
              <a:t>kérdőív</a:t>
            </a:r>
            <a:endParaRPr lang="cs-CZ" sz="3200" b="1" i="0" dirty="0">
              <a:solidFill>
                <a:schemeClr val="tx1">
                  <a:lumMod val="65000"/>
                  <a:lumOff val="35000"/>
                </a:schemeClr>
              </a:solidFill>
              <a:latin typeface="Calibri"/>
              <a:cs typeface="Calibri"/>
            </a:endParaRPr>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2052" name="Picture 4">
            <a:extLst>
              <a:ext uri="{FF2B5EF4-FFF2-40B4-BE49-F238E27FC236}">
                <a16:creationId xmlns:a16="http://schemas.microsoft.com/office/drawing/2014/main" id="{380D5081-021E-4FBB-900E-445EF6E6A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918" y="231679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521CE6F-77B2-4144-8585-71F29E079B53}"/>
              </a:ext>
            </a:extLst>
          </p:cNvPr>
          <p:cNvSpPr txBox="1"/>
          <p:nvPr/>
        </p:nvSpPr>
        <p:spPr>
          <a:xfrm>
            <a:off x="4404678" y="2190307"/>
            <a:ext cx="4287201" cy="1569660"/>
          </a:xfrm>
          <a:prstGeom prst="rect">
            <a:avLst/>
          </a:prstGeom>
          <a:noFill/>
        </p:spPr>
        <p:txBody>
          <a:bodyPr wrap="square" rtlCol="0">
            <a:spAutoFit/>
          </a:bodyPr>
          <a:lstStyle/>
          <a:p>
            <a:r>
              <a:rPr lang="en-US" sz="2400" dirty="0" err="1"/>
              <a:t>Mielőtt</a:t>
            </a:r>
            <a:r>
              <a:rPr lang="en-US" sz="2400" dirty="0"/>
              <a:t> </a:t>
            </a:r>
            <a:r>
              <a:rPr lang="hu-HU" sz="2400" dirty="0"/>
              <a:t>távozna</a:t>
            </a:r>
            <a:r>
              <a:rPr lang="en-US" sz="2400" dirty="0"/>
              <a:t>, </a:t>
            </a:r>
            <a:r>
              <a:rPr lang="en-US" sz="2400" dirty="0" err="1"/>
              <a:t>szívesen</a:t>
            </a:r>
            <a:r>
              <a:rPr lang="en-US" sz="2400" dirty="0"/>
              <a:t> </a:t>
            </a:r>
            <a:r>
              <a:rPr lang="en-US" sz="2400" dirty="0" err="1"/>
              <a:t>meghallgatnánk</a:t>
            </a:r>
            <a:r>
              <a:rPr lang="en-US" sz="2400" dirty="0"/>
              <a:t> a </a:t>
            </a:r>
            <a:r>
              <a:rPr lang="en-US" sz="2400" dirty="0" err="1"/>
              <a:t>visszajelzéseit</a:t>
            </a:r>
            <a:r>
              <a:rPr lang="en-US" sz="2400" dirty="0"/>
              <a:t>.</a:t>
            </a:r>
            <a:br>
              <a:rPr lang="en-US" sz="2400" dirty="0"/>
            </a:br>
            <a:r>
              <a:rPr lang="en-US" sz="2400" b="1" dirty="0" err="1"/>
              <a:t>Kérjük</a:t>
            </a:r>
            <a:r>
              <a:rPr lang="en-US" sz="2400" b="1" dirty="0"/>
              <a:t>, a QR-</a:t>
            </a:r>
            <a:r>
              <a:rPr lang="en-US" sz="2400" b="1" dirty="0" err="1"/>
              <a:t>kódot</a:t>
            </a:r>
            <a:r>
              <a:rPr lang="en-US" sz="2400" b="1" dirty="0"/>
              <a:t> </a:t>
            </a:r>
            <a:r>
              <a:rPr lang="en-US" sz="2400" b="1" dirty="0" err="1"/>
              <a:t>beolvasva</a:t>
            </a:r>
            <a:r>
              <a:rPr lang="en-US" sz="2400" b="1" dirty="0"/>
              <a:t> </a:t>
            </a:r>
            <a:r>
              <a:rPr lang="en-US" sz="2400" b="1" dirty="0" err="1"/>
              <a:t>töltse</a:t>
            </a:r>
            <a:r>
              <a:rPr lang="en-US" sz="2400" b="1" dirty="0"/>
              <a:t> ki a </a:t>
            </a:r>
            <a:r>
              <a:rPr lang="hu-HU" sz="2400" b="1" dirty="0"/>
              <a:t>záró </a:t>
            </a:r>
            <a:r>
              <a:rPr lang="en-US" sz="2400" b="1" dirty="0" err="1"/>
              <a:t>felmérést</a:t>
            </a:r>
            <a:r>
              <a:rPr lang="en-US" sz="2400" b="1" dirty="0"/>
              <a:t>. </a:t>
            </a:r>
            <a:endParaRPr lang="ca-ES" sz="2400" dirty="0"/>
          </a:p>
        </p:txBody>
      </p:sp>
    </p:spTree>
    <p:extLst>
      <p:ext uri="{BB962C8B-B14F-4D97-AF65-F5344CB8AC3E}">
        <p14:creationId xmlns:p14="http://schemas.microsoft.com/office/powerpoint/2010/main" val="1661593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2" name="Zástupný obsah 2">
            <a:extLst>
              <a:ext uri="{FF2B5EF4-FFF2-40B4-BE49-F238E27FC236}">
                <a16:creationId xmlns:a16="http://schemas.microsoft.com/office/drawing/2014/main" id="{5ECD023D-87B4-726D-145D-3B7B26834270}"/>
              </a:ext>
            </a:extLst>
          </p:cNvPr>
          <p:cNvSpPr txBox="1">
            <a:spLocks/>
          </p:cNvSpPr>
          <p:nvPr/>
        </p:nvSpPr>
        <p:spPr>
          <a:xfrm>
            <a:off x="1547981" y="3067126"/>
            <a:ext cx="9523404" cy="17898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800" b="1" dirty="0"/>
              <a:t>A nemi dimenzió </a:t>
            </a:r>
            <a:r>
              <a:rPr lang="hu-HU" sz="2800" b="1" dirty="0"/>
              <a:t>megjelenése</a:t>
            </a:r>
            <a:r>
              <a:rPr lang="it-IT" sz="2800" b="1" dirty="0"/>
              <a:t> a kutatásban</a:t>
            </a:r>
            <a:endParaRPr lang="hu-HU" sz="2800" b="1" dirty="0">
              <a:solidFill>
                <a:schemeClr val="tx1">
                  <a:lumMod val="65000"/>
                  <a:lumOff val="35000"/>
                </a:schemeClr>
              </a:solidFill>
              <a:latin typeface="Calibri"/>
              <a:cs typeface="Calibri"/>
            </a:endParaRPr>
          </a:p>
          <a:p>
            <a:pPr algn="l"/>
            <a:r>
              <a:rPr lang="hu-HU" dirty="0"/>
              <a:t>A projektekben megjelenő nemek közötti egyenlőség, valamint a nemek közötti egyenlőséget támogató finanszírozási lehetőségek</a:t>
            </a:r>
            <a:endParaRPr lang="en-US" dirty="0">
              <a:solidFill>
                <a:schemeClr val="tx1">
                  <a:lumMod val="65000"/>
                  <a:lumOff val="35000"/>
                </a:schemeClr>
              </a:solidFill>
              <a:latin typeface="Calibri"/>
              <a:cs typeface="Calibri"/>
            </a:endParaRPr>
          </a:p>
          <a:p>
            <a:pPr algn="l"/>
            <a:r>
              <a:rPr lang="hu-HU" sz="1800" dirty="0">
                <a:solidFill>
                  <a:schemeClr val="tx1">
                    <a:lumMod val="65000"/>
                    <a:lumOff val="35000"/>
                  </a:schemeClr>
                </a:solidFill>
                <a:highlight>
                  <a:srgbClr val="C0C0C0"/>
                </a:highlight>
                <a:latin typeface="Calibri"/>
                <a:cs typeface="Calibri"/>
              </a:rPr>
              <a:t>&lt;</a:t>
            </a:r>
            <a:r>
              <a:rPr lang="en-US" sz="1800" i="1" dirty="0" err="1">
                <a:solidFill>
                  <a:schemeClr val="tx1">
                    <a:lumMod val="65000"/>
                    <a:lumOff val="35000"/>
                  </a:schemeClr>
                </a:solidFill>
                <a:highlight>
                  <a:srgbClr val="C0C0C0"/>
                </a:highlight>
                <a:latin typeface="Calibri"/>
                <a:cs typeface="Calibri"/>
              </a:rPr>
              <a:t>Dátum</a:t>
            </a:r>
            <a:r>
              <a:rPr lang="en-US" sz="1800" i="1" dirty="0">
                <a:solidFill>
                  <a:schemeClr val="tx1">
                    <a:lumMod val="65000"/>
                    <a:lumOff val="35000"/>
                  </a:schemeClr>
                </a:solidFill>
                <a:highlight>
                  <a:srgbClr val="C0C0C0"/>
                </a:highlight>
                <a:latin typeface="Calibri"/>
                <a:cs typeface="Calibri"/>
              </a:rPr>
              <a:t>. A </a:t>
            </a:r>
            <a:r>
              <a:rPr lang="en-US" sz="1800" i="1" dirty="0" err="1">
                <a:solidFill>
                  <a:schemeClr val="tx1">
                    <a:lumMod val="65000"/>
                    <a:lumOff val="35000"/>
                  </a:schemeClr>
                </a:solidFill>
                <a:highlight>
                  <a:srgbClr val="C0C0C0"/>
                </a:highlight>
                <a:latin typeface="Calibri"/>
                <a:cs typeface="Calibri"/>
              </a:rPr>
              <a:t>moderátor</a:t>
            </a:r>
            <a:r>
              <a:rPr lang="en-US" sz="1800" i="1" dirty="0">
                <a:solidFill>
                  <a:schemeClr val="tx1">
                    <a:lumMod val="65000"/>
                    <a:lumOff val="35000"/>
                  </a:schemeClr>
                </a:solidFill>
                <a:highlight>
                  <a:srgbClr val="C0C0C0"/>
                </a:highlight>
                <a:latin typeface="Calibri"/>
                <a:cs typeface="Calibri"/>
              </a:rPr>
              <a:t> neve, e-mail </a:t>
            </a:r>
            <a:r>
              <a:rPr lang="en-US" sz="1800" i="1" dirty="0" err="1">
                <a:solidFill>
                  <a:schemeClr val="tx1">
                    <a:lumMod val="65000"/>
                    <a:lumOff val="35000"/>
                  </a:schemeClr>
                </a:solidFill>
                <a:highlight>
                  <a:srgbClr val="C0C0C0"/>
                </a:highlight>
                <a:latin typeface="Calibri"/>
                <a:cs typeface="Calibri"/>
              </a:rPr>
              <a:t>címe</a:t>
            </a:r>
            <a:r>
              <a:rPr lang="en-US" sz="1800" i="1" dirty="0">
                <a:solidFill>
                  <a:schemeClr val="tx1">
                    <a:lumMod val="65000"/>
                    <a:lumOff val="35000"/>
                  </a:schemeClr>
                </a:solidFill>
                <a:highlight>
                  <a:srgbClr val="C0C0C0"/>
                </a:highlight>
                <a:latin typeface="Calibri"/>
                <a:cs typeface="Calibri"/>
              </a:rPr>
              <a:t>.</a:t>
            </a:r>
            <a:r>
              <a:rPr lang="hu-HU" sz="1800" dirty="0">
                <a:solidFill>
                  <a:schemeClr val="tx1">
                    <a:lumMod val="65000"/>
                    <a:lumOff val="35000"/>
                  </a:schemeClr>
                </a:solidFill>
                <a:highlight>
                  <a:srgbClr val="C0C0C0"/>
                </a:highlight>
                <a:latin typeface="Calibri"/>
                <a:cs typeface="Calibri"/>
              </a:rPr>
              <a:t>&gt;</a:t>
            </a:r>
            <a:endParaRPr lang="en-US" sz="1800" dirty="0">
              <a:solidFill>
                <a:schemeClr val="tx1">
                  <a:lumMod val="65000"/>
                  <a:lumOff val="35000"/>
                </a:schemeClr>
              </a:solidFill>
              <a:highlight>
                <a:srgbClr val="C0C0C0"/>
              </a:highlight>
              <a:latin typeface="Calibri"/>
              <a:cs typeface="Calibri"/>
            </a:endParaRPr>
          </a:p>
          <a:p>
            <a:pPr algn="l"/>
            <a:endParaRPr lang="en-US" sz="1100" b="1"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160555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E7CB8-8B68-1EA8-9A37-FDD3665DFBCE}"/>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id="{378C1E48-CEEA-7788-99F4-67D5118DDB14}"/>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Napirend</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E883F064-C140-D132-A13B-B4F4D223B776}"/>
              </a:ext>
            </a:extLst>
          </p:cNvPr>
          <p:cNvSpPr txBox="1"/>
          <p:nvPr/>
        </p:nvSpPr>
        <p:spPr>
          <a:xfrm>
            <a:off x="1470742" y="2251439"/>
            <a:ext cx="9806858" cy="3040704"/>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libri"/>
                <a:cs typeface="Calibri"/>
              </a:rPr>
              <a:t> 9</a:t>
            </a:r>
            <a:r>
              <a:rPr lang="hu-HU" sz="1800" b="0" i="0" u="none" strike="noStrike" baseline="0" dirty="0">
                <a:solidFill>
                  <a:srgbClr val="000000"/>
                </a:solidFill>
                <a:latin typeface="Calibri"/>
                <a:cs typeface="Calibri"/>
              </a:rPr>
              <a:t>:</a:t>
            </a:r>
            <a:r>
              <a:rPr lang="en-US" sz="1800" b="0" i="0" u="none" strike="noStrike" baseline="0" dirty="0">
                <a:solidFill>
                  <a:srgbClr val="000000"/>
                </a:solidFill>
                <a:latin typeface="Calibri"/>
                <a:cs typeface="Calibri"/>
              </a:rPr>
              <a:t>30 – 10</a:t>
            </a:r>
            <a:r>
              <a:rPr lang="hu-HU" sz="1800" b="0" i="0" u="none" strike="noStrike" baseline="0" dirty="0">
                <a:solidFill>
                  <a:srgbClr val="000000"/>
                </a:solidFill>
                <a:latin typeface="Calibri"/>
                <a:cs typeface="Calibri"/>
              </a:rPr>
              <a:t>:</a:t>
            </a:r>
            <a:r>
              <a:rPr lang="en-US" sz="1800" b="0" i="0" u="none" strike="noStrike" baseline="0" dirty="0">
                <a:solidFill>
                  <a:srgbClr val="000000"/>
                </a:solidFill>
                <a:latin typeface="Calibri"/>
                <a:cs typeface="Calibri"/>
              </a:rPr>
              <a:t>00 </a:t>
            </a:r>
            <a:r>
              <a:rPr lang="en-US" sz="1800" i="0" u="none" strike="noStrike" baseline="0" dirty="0">
                <a:solidFill>
                  <a:srgbClr val="000000"/>
                </a:solidFill>
                <a:latin typeface="Calibri"/>
                <a:cs typeface="Calibri"/>
              </a:rPr>
              <a:t>Köszöntő </a:t>
            </a:r>
            <a:r>
              <a:rPr lang="en-US" sz="1800" i="0" u="none" strike="noStrike" baseline="0" dirty="0" err="1">
                <a:solidFill>
                  <a:srgbClr val="000000"/>
                </a:solidFill>
                <a:latin typeface="Calibri"/>
                <a:cs typeface="Calibri"/>
              </a:rPr>
              <a:t>és</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áttekintés</a:t>
            </a:r>
            <a:endParaRPr lang="en-US" sz="1800" i="0" u="none" strike="noStrike" baseline="0" dirty="0">
              <a:solidFill>
                <a:srgbClr val="000000"/>
              </a:solidFill>
              <a:latin typeface="Calibri"/>
              <a:cs typeface="Calibri"/>
            </a:endParaRPr>
          </a:p>
          <a:p>
            <a:pPr>
              <a:lnSpc>
                <a:spcPct val="150000"/>
              </a:lnSpc>
            </a:pPr>
            <a:r>
              <a:rPr lang="fr-FR" sz="1800" b="0" i="0" u="none" strike="noStrike" baseline="0" dirty="0">
                <a:solidFill>
                  <a:srgbClr val="000000"/>
                </a:solidFill>
                <a:latin typeface="Calibri"/>
                <a:cs typeface="Calibri"/>
              </a:rPr>
              <a:t>10:00 - 11:30 </a:t>
            </a:r>
            <a:r>
              <a:rPr lang="hu-HU" b="1" dirty="0">
                <a:solidFill>
                  <a:schemeClr val="accent6"/>
                </a:solidFill>
                <a:latin typeface="Calibri"/>
                <a:cs typeface="Calibri"/>
              </a:rPr>
              <a:t>1</a:t>
            </a:r>
            <a:r>
              <a:rPr lang="fr-FR" sz="1800" b="1" i="0" u="none" strike="noStrike" baseline="0" dirty="0">
                <a:solidFill>
                  <a:schemeClr val="accent6"/>
                </a:solidFill>
                <a:latin typeface="Calibri"/>
                <a:cs typeface="Calibri"/>
              </a:rPr>
              <a:t>. rész</a:t>
            </a:r>
            <a:r>
              <a:rPr lang="hu-HU" sz="1800" b="1" i="0" u="none" strike="noStrike" baseline="0" dirty="0">
                <a:solidFill>
                  <a:schemeClr val="accent6"/>
                </a:solidFill>
                <a:latin typeface="Calibri"/>
                <a:cs typeface="Calibri"/>
              </a:rPr>
              <a:t>:</a:t>
            </a:r>
            <a:r>
              <a:rPr lang="fr-FR" sz="1800" b="1" i="0" u="none" strike="noStrike" baseline="0" dirty="0">
                <a:solidFill>
                  <a:schemeClr val="accent6"/>
                </a:solidFill>
                <a:latin typeface="Calibri"/>
                <a:cs typeface="Calibri"/>
              </a:rPr>
              <a:t> </a:t>
            </a:r>
            <a:r>
              <a:rPr lang="en-US" sz="1800" b="1" i="0" u="none" strike="noStrike" baseline="0" dirty="0" err="1">
                <a:solidFill>
                  <a:schemeClr val="accent6"/>
                </a:solidFill>
                <a:latin typeface="Calibri"/>
                <a:cs typeface="Calibri"/>
              </a:rPr>
              <a:t>Nemek</a:t>
            </a:r>
            <a:r>
              <a:rPr lang="en-US" sz="1800" b="1" i="0" u="none" strike="noStrike" baseline="0" dirty="0">
                <a:solidFill>
                  <a:schemeClr val="accent6"/>
                </a:solidFill>
                <a:latin typeface="Calibri"/>
                <a:cs typeface="Calibri"/>
              </a:rPr>
              <a:t> </a:t>
            </a:r>
            <a:r>
              <a:rPr lang="en-US" sz="1800" b="1" i="0" u="none" strike="noStrike" baseline="0" dirty="0" err="1">
                <a:solidFill>
                  <a:schemeClr val="accent6"/>
                </a:solidFill>
                <a:latin typeface="Calibri"/>
                <a:cs typeface="Calibri"/>
              </a:rPr>
              <a:t>közötti</a:t>
            </a:r>
            <a:r>
              <a:rPr lang="en-US" sz="1800" b="1" i="0" u="none" strike="noStrike" baseline="0" dirty="0">
                <a:solidFill>
                  <a:schemeClr val="accent6"/>
                </a:solidFill>
                <a:latin typeface="Calibri"/>
                <a:cs typeface="Calibri"/>
              </a:rPr>
              <a:t> </a:t>
            </a:r>
            <a:r>
              <a:rPr lang="hu-HU" sz="1800" b="1" i="0" u="none" strike="noStrike" baseline="0" dirty="0">
                <a:solidFill>
                  <a:schemeClr val="accent6"/>
                </a:solidFill>
                <a:latin typeface="Calibri"/>
                <a:cs typeface="Calibri"/>
              </a:rPr>
              <a:t>esély</a:t>
            </a:r>
            <a:r>
              <a:rPr lang="en-US" sz="1800" b="1" i="0" u="none" strike="noStrike" baseline="0" dirty="0" err="1">
                <a:solidFill>
                  <a:schemeClr val="accent6"/>
                </a:solidFill>
                <a:latin typeface="Calibri"/>
                <a:cs typeface="Calibri"/>
              </a:rPr>
              <a:t>egyenlőség</a:t>
            </a:r>
            <a:r>
              <a:rPr lang="hu-HU" sz="1800" b="1" i="0" u="none" strike="noStrike" baseline="0" dirty="0">
                <a:solidFill>
                  <a:schemeClr val="accent6"/>
                </a:solidFill>
                <a:latin typeface="Calibri"/>
                <a:cs typeface="Calibri"/>
              </a:rPr>
              <a:t> megjelenése </a:t>
            </a:r>
            <a:r>
              <a:rPr lang="en-US" sz="1800" b="1" i="0" u="none" strike="noStrike" baseline="0" dirty="0">
                <a:solidFill>
                  <a:schemeClr val="accent6"/>
                </a:solidFill>
                <a:latin typeface="Calibri"/>
                <a:cs typeface="Calibri"/>
              </a:rPr>
              <a:t>a </a:t>
            </a:r>
            <a:r>
              <a:rPr lang="en-US" sz="1800" b="1" i="0" u="none" strike="noStrike" baseline="0" dirty="0" err="1">
                <a:solidFill>
                  <a:schemeClr val="accent6"/>
                </a:solidFill>
                <a:latin typeface="Calibri"/>
                <a:cs typeface="Calibri"/>
              </a:rPr>
              <a:t>Horizont</a:t>
            </a:r>
            <a:r>
              <a:rPr lang="en-US" sz="1800" b="1" i="0" u="none" strike="noStrike" baseline="0" dirty="0">
                <a:solidFill>
                  <a:schemeClr val="accent6"/>
                </a:solidFill>
                <a:latin typeface="Calibri"/>
                <a:cs typeface="Calibri"/>
              </a:rPr>
              <a:t> Európa </a:t>
            </a:r>
            <a:r>
              <a:rPr lang="en-US" sz="1800" b="1" i="0" u="none" strike="noStrike" baseline="0" dirty="0" err="1">
                <a:solidFill>
                  <a:schemeClr val="accent6"/>
                </a:solidFill>
                <a:latin typeface="Calibri"/>
                <a:cs typeface="Calibri"/>
              </a:rPr>
              <a:t>projektekben</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30 – 11</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45 Szünet</a:t>
            </a:r>
          </a:p>
          <a:p>
            <a:pPr>
              <a:lnSpc>
                <a:spcPct val="150000"/>
              </a:lnSpc>
            </a:pPr>
            <a:r>
              <a:rPr lang="fr-FR" sz="1800" b="0" i="0" u="none" strike="noStrike" baseline="0" dirty="0">
                <a:solidFill>
                  <a:srgbClr val="000000"/>
                </a:solidFill>
                <a:latin typeface="Calibri"/>
                <a:cs typeface="Calibri"/>
              </a:rPr>
              <a:t>11:45 – 11</a:t>
            </a:r>
            <a:r>
              <a:rPr lang="hu-HU" sz="1800" b="0" i="0" u="none" strike="noStrike" baseline="0" dirty="0">
                <a:solidFill>
                  <a:srgbClr val="000000"/>
                </a:solidFill>
                <a:latin typeface="Calibri"/>
                <a:cs typeface="Calibri"/>
              </a:rPr>
              <a:t>:</a:t>
            </a:r>
            <a:r>
              <a:rPr lang="fr-FR" sz="1800" b="0" i="0" u="none" strike="noStrike" baseline="0" dirty="0">
                <a:solidFill>
                  <a:srgbClr val="000000"/>
                </a:solidFill>
                <a:latin typeface="Calibri"/>
                <a:cs typeface="Calibri"/>
              </a:rPr>
              <a:t>30 </a:t>
            </a:r>
            <a:r>
              <a:rPr lang="fr-FR" sz="1800" b="1" i="0" u="none" strike="noStrike" baseline="0" dirty="0">
                <a:solidFill>
                  <a:srgbClr val="000000"/>
                </a:solidFill>
                <a:latin typeface="Calibri"/>
                <a:cs typeface="Calibri"/>
              </a:rPr>
              <a:t>2. rész.</a:t>
            </a:r>
            <a:r>
              <a:rPr lang="hu-HU" sz="1800" b="1" i="0" u="none" strike="noStrike" baseline="0" dirty="0">
                <a:solidFill>
                  <a:srgbClr val="000000"/>
                </a:solidFill>
                <a:latin typeface="Calibri"/>
                <a:cs typeface="Calibri"/>
              </a:rPr>
              <a:t>:</a:t>
            </a:r>
            <a:r>
              <a:rPr lang="fr-FR" sz="1800" b="1" i="0" u="none" strike="noStrike" baseline="0" dirty="0">
                <a:solidFill>
                  <a:srgbClr val="000000"/>
                </a:solidFill>
                <a:latin typeface="Calibri"/>
                <a:cs typeface="Calibri"/>
              </a:rPr>
              <a:t> </a:t>
            </a:r>
            <a:r>
              <a:rPr lang="ca-ES" sz="1800" i="0" u="none" strike="noStrike" baseline="0" dirty="0">
                <a:solidFill>
                  <a:srgbClr val="000000"/>
                </a:solidFill>
                <a:latin typeface="Calibri"/>
                <a:cs typeface="Calibri"/>
              </a:rPr>
              <a:t>A kutatási projektek nemi dimenziója</a:t>
            </a:r>
          </a:p>
          <a:p>
            <a:pPr>
              <a:lnSpc>
                <a:spcPct val="150000"/>
              </a:lnSpc>
            </a:pPr>
            <a:r>
              <a:rPr lang="fr-FR" sz="1800" i="0" u="none" strike="noStrike" baseline="0" dirty="0">
                <a:solidFill>
                  <a:srgbClr val="000000"/>
                </a:solidFill>
                <a:latin typeface="Calibri"/>
                <a:cs typeface="Calibri"/>
              </a:rPr>
              <a:t>12</a:t>
            </a:r>
            <a:r>
              <a:rPr lang="hu-HU" sz="1800" i="0" u="none" strike="noStrike" baseline="0" dirty="0">
                <a:solidFill>
                  <a:srgbClr val="000000"/>
                </a:solidFill>
                <a:latin typeface="Calibri"/>
                <a:cs typeface="Calibri"/>
              </a:rPr>
              <a:t>:</a:t>
            </a:r>
            <a:r>
              <a:rPr lang="fr-FR" sz="1800" i="0" u="none" strike="noStrike" baseline="0" dirty="0">
                <a:solidFill>
                  <a:srgbClr val="000000"/>
                </a:solidFill>
                <a:latin typeface="Calibri"/>
                <a:cs typeface="Calibri"/>
              </a:rPr>
              <a:t>45 – 13</a:t>
            </a:r>
            <a:r>
              <a:rPr lang="hu-HU" sz="1800" i="0" u="none" strike="noStrike" baseline="0" dirty="0">
                <a:solidFill>
                  <a:srgbClr val="000000"/>
                </a:solidFill>
                <a:latin typeface="Calibri"/>
                <a:cs typeface="Calibri"/>
              </a:rPr>
              <a:t>:</a:t>
            </a:r>
            <a:r>
              <a:rPr lang="fr-FR" sz="1800" i="0" u="none" strike="noStrike" baseline="0" dirty="0">
                <a:solidFill>
                  <a:srgbClr val="000000"/>
                </a:solidFill>
                <a:latin typeface="Calibri"/>
                <a:cs typeface="Calibri"/>
              </a:rPr>
              <a:t>15 </a:t>
            </a:r>
            <a:r>
              <a:rPr lang="fr-FR" sz="1800" b="1" i="0" u="none" strike="noStrike" baseline="0" dirty="0">
                <a:solidFill>
                  <a:srgbClr val="000000"/>
                </a:solidFill>
                <a:latin typeface="Calibri"/>
                <a:cs typeface="Calibri"/>
              </a:rPr>
              <a:t>3. rész. </a:t>
            </a:r>
            <a:r>
              <a:rPr lang="en-US" sz="1800" i="0" u="none" strike="noStrike" baseline="0" dirty="0">
                <a:solidFill>
                  <a:srgbClr val="000000"/>
                </a:solidFill>
                <a:latin typeface="Calibri"/>
                <a:cs typeface="Calibri"/>
              </a:rPr>
              <a:t>A </a:t>
            </a:r>
            <a:r>
              <a:rPr lang="en-US" sz="1800" i="0" u="none" strike="noStrike" baseline="0" dirty="0" err="1">
                <a:solidFill>
                  <a:srgbClr val="000000"/>
                </a:solidFill>
                <a:latin typeface="Calibri"/>
                <a:cs typeface="Calibri"/>
              </a:rPr>
              <a:t>nemek</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közötti</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egyenlőséggel</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kapcsolatos</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uniós</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finanszírozási</a:t>
            </a:r>
            <a:r>
              <a:rPr lang="en-US" sz="1800" i="0" u="none" strike="noStrike" baseline="0" dirty="0">
                <a:solidFill>
                  <a:srgbClr val="000000"/>
                </a:solidFill>
                <a:latin typeface="Calibri"/>
                <a:cs typeface="Calibri"/>
              </a:rPr>
              <a:t> </a:t>
            </a:r>
            <a:r>
              <a:rPr lang="en-US" sz="1800" i="0" u="none" strike="noStrike" baseline="0" dirty="0" err="1">
                <a:solidFill>
                  <a:srgbClr val="000000"/>
                </a:solidFill>
                <a:latin typeface="Calibri"/>
                <a:cs typeface="Calibri"/>
              </a:rPr>
              <a:t>lehetőségek</a:t>
            </a:r>
            <a:r>
              <a:rPr lang="en-US" sz="1800" i="0" u="none" strike="noStrike" baseline="0" dirty="0">
                <a:solidFill>
                  <a:srgbClr val="000000"/>
                </a:solidFill>
                <a:latin typeface="Calibri"/>
                <a:cs typeface="Calibri"/>
              </a:rPr>
              <a:t> </a:t>
            </a:r>
          </a:p>
          <a:p>
            <a:pPr>
              <a:lnSpc>
                <a:spcPct val="150000"/>
              </a:lnSpc>
            </a:pPr>
            <a:r>
              <a:rPr lang="ca-ES" sz="1800" b="0" i="0" u="none" strike="noStrike" baseline="0" dirty="0">
                <a:solidFill>
                  <a:srgbClr val="000000"/>
                </a:solidFill>
                <a:latin typeface="Calibri"/>
                <a:cs typeface="Calibri"/>
              </a:rPr>
              <a:t>13</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15 – 13</a:t>
            </a:r>
            <a:r>
              <a:rPr lang="hu-HU" sz="1800" b="0" i="0" u="none" strike="noStrike" baseline="0" dirty="0">
                <a:solidFill>
                  <a:srgbClr val="000000"/>
                </a:solidFill>
                <a:latin typeface="Calibri"/>
                <a:cs typeface="Calibri"/>
              </a:rPr>
              <a:t>:</a:t>
            </a:r>
            <a:r>
              <a:rPr lang="ca-ES" sz="1800" b="0" i="0" u="none" strike="noStrike" baseline="0" dirty="0">
                <a:solidFill>
                  <a:srgbClr val="000000"/>
                </a:solidFill>
                <a:latin typeface="Calibri"/>
                <a:cs typeface="Calibri"/>
              </a:rPr>
              <a:t>30 Zárás</a:t>
            </a:r>
          </a:p>
          <a:p>
            <a:pPr algn="just">
              <a:lnSpc>
                <a:spcPct val="150000"/>
              </a:lnSpc>
            </a:pPr>
            <a:endParaRPr lang="en-US" sz="2200" b="1" dirty="0">
              <a:latin typeface="Calibri"/>
              <a:cs typeface="Calibri"/>
            </a:endParaRPr>
          </a:p>
        </p:txBody>
      </p:sp>
      <p:pic>
        <p:nvPicPr>
          <p:cNvPr id="6" name="Imagen 3">
            <a:extLst>
              <a:ext uri="{FF2B5EF4-FFF2-40B4-BE49-F238E27FC236}">
                <a16:creationId xmlns:a16="http://schemas.microsoft.com/office/drawing/2014/main" id="{EDF4BD9E-7E87-321D-6EB6-576D803BDBA0}"/>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4087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2100847" y="2090172"/>
            <a:ext cx="7990306" cy="3539430"/>
          </a:xfrm>
          <a:prstGeom prst="rect">
            <a:avLst/>
          </a:prstGeom>
          <a:solidFill>
            <a:schemeClr val="bg1"/>
          </a:solidFill>
          <a:effectLst/>
        </p:spPr>
        <p:txBody>
          <a:bodyPr wrap="square" rtlCol="0">
            <a:spAutoFit/>
          </a:bodyPr>
          <a:lstStyle/>
          <a:p>
            <a:pPr algn="just"/>
            <a:r>
              <a:rPr lang="hu-HU" sz="2800" noProof="0" dirty="0"/>
              <a:t>A Horizont Európa keretprogram pályázóinak, amelyek </a:t>
            </a:r>
            <a:r>
              <a:rPr lang="hu-HU" sz="2800" b="1" noProof="0" dirty="0"/>
              <a:t>valamely tagállamban vagy társult </a:t>
            </a:r>
            <a:r>
              <a:rPr lang="hu-HU" sz="2800" noProof="0" dirty="0"/>
              <a:t>országban székhellyel rendelkező </a:t>
            </a:r>
            <a:r>
              <a:rPr lang="hu-HU" sz="2800" b="1" noProof="0" dirty="0"/>
              <a:t>közintézmények, kutatási szervezetek vagy felsőoktatási intézmények</a:t>
            </a:r>
            <a:r>
              <a:rPr lang="hu-HU" sz="2800" b="1" noProof="0" dirty="0">
                <a:solidFill>
                  <a:srgbClr val="2EA234"/>
                </a:solidFill>
              </a:rPr>
              <a:t>, rendelkezniük kell a nemek közötti egyenlőségre vonatkozó tervvel</a:t>
            </a:r>
            <a:r>
              <a:rPr lang="hu-HU" sz="2800" noProof="0" dirty="0"/>
              <a:t>, amely megfelel a </a:t>
            </a:r>
            <a:r>
              <a:rPr lang="hu-HU" sz="2800" b="1" noProof="0" dirty="0">
                <a:solidFill>
                  <a:srgbClr val="2EA234"/>
                </a:solidFill>
              </a:rPr>
              <a:t>négy kötelező követelménynek, és figyelembe veszi az ajánlott területeket is</a:t>
            </a:r>
            <a:r>
              <a:rPr lang="hu-HU" sz="2800" b="1" noProof="0" dirty="0"/>
              <a:t>.</a:t>
            </a:r>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954107"/>
          </a:xfrm>
          <a:prstGeom prst="rect">
            <a:avLst/>
          </a:prstGeom>
          <a:noFill/>
        </p:spPr>
        <p:txBody>
          <a:bodyPr wrap="square" rtlCol="0">
            <a:spAutoFit/>
          </a:bodyPr>
          <a:lstStyle/>
          <a:p>
            <a:pPr algn="ctr"/>
            <a:r>
              <a:rPr lang="en-US" sz="2800" b="1" dirty="0">
                <a:solidFill>
                  <a:schemeClr val="tx1">
                    <a:lumMod val="65000"/>
                    <a:lumOff val="35000"/>
                  </a:schemeClr>
                </a:solidFill>
                <a:latin typeface="Calibri"/>
                <a:cs typeface="Calibri"/>
              </a:rPr>
              <a:t>I. </a:t>
            </a:r>
            <a:r>
              <a:rPr lang="en-US" sz="2800" b="1" dirty="0" err="1">
                <a:solidFill>
                  <a:schemeClr val="tx1">
                    <a:lumMod val="65000"/>
                    <a:lumOff val="35000"/>
                  </a:schemeClr>
                </a:solidFill>
                <a:latin typeface="Calibri"/>
                <a:cs typeface="Calibri"/>
              </a:rPr>
              <a:t>Nemek</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közötti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egyenlőségi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terv</a:t>
            </a:r>
            <a:r>
              <a:rPr lang="en-US" sz="2800" b="1" dirty="0">
                <a:solidFill>
                  <a:schemeClr val="tx1">
                    <a:lumMod val="65000"/>
                    <a:lumOff val="35000"/>
                  </a:schemeClr>
                </a:solidFill>
                <a:latin typeface="Calibri"/>
                <a:cs typeface="Calibri"/>
              </a:rPr>
              <a:t> a </a:t>
            </a:r>
            <a:br>
              <a:rPr lang="hu-HU" sz="2800" b="1" dirty="0">
                <a:solidFill>
                  <a:schemeClr val="tx1">
                    <a:lumMod val="65000"/>
                    <a:lumOff val="35000"/>
                  </a:schemeClr>
                </a:solidFill>
                <a:latin typeface="Calibri"/>
                <a:cs typeface="Calibri"/>
              </a:rPr>
            </a:br>
            <a:r>
              <a:rPr lang="en-US" sz="2800" b="1" dirty="0" err="1">
                <a:solidFill>
                  <a:schemeClr val="tx1">
                    <a:lumMod val="65000"/>
                    <a:lumOff val="35000"/>
                  </a:schemeClr>
                </a:solidFill>
                <a:latin typeface="Calibri"/>
                <a:cs typeface="Calibri"/>
              </a:rPr>
              <a:t>Horizont</a:t>
            </a:r>
            <a:r>
              <a:rPr lang="en-US" sz="2800" b="1" dirty="0">
                <a:solidFill>
                  <a:schemeClr val="tx1">
                    <a:lumMod val="65000"/>
                    <a:lumOff val="35000"/>
                  </a:schemeClr>
                </a:solidFill>
                <a:latin typeface="Calibri"/>
                <a:cs typeface="Calibri"/>
              </a:rPr>
              <a:t> Európa </a:t>
            </a:r>
            <a:r>
              <a:rPr lang="en-US" sz="2800" b="1" dirty="0" err="1">
                <a:solidFill>
                  <a:schemeClr val="tx1">
                    <a:lumMod val="65000"/>
                    <a:lumOff val="35000"/>
                  </a:schemeClr>
                </a:solidFill>
                <a:latin typeface="Calibri"/>
                <a:cs typeface="Calibri"/>
              </a:rPr>
              <a:t>projektekben</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3" name="Picture 2" descr="Imatge que conté text, bandera, logotip, Font&#10;&#10;Descripció generada automàticament">
            <a:extLst>
              <a:ext uri="{FF2B5EF4-FFF2-40B4-BE49-F238E27FC236}">
                <a16:creationId xmlns:a16="http://schemas.microsoft.com/office/drawing/2014/main" id="{636BEE0F-DC16-5FB7-6DF8-294EB0D02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7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4C9C78F-10B1-4B1C-9E13-332AC293E749}"/>
              </a:ext>
            </a:extLst>
          </p:cNvPr>
          <p:cNvSpPr/>
          <p:nvPr/>
        </p:nvSpPr>
        <p:spPr>
          <a:xfrm>
            <a:off x="1803005" y="1708980"/>
            <a:ext cx="8293494" cy="4154984"/>
          </a:xfrm>
          <a:prstGeom prst="rect">
            <a:avLst/>
          </a:prstGeom>
        </p:spPr>
        <p:txBody>
          <a:bodyPr wrap="square" lIns="91440" tIns="45720" rIns="91440" bIns="45720" anchor="t">
            <a:spAutoFit/>
          </a:bodyPr>
          <a:lstStyle/>
          <a:p>
            <a:pPr marL="342900" indent="-342900" algn="just">
              <a:buFont typeface="Arial" panose="020B0604020202020204" pitchFamily="34" charset="0"/>
              <a:buChar char="•"/>
            </a:pPr>
            <a:endParaRPr lang="en-GB" sz="2400" dirty="0">
              <a:cs typeface="Calibri" panose="020F0502020204030204"/>
            </a:endParaRPr>
          </a:p>
          <a:p>
            <a:pPr marL="431800" indent="-342900">
              <a:buFont typeface="Arial" panose="020B0604020202020204" pitchFamily="34" charset="0"/>
              <a:buChar char="•"/>
            </a:pPr>
            <a:r>
              <a:rPr lang="en-GB" sz="2400" b="1" dirty="0"/>
              <a:t>2022-től </a:t>
            </a:r>
            <a:r>
              <a:rPr lang="en-GB" sz="2400" dirty="0"/>
              <a:t>a </a:t>
            </a:r>
            <a:r>
              <a:rPr lang="en-GB" sz="2400" dirty="0" err="1"/>
              <a:t>Horizont</a:t>
            </a:r>
            <a:r>
              <a:rPr lang="en-GB" sz="2400" dirty="0"/>
              <a:t> Európa </a:t>
            </a:r>
            <a:r>
              <a:rPr lang="en-GB" sz="2400" dirty="0" err="1"/>
              <a:t>pályázati</a:t>
            </a:r>
            <a:r>
              <a:rPr lang="en-GB" sz="2400" dirty="0"/>
              <a:t> </a:t>
            </a:r>
            <a:r>
              <a:rPr lang="en-GB" sz="2400" dirty="0" err="1"/>
              <a:t>felhívásokra</a:t>
            </a:r>
            <a:r>
              <a:rPr lang="en-GB" sz="2400" dirty="0"/>
              <a:t> </a:t>
            </a:r>
            <a:r>
              <a:rPr lang="en-GB" sz="2400" dirty="0" err="1"/>
              <a:t>alkalmazandó</a:t>
            </a:r>
            <a:r>
              <a:rPr lang="en-GB" sz="2400" dirty="0"/>
              <a:t>.</a:t>
            </a:r>
            <a:endParaRPr lang="en-GB" sz="2400" b="1" dirty="0">
              <a:cs typeface="Calibri" panose="020F0502020204030204"/>
            </a:endParaRPr>
          </a:p>
          <a:p>
            <a:pPr marL="342900" indent="-342900">
              <a:buFont typeface="Arial" panose="020B0604020202020204" pitchFamily="34" charset="0"/>
              <a:buChar char="•"/>
            </a:pPr>
            <a:endParaRPr lang="en-GB" sz="2400" dirty="0">
              <a:cs typeface="Calibri" panose="020F0502020204030204"/>
            </a:endParaRPr>
          </a:p>
          <a:p>
            <a:pPr marL="431800" indent="-342900">
              <a:buFont typeface="Arial" panose="020B0604020202020204" pitchFamily="34" charset="0"/>
              <a:buChar char="•"/>
            </a:pPr>
            <a:r>
              <a:rPr lang="en-GB" sz="2400" dirty="0"/>
              <a:t>A GEP-et </a:t>
            </a:r>
            <a:r>
              <a:rPr lang="en-GB" sz="2400" b="1" dirty="0"/>
              <a:t>a </a:t>
            </a:r>
            <a:r>
              <a:rPr lang="en-GB" sz="2400" b="1" dirty="0" err="1"/>
              <a:t>pályázati</a:t>
            </a:r>
            <a:r>
              <a:rPr lang="en-GB" sz="2400" b="1" dirty="0"/>
              <a:t> </a:t>
            </a:r>
            <a:r>
              <a:rPr lang="en-GB" sz="2400" dirty="0" err="1"/>
              <a:t>űrlapokon</a:t>
            </a:r>
            <a:r>
              <a:rPr lang="hu-HU" sz="2400" dirty="0"/>
              <a:t> már</a:t>
            </a:r>
            <a:r>
              <a:rPr lang="en-GB" sz="2400" dirty="0"/>
              <a:t> </a:t>
            </a:r>
            <a:r>
              <a:rPr lang="en-GB" sz="2400" b="1" dirty="0"/>
              <a:t>a </a:t>
            </a:r>
            <a:r>
              <a:rPr lang="en-GB" sz="2400" b="1" dirty="0" err="1"/>
              <a:t>javaslattételi</a:t>
            </a:r>
            <a:r>
              <a:rPr lang="en-GB" sz="2400" b="1" dirty="0"/>
              <a:t> </a:t>
            </a:r>
            <a:r>
              <a:rPr lang="en-GB" sz="2400" b="1" dirty="0" err="1"/>
              <a:t>szakaszban</a:t>
            </a:r>
            <a:r>
              <a:rPr lang="en-GB" sz="2400" b="1" dirty="0"/>
              <a:t> </a:t>
            </a:r>
            <a:r>
              <a:rPr lang="hu-HU" sz="2400" b="1" dirty="0"/>
              <a:t>(pályázat beadása) meg </a:t>
            </a:r>
            <a:r>
              <a:rPr lang="en-GB" sz="2400" b="1" dirty="0" err="1"/>
              <a:t>kell</a:t>
            </a:r>
            <a:r>
              <a:rPr lang="en-GB" sz="2400" b="1" dirty="0"/>
              <a:t> </a:t>
            </a:r>
            <a:r>
              <a:rPr lang="hu-HU" sz="2400" b="1" dirty="0"/>
              <a:t>adni</a:t>
            </a:r>
            <a:r>
              <a:rPr lang="en-GB" sz="2400" b="1" dirty="0"/>
              <a:t>.</a:t>
            </a:r>
            <a:endParaRPr lang="en-GB" sz="2400" dirty="0">
              <a:cs typeface="Calibri" panose="020F0502020204030204"/>
            </a:endParaRPr>
          </a:p>
          <a:p>
            <a:pPr marL="431800" indent="-342900">
              <a:buFont typeface="Arial" panose="020B0604020202020204" pitchFamily="34" charset="0"/>
              <a:buChar char="•"/>
            </a:pPr>
            <a:endParaRPr lang="en-GB" sz="2400" dirty="0">
              <a:ea typeface="Open Sans Light" panose="020B0306030504020204" pitchFamily="34" charset="0"/>
              <a:cs typeface="Open Sans Light" panose="020B0306030504020204" pitchFamily="34" charset="0"/>
            </a:endParaRPr>
          </a:p>
          <a:p>
            <a:pPr marL="431800" indent="-342900">
              <a:buFont typeface="Arial" panose="020B0604020202020204" pitchFamily="34" charset="0"/>
              <a:buChar char="•"/>
            </a:pPr>
            <a:r>
              <a:rPr lang="en-GB" sz="2400" dirty="0">
                <a:ea typeface="Open Sans Light"/>
                <a:cs typeface="Open Sans Light"/>
              </a:rPr>
              <a:t>A GEP-nek </a:t>
            </a:r>
            <a:r>
              <a:rPr lang="en-GB" sz="2400" b="1" dirty="0">
                <a:ea typeface="Open Sans Light"/>
                <a:cs typeface="Open Sans Light"/>
              </a:rPr>
              <a:t>a </a:t>
            </a:r>
            <a:r>
              <a:rPr lang="en-GB" sz="2400" dirty="0" err="1">
                <a:ea typeface="Open Sans Light"/>
                <a:cs typeface="Open Sans Light"/>
              </a:rPr>
              <a:t>támogatási</a:t>
            </a:r>
            <a:r>
              <a:rPr lang="en-GB" sz="2400" dirty="0">
                <a:ea typeface="Open Sans Light"/>
                <a:cs typeface="Open Sans Light"/>
              </a:rPr>
              <a:t> </a:t>
            </a:r>
            <a:r>
              <a:rPr lang="en-GB" sz="2400" dirty="0" err="1">
                <a:ea typeface="Open Sans Light"/>
                <a:cs typeface="Open Sans Light"/>
              </a:rPr>
              <a:t>megállapodás</a:t>
            </a:r>
            <a:r>
              <a:rPr lang="en-GB" sz="2400" dirty="0">
                <a:ea typeface="Open Sans Light"/>
                <a:cs typeface="Open Sans Light"/>
              </a:rPr>
              <a:t> </a:t>
            </a:r>
            <a:r>
              <a:rPr lang="en-GB" sz="2400" b="1" dirty="0" err="1">
                <a:ea typeface="Open Sans Light"/>
                <a:cs typeface="Open Sans Light"/>
              </a:rPr>
              <a:t>aláírás</a:t>
            </a:r>
            <a:r>
              <a:rPr lang="hu-HU" sz="2400" b="1" dirty="0" err="1">
                <a:ea typeface="Open Sans Light"/>
                <a:cs typeface="Open Sans Light"/>
              </a:rPr>
              <a:t>akor</a:t>
            </a:r>
            <a:r>
              <a:rPr lang="hu-HU" sz="2400" b="1" dirty="0">
                <a:ea typeface="Open Sans Light"/>
                <a:cs typeface="Open Sans Light"/>
              </a:rPr>
              <a:t> elérhetőnek kell lennie </a:t>
            </a:r>
            <a:r>
              <a:rPr lang="hu-HU" sz="2400" dirty="0">
                <a:ea typeface="Open Sans Light"/>
                <a:cs typeface="Open Sans Light"/>
              </a:rPr>
              <a:t>(kérésre be kell nyújtani a teljes dokumentumot)</a:t>
            </a:r>
            <a:r>
              <a:rPr lang="en-GB" sz="2400" dirty="0">
                <a:ea typeface="Open Sans Light"/>
                <a:cs typeface="Open Sans Light"/>
              </a:rPr>
              <a:t>.</a:t>
            </a:r>
          </a:p>
          <a:p>
            <a:pPr marL="431800" indent="-342900">
              <a:buFont typeface="Arial" panose="020B0604020202020204" pitchFamily="34" charset="0"/>
              <a:buChar char="•"/>
            </a:pPr>
            <a:endParaRPr lang="en-GB" sz="2400" dirty="0">
              <a:cs typeface="Calibri" panose="020F0502020204030204"/>
            </a:endParaRPr>
          </a:p>
        </p:txBody>
      </p:sp>
      <p:sp>
        <p:nvSpPr>
          <p:cNvPr id="8" name="TextovéPole 3">
            <a:extLst>
              <a:ext uri="{FF2B5EF4-FFF2-40B4-BE49-F238E27FC236}">
                <a16:creationId xmlns:a16="http://schemas.microsoft.com/office/drawing/2014/main" id="{D2EEB5C5-05D6-48BB-BE63-2B2BB8B5226B}"/>
              </a:ext>
            </a:extLst>
          </p:cNvPr>
          <p:cNvSpPr txBox="1"/>
          <p:nvPr/>
        </p:nvSpPr>
        <p:spPr>
          <a:xfrm>
            <a:off x="1806618" y="737525"/>
            <a:ext cx="8293263" cy="954107"/>
          </a:xfrm>
          <a:prstGeom prst="rect">
            <a:avLst/>
          </a:prstGeom>
          <a:noFill/>
        </p:spPr>
        <p:txBody>
          <a:bodyPr wrap="square" rtlCol="0">
            <a:spAutoFit/>
          </a:bodyPr>
          <a:lstStyle/>
          <a:p>
            <a:pPr algn="ctr"/>
            <a:r>
              <a:rPr lang="en-US" sz="2800" b="1" dirty="0">
                <a:solidFill>
                  <a:schemeClr val="tx1">
                    <a:lumMod val="65000"/>
                    <a:lumOff val="35000"/>
                  </a:schemeClr>
                </a:solidFill>
                <a:latin typeface="Calibri"/>
                <a:cs typeface="Calibri"/>
              </a:rPr>
              <a:t>I. </a:t>
            </a:r>
            <a:r>
              <a:rPr lang="en-US" sz="2800" b="1" dirty="0" err="1">
                <a:solidFill>
                  <a:schemeClr val="tx1">
                    <a:lumMod val="65000"/>
                    <a:lumOff val="35000"/>
                  </a:schemeClr>
                </a:solidFill>
                <a:latin typeface="Calibri"/>
                <a:cs typeface="Calibri"/>
              </a:rPr>
              <a:t>Nemek</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közötti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egyenlőségi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terv</a:t>
            </a:r>
            <a:r>
              <a:rPr lang="en-US" sz="2800" b="1" dirty="0">
                <a:solidFill>
                  <a:schemeClr val="tx1">
                    <a:lumMod val="65000"/>
                    <a:lumOff val="35000"/>
                  </a:schemeClr>
                </a:solidFill>
                <a:latin typeface="Calibri"/>
                <a:cs typeface="Calibri"/>
              </a:rPr>
              <a:t> a </a:t>
            </a:r>
            <a:r>
              <a:rPr lang="en-US" sz="2800" b="1" dirty="0" err="1">
                <a:solidFill>
                  <a:schemeClr val="tx1">
                    <a:lumMod val="65000"/>
                    <a:lumOff val="35000"/>
                  </a:schemeClr>
                </a:solidFill>
                <a:latin typeface="Calibri"/>
                <a:cs typeface="Calibri"/>
              </a:rPr>
              <a:t>Horizont</a:t>
            </a:r>
            <a:r>
              <a:rPr lang="en-US" sz="2800" b="1" dirty="0">
                <a:solidFill>
                  <a:schemeClr val="tx1">
                    <a:lumMod val="65000"/>
                    <a:lumOff val="35000"/>
                  </a:schemeClr>
                </a:solidFill>
                <a:latin typeface="Calibri"/>
                <a:cs typeface="Calibri"/>
              </a:rPr>
              <a:t> Európa </a:t>
            </a:r>
            <a:r>
              <a:rPr lang="en-US" sz="2800" b="1" dirty="0" err="1">
                <a:solidFill>
                  <a:schemeClr val="tx1">
                    <a:lumMod val="65000"/>
                    <a:lumOff val="35000"/>
                  </a:schemeClr>
                </a:solidFill>
                <a:latin typeface="Calibri"/>
                <a:cs typeface="Calibri"/>
              </a:rPr>
              <a:t>projektekben</a:t>
            </a:r>
            <a:endParaRPr lang="cs-CZ" sz="2800" b="1" i="0" dirty="0">
              <a:solidFill>
                <a:schemeClr val="tx1">
                  <a:lumMod val="65000"/>
                  <a:lumOff val="35000"/>
                </a:schemeClr>
              </a:solidFill>
              <a:latin typeface="Calibri"/>
              <a:cs typeface="Calibri"/>
            </a:endParaRPr>
          </a:p>
        </p:txBody>
      </p:sp>
      <p:pic>
        <p:nvPicPr>
          <p:cNvPr id="9" name="Imagen 3">
            <a:extLst>
              <a:ext uri="{FF2B5EF4-FFF2-40B4-BE49-F238E27FC236}">
                <a16:creationId xmlns:a16="http://schemas.microsoft.com/office/drawing/2014/main" id="{7F8CF333-E357-42BF-9E91-57C485325A79}"/>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pic>
        <p:nvPicPr>
          <p:cNvPr id="1026" name="Picture 2">
            <a:extLst>
              <a:ext uri="{FF2B5EF4-FFF2-40B4-BE49-F238E27FC236}">
                <a16:creationId xmlns:a16="http://schemas.microsoft.com/office/drawing/2014/main" id="{0F78FF05-BFBC-4589-B0A4-6F611FE38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3">
            <a:extLst>
              <a:ext uri="{FF2B5EF4-FFF2-40B4-BE49-F238E27FC236}">
                <a16:creationId xmlns:a16="http://schemas.microsoft.com/office/drawing/2014/main" id="{D2EEB5C5-05D6-48BB-BE63-2B2BB8B5226B}"/>
              </a:ext>
            </a:extLst>
          </p:cNvPr>
          <p:cNvSpPr txBox="1"/>
          <p:nvPr/>
        </p:nvSpPr>
        <p:spPr>
          <a:xfrm>
            <a:off x="1758414" y="63747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a:t>
            </a:r>
            <a:r>
              <a:rPr lang="en-US" sz="2800" b="1" dirty="0" err="1">
                <a:solidFill>
                  <a:schemeClr val="tx1">
                    <a:lumMod val="65000"/>
                    <a:lumOff val="35000"/>
                  </a:schemeClr>
                </a:solidFill>
                <a:latin typeface="Calibri"/>
                <a:cs typeface="Calibri"/>
              </a:rPr>
              <a:t>Nemek</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közötti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egyenlőségi</a:t>
            </a:r>
            <a:r>
              <a:rPr lang="en-US" sz="2800" b="1" dirty="0">
                <a:solidFill>
                  <a:schemeClr val="tx1">
                    <a:lumMod val="65000"/>
                    <a:lumOff val="35000"/>
                  </a:schemeClr>
                </a:solidFill>
                <a:latin typeface="Calibri"/>
                <a:cs typeface="Calibri"/>
              </a:rPr>
              <a:t> </a:t>
            </a:r>
            <a:r>
              <a:rPr lang="en-US" sz="2800" b="1" dirty="0" err="1">
                <a:solidFill>
                  <a:schemeClr val="tx1">
                    <a:lumMod val="65000"/>
                    <a:lumOff val="35000"/>
                  </a:schemeClr>
                </a:solidFill>
                <a:latin typeface="Calibri"/>
                <a:cs typeface="Calibri"/>
              </a:rPr>
              <a:t>terv</a:t>
            </a:r>
            <a:r>
              <a:rPr lang="en-US" sz="2800" b="1" dirty="0">
                <a:solidFill>
                  <a:schemeClr val="tx1">
                    <a:lumMod val="65000"/>
                    <a:lumOff val="35000"/>
                  </a:schemeClr>
                </a:solidFill>
                <a:latin typeface="Calibri"/>
                <a:cs typeface="Calibri"/>
              </a:rPr>
              <a:t> a </a:t>
            </a:r>
            <a:r>
              <a:rPr lang="en-US" sz="2800" b="1" dirty="0" err="1">
                <a:solidFill>
                  <a:schemeClr val="tx1">
                    <a:lumMod val="65000"/>
                    <a:lumOff val="35000"/>
                  </a:schemeClr>
                </a:solidFill>
                <a:latin typeface="Calibri"/>
                <a:cs typeface="Calibri"/>
              </a:rPr>
              <a:t>Horizont</a:t>
            </a:r>
            <a:r>
              <a:rPr lang="en-US" sz="2800" b="1" dirty="0">
                <a:solidFill>
                  <a:schemeClr val="tx1">
                    <a:lumMod val="65000"/>
                    <a:lumOff val="35000"/>
                  </a:schemeClr>
                </a:solidFill>
                <a:latin typeface="Calibri"/>
                <a:cs typeface="Calibri"/>
              </a:rPr>
              <a:t> Európa </a:t>
            </a:r>
            <a:r>
              <a:rPr lang="en-US" sz="2800" b="1" dirty="0" err="1">
                <a:solidFill>
                  <a:schemeClr val="tx1">
                    <a:lumMod val="65000"/>
                    <a:lumOff val="35000"/>
                  </a:schemeClr>
                </a:solidFill>
                <a:latin typeface="Calibri"/>
                <a:cs typeface="Calibri"/>
              </a:rPr>
              <a:t>projektekben</a:t>
            </a:r>
            <a:endParaRPr lang="cs-CZ" sz="2800" b="1" i="0" dirty="0">
              <a:solidFill>
                <a:schemeClr val="tx1">
                  <a:lumMod val="65000"/>
                  <a:lumOff val="35000"/>
                </a:schemeClr>
              </a:solidFill>
              <a:latin typeface="Calibri"/>
              <a:cs typeface="Calibri"/>
            </a:endParaRPr>
          </a:p>
        </p:txBody>
      </p:sp>
      <p:pic>
        <p:nvPicPr>
          <p:cNvPr id="9" name="Imagen 3">
            <a:extLst>
              <a:ext uri="{FF2B5EF4-FFF2-40B4-BE49-F238E27FC236}">
                <a16:creationId xmlns:a16="http://schemas.microsoft.com/office/drawing/2014/main" id="{7F8CF333-E357-42BF-9E91-57C485325A79}"/>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pic>
        <p:nvPicPr>
          <p:cNvPr id="1026" name="Picture 2">
            <a:extLst>
              <a:ext uri="{FF2B5EF4-FFF2-40B4-BE49-F238E27FC236}">
                <a16:creationId xmlns:a16="http://schemas.microsoft.com/office/drawing/2014/main" id="{0F78FF05-BFBC-4589-B0A4-6F611FE38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CA676B4C-795A-E800-F5C9-F485E734116C}"/>
              </a:ext>
            </a:extLst>
          </p:cNvPr>
          <p:cNvSpPr txBox="1"/>
          <p:nvPr/>
        </p:nvSpPr>
        <p:spPr>
          <a:xfrm>
            <a:off x="1174829" y="1651590"/>
            <a:ext cx="9460431" cy="3785652"/>
          </a:xfrm>
          <a:prstGeom prst="rect">
            <a:avLst/>
          </a:prstGeom>
          <a:noFill/>
        </p:spPr>
        <p:txBody>
          <a:bodyPr wrap="square">
            <a:spAutoFit/>
          </a:bodyPr>
          <a:lstStyle/>
          <a:p>
            <a:pPr>
              <a:buNone/>
            </a:pPr>
            <a:endParaRPr lang="hu-HU" sz="1500" dirty="0"/>
          </a:p>
          <a:p>
            <a:pPr>
              <a:buNone/>
            </a:pPr>
            <a:r>
              <a:rPr lang="hu-HU" sz="1500" b="1" dirty="0"/>
              <a:t>A GEP minimális követelményei:</a:t>
            </a:r>
            <a:endParaRPr lang="hu-HU" sz="1500" dirty="0"/>
          </a:p>
          <a:p>
            <a:pPr>
              <a:buNone/>
            </a:pPr>
            <a:r>
              <a:rPr lang="hu-HU" sz="1500" b="1" dirty="0"/>
              <a:t>Nyilvános dokumentum</a:t>
            </a:r>
            <a:r>
              <a:rPr lang="hu-HU" sz="1500" dirty="0"/>
              <a:t>: A szervezet honlapján közzétett, a vezetőség által aláírt hivatalos dokumentum, amely az alábbi kérdéseket kezeli:</a:t>
            </a:r>
          </a:p>
          <a:p>
            <a:pPr marL="742950" lvl="1" indent="-285750">
              <a:buFont typeface="Arial" panose="020B0604020202020204" pitchFamily="34" charset="0"/>
              <a:buChar char="•"/>
            </a:pPr>
            <a:r>
              <a:rPr lang="hu-HU" sz="1500" b="1" dirty="0"/>
              <a:t>Elkülönített erőforrások állnak rendelkezésre</a:t>
            </a:r>
            <a:r>
              <a:rPr lang="hu-HU" sz="1500" dirty="0"/>
              <a:t>: Az emberi erőforrások és szakértelem rendelkezésre áll és elkötelezett a megvalósítás iránt.</a:t>
            </a:r>
          </a:p>
          <a:p>
            <a:pPr marL="742950" lvl="1" indent="-285750">
              <a:buFont typeface="Arial" panose="020B0604020202020204" pitchFamily="34" charset="0"/>
              <a:buChar char="•"/>
            </a:pPr>
            <a:r>
              <a:rPr lang="hu-HU" sz="1500" b="1" dirty="0"/>
              <a:t>Adatgyűjtés és nyomon követés</a:t>
            </a:r>
            <a:r>
              <a:rPr lang="hu-HU" sz="1500" dirty="0"/>
              <a:t>: A személyzet és a hallgatók nemek szerinti bontású adatainak gyűjtése és éves jelentés készítése.</a:t>
            </a:r>
          </a:p>
          <a:p>
            <a:pPr marL="742950" lvl="1" indent="-285750">
              <a:buFont typeface="Arial" panose="020B0604020202020204" pitchFamily="34" charset="0"/>
              <a:buChar char="•"/>
            </a:pPr>
            <a:r>
              <a:rPr lang="hu-HU" sz="1500" b="1" dirty="0"/>
              <a:t>Képzés</a:t>
            </a:r>
            <a:r>
              <a:rPr lang="hu-HU" sz="1500" dirty="0"/>
              <a:t>: A nemek közötti egyenlőség és nemi előítéletek elleni képzések a döntéshozók számára.</a:t>
            </a:r>
          </a:p>
          <a:p>
            <a:pPr marL="742950" lvl="1" indent="-285750">
              <a:buFont typeface="Arial" panose="020B0604020202020204" pitchFamily="34" charset="0"/>
              <a:buChar char="•"/>
            </a:pPr>
            <a:endParaRPr lang="hu-HU" sz="1500" dirty="0"/>
          </a:p>
          <a:p>
            <a:pPr marL="0" lvl="1"/>
            <a:r>
              <a:rPr lang="hu-HU" sz="1500" b="1" dirty="0"/>
              <a:t>Minimum területek, amelyekkel</a:t>
            </a:r>
            <a:r>
              <a:rPr lang="hu-HU" sz="1500" dirty="0"/>
              <a:t> konkrét intézkedéseknek és célkitűzéseknek kell foglalkozniuk:</a:t>
            </a:r>
          </a:p>
          <a:p>
            <a:pPr marL="809625" lvl="2" indent="-361950">
              <a:buFont typeface="Arial" panose="020B0604020202020204" pitchFamily="34" charset="0"/>
              <a:buChar char="•"/>
            </a:pPr>
            <a:r>
              <a:rPr lang="hu-HU" sz="1500" dirty="0"/>
              <a:t>Munka és magánélet egyensúlya és szervezeti kultúra;</a:t>
            </a:r>
          </a:p>
          <a:p>
            <a:pPr marL="809625" lvl="2" indent="-361950">
              <a:buFont typeface="Arial" panose="020B0604020202020204" pitchFamily="34" charset="0"/>
              <a:buChar char="•"/>
            </a:pPr>
            <a:r>
              <a:rPr lang="hu-HU" sz="1500" dirty="0"/>
              <a:t>Nemek közötti egyensúly a vezetésben és döntéshozatalban;</a:t>
            </a:r>
          </a:p>
          <a:p>
            <a:pPr marL="809625" lvl="2" indent="-361950">
              <a:buFont typeface="Arial" panose="020B0604020202020204" pitchFamily="34" charset="0"/>
              <a:buChar char="•"/>
            </a:pPr>
            <a:r>
              <a:rPr lang="hu-HU" sz="1500" dirty="0"/>
              <a:t>Nemek közötti egyenlőség a toborzásban és karrierfejlődésben;</a:t>
            </a:r>
          </a:p>
          <a:p>
            <a:pPr marL="809625" lvl="2" indent="-361950">
              <a:buFont typeface="Arial" panose="020B0604020202020204" pitchFamily="34" charset="0"/>
              <a:buChar char="•"/>
            </a:pPr>
            <a:r>
              <a:rPr lang="hu-HU" sz="1500" dirty="0"/>
              <a:t>A nemek dimenziójának integrálása a kutatási és oktatási tartalmakba;</a:t>
            </a:r>
          </a:p>
          <a:p>
            <a:pPr marL="809625" lvl="2" indent="-361950">
              <a:buFont typeface="Arial" panose="020B0604020202020204" pitchFamily="34" charset="0"/>
              <a:buChar char="•"/>
            </a:pPr>
            <a:r>
              <a:rPr lang="hu-HU" sz="1500" dirty="0"/>
              <a:t>A nemi alapú erőszakkal szembeni intézkedések, beleértve a szexuális zaklatást.</a:t>
            </a:r>
          </a:p>
        </p:txBody>
      </p:sp>
    </p:spTree>
    <p:extLst>
      <p:ext uri="{BB962C8B-B14F-4D97-AF65-F5344CB8AC3E}">
        <p14:creationId xmlns:p14="http://schemas.microsoft.com/office/powerpoint/2010/main" val="13067736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30ff68-87b8-4396-b11d-cb9e454bed59" xsi:nil="true"/>
    <lcf76f155ced4ddcb4097134ff3c332f xmlns="0c2b3d8e-d253-416c-b83d-23f94b62c0d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D019D3A3493BEF4EA1C80EF264EB8C44" ma:contentTypeVersion="15" ma:contentTypeDescription="Új dokumentum létrehozása." ma:contentTypeScope="" ma:versionID="4a53ef58e445eaf7d923adc9edb865ec">
  <xsd:schema xmlns:xsd="http://www.w3.org/2001/XMLSchema" xmlns:xs="http://www.w3.org/2001/XMLSchema" xmlns:p="http://schemas.microsoft.com/office/2006/metadata/properties" xmlns:ns2="0c2b3d8e-d253-416c-b83d-23f94b62c0dc" xmlns:ns3="3d30ff68-87b8-4396-b11d-cb9e454bed59" targetNamespace="http://schemas.microsoft.com/office/2006/metadata/properties" ma:root="true" ma:fieldsID="8b552b7ae6ac66fc416f7587ae7b4050" ns2:_="" ns3:_="">
    <xsd:import namespace="0c2b3d8e-d253-416c-b83d-23f94b62c0dc"/>
    <xsd:import namespace="3d30ff68-87b8-4396-b11d-cb9e454bed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b3d8e-d253-416c-b83d-23f94b62c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épcímkék" ma:readOnly="false" ma:fieldId="{5cf76f15-5ced-4ddc-b409-7134ff3c332f}" ma:taxonomyMulti="true" ma:sspId="621cd732-98c4-4ba9-bce9-f68fba5e417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0ff68-87b8-4396-b11d-cb9e454bed59" elementFormDefault="qualified">
    <xsd:import namespace="http://schemas.microsoft.com/office/2006/documentManagement/types"/>
    <xsd:import namespace="http://schemas.microsoft.com/office/infopath/2007/PartnerControls"/>
    <xsd:element name="SharedWithUsers" ma:index="1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Megosztva részletekkel" ma:internalName="SharedWithDetails" ma:readOnly="true">
      <xsd:simpleType>
        <xsd:restriction base="dms:Note">
          <xsd:maxLength value="255"/>
        </xsd:restriction>
      </xsd:simpleType>
    </xsd:element>
    <xsd:element name="TaxCatchAll" ma:index="14" nillable="true" ma:displayName="Taxonomy Catch All Column" ma:hidden="true" ma:list="{fae75629-d58a-40f4-90f1-7c9efee6e375}" ma:internalName="TaxCatchAll" ma:showField="CatchAllData" ma:web="3d30ff68-87b8-4396-b11d-cb9e454bed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AEB54-5E1B-4BD5-9909-9C524B875A63}">
  <ds:schemaRefs>
    <ds:schemaRef ds:uri="0c2b3d8e-d253-416c-b83d-23f94b62c0dc"/>
    <ds:schemaRef ds:uri="3d30ff68-87b8-4396-b11d-cb9e454bed5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E9FD14F-57B7-4412-AEFF-BF814B290A00}">
  <ds:schemaRefs>
    <ds:schemaRef ds:uri="0c2b3d8e-d253-416c-b83d-23f94b62c0dc"/>
    <ds:schemaRef ds:uri="3d30ff68-87b8-4396-b11d-cb9e454bed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CAC8E6-9A14-4EBA-82F6-051D961DD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4506</TotalTime>
  <Words>5249</Words>
  <Application>Microsoft Office PowerPoint</Application>
  <PresentationFormat>Szélesvásznú</PresentationFormat>
  <Paragraphs>529</Paragraphs>
  <Slides>57</Slides>
  <Notes>26</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57</vt:i4>
      </vt:variant>
    </vt:vector>
  </HeadingPairs>
  <TitlesOfParts>
    <vt:vector size="67" baseType="lpstr">
      <vt:lpstr>Arial</vt:lpstr>
      <vt:lpstr>Arial,Sans-Serif</vt:lpstr>
      <vt:lpstr>Calibri</vt:lpstr>
      <vt:lpstr>Calibri Light</vt:lpstr>
      <vt:lpstr>Open Sans Light</vt:lpstr>
      <vt:lpstr>Segoe UI</vt:lpstr>
      <vt:lpstr>Sofia Pro</vt:lpstr>
      <vt:lpstr>Varela Round</vt:lpstr>
      <vt:lpstr>Wingdings</vt:lpstr>
      <vt:lpstr>Tema de Office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Irene Jorge</dc:creator>
  <cp:keywords>, docId:56FC0FEC562696F8E0B91C9523F93D5A</cp:keywords>
  <cp:lastModifiedBy>Julianna Kobolák</cp:lastModifiedBy>
  <cp:revision>33</cp:revision>
  <cp:lastPrinted>2023-12-11T10:45:50Z</cp:lastPrinted>
  <dcterms:created xsi:type="dcterms:W3CDTF">2023-11-29T11:33:38Z</dcterms:created>
  <dcterms:modified xsi:type="dcterms:W3CDTF">2025-05-30T16:59:06Z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0x010100D019D3A3493BEF4EA1C80EF264EB8C44</vt:lpwstr>
  </property>
  <property fmtid="{D5CDD505-2E9C-101B-9397-08002B2CF9AE}" pid="3" name="MediaServiceImageTags">
    <vt:lpwstr/>
  </property>
</Properties>
</file>